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34"/>
  </p:notesMasterIdLst>
  <p:sldIdLst>
    <p:sldId id="264" r:id="rId5"/>
    <p:sldId id="313" r:id="rId6"/>
    <p:sldId id="314" r:id="rId7"/>
    <p:sldId id="315" r:id="rId8"/>
    <p:sldId id="316" r:id="rId9"/>
    <p:sldId id="320" r:id="rId10"/>
    <p:sldId id="321" r:id="rId11"/>
    <p:sldId id="322" r:id="rId12"/>
    <p:sldId id="318" r:id="rId13"/>
    <p:sldId id="319" r:id="rId14"/>
    <p:sldId id="323" r:id="rId15"/>
    <p:sldId id="324" r:id="rId16"/>
    <p:sldId id="325" r:id="rId17"/>
    <p:sldId id="326" r:id="rId18"/>
    <p:sldId id="328" r:id="rId19"/>
    <p:sldId id="327" r:id="rId20"/>
    <p:sldId id="329" r:id="rId21"/>
    <p:sldId id="330" r:id="rId22"/>
    <p:sldId id="331" r:id="rId23"/>
    <p:sldId id="332" r:id="rId24"/>
    <p:sldId id="335" r:id="rId25"/>
    <p:sldId id="337" r:id="rId26"/>
    <p:sldId id="339" r:id="rId27"/>
    <p:sldId id="340" r:id="rId28"/>
    <p:sldId id="341" r:id="rId29"/>
    <p:sldId id="334" r:id="rId30"/>
    <p:sldId id="333" r:id="rId31"/>
    <p:sldId id="336" r:id="rId32"/>
    <p:sldId id="338"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19" autoAdjust="0"/>
  </p:normalViewPr>
  <p:slideViewPr>
    <p:cSldViewPr snapToGrid="0">
      <p:cViewPr varScale="1">
        <p:scale>
          <a:sx n="119" d="100"/>
          <a:sy n="119" d="100"/>
        </p:scale>
        <p:origin x="96" y="2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eeman Emily N" userId="e07ce643-4ac4-4328-996e-ede697df43ae" providerId="ADAL" clId="{95659931-98DF-487D-A7C4-B0332D9B6260}"/>
    <pc:docChg chg="custSel modSld">
      <pc:chgData name="Freeman Emily N" userId="e07ce643-4ac4-4328-996e-ede697df43ae" providerId="ADAL" clId="{95659931-98DF-487D-A7C4-B0332D9B6260}" dt="2021-10-28T17:53:14.863" v="63" actId="1076"/>
      <pc:docMkLst>
        <pc:docMk/>
      </pc:docMkLst>
      <pc:sldChg chg="modSp mod">
        <pc:chgData name="Freeman Emily N" userId="e07ce643-4ac4-4328-996e-ede697df43ae" providerId="ADAL" clId="{95659931-98DF-487D-A7C4-B0332D9B6260}" dt="2021-10-28T17:50:09.843" v="56" actId="20577"/>
        <pc:sldMkLst>
          <pc:docMk/>
          <pc:sldMk cId="2283913274" sldId="335"/>
        </pc:sldMkLst>
        <pc:spChg chg="mod">
          <ac:chgData name="Freeman Emily N" userId="e07ce643-4ac4-4328-996e-ede697df43ae" providerId="ADAL" clId="{95659931-98DF-487D-A7C4-B0332D9B6260}" dt="2021-10-28T17:50:09.843" v="56" actId="20577"/>
          <ac:spMkLst>
            <pc:docMk/>
            <pc:sldMk cId="2283913274" sldId="335"/>
            <ac:spMk id="3" creationId="{693238D8-2F3A-4AEB-B1A2-3503D7A74836}"/>
          </ac:spMkLst>
        </pc:spChg>
      </pc:sldChg>
      <pc:sldChg chg="addSp delSp modSp mod">
        <pc:chgData name="Freeman Emily N" userId="e07ce643-4ac4-4328-996e-ede697df43ae" providerId="ADAL" clId="{95659931-98DF-487D-A7C4-B0332D9B6260}" dt="2021-10-28T17:53:14.863" v="63" actId="1076"/>
        <pc:sldMkLst>
          <pc:docMk/>
          <pc:sldMk cId="2188025566" sldId="338"/>
        </pc:sldMkLst>
        <pc:spChg chg="mod">
          <ac:chgData name="Freeman Emily N" userId="e07ce643-4ac4-4328-996e-ede697df43ae" providerId="ADAL" clId="{95659931-98DF-487D-A7C4-B0332D9B6260}" dt="2021-10-28T17:53:14.863" v="63" actId="1076"/>
          <ac:spMkLst>
            <pc:docMk/>
            <pc:sldMk cId="2188025566" sldId="338"/>
            <ac:spMk id="6" creationId="{AF381CC5-EBCC-4E8E-8002-74C093D7BA86}"/>
          </ac:spMkLst>
        </pc:spChg>
        <pc:picChg chg="del">
          <ac:chgData name="Freeman Emily N" userId="e07ce643-4ac4-4328-996e-ede697df43ae" providerId="ADAL" clId="{95659931-98DF-487D-A7C4-B0332D9B6260}" dt="2021-10-28T17:50:45.855" v="58" actId="478"/>
          <ac:picMkLst>
            <pc:docMk/>
            <pc:sldMk cId="2188025566" sldId="338"/>
            <ac:picMk id="5" creationId="{6FFE10B2-0CDB-4EF9-B74E-9FCFA3AC8689}"/>
          </ac:picMkLst>
        </pc:picChg>
        <pc:picChg chg="add mod">
          <ac:chgData name="Freeman Emily N" userId="e07ce643-4ac4-4328-996e-ede697df43ae" providerId="ADAL" clId="{95659931-98DF-487D-A7C4-B0332D9B6260}" dt="2021-10-28T17:53:01.893" v="60" actId="1076"/>
          <ac:picMkLst>
            <pc:docMk/>
            <pc:sldMk cId="2188025566" sldId="338"/>
            <ac:picMk id="7" creationId="{9FDEC01B-18FA-4861-ADFA-659DF610A7D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6DBDFE-DD3D-4291-A404-1B97A83A6EA8}" type="datetimeFigureOut">
              <a:rPr lang="en-US" smtClean="0"/>
              <a:t>10/28/2021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456DE3-4E01-4AFD-AD42-42312842ED89}" type="slidenum">
              <a:rPr lang="en-US" smtClean="0"/>
              <a:t>‹#›</a:t>
            </a:fld>
            <a:endParaRPr lang="en-US" dirty="0"/>
          </a:p>
        </p:txBody>
      </p:sp>
    </p:spTree>
    <p:extLst>
      <p:ext uri="{BB962C8B-B14F-4D97-AF65-F5344CB8AC3E}">
        <p14:creationId xmlns:p14="http://schemas.microsoft.com/office/powerpoint/2010/main" val="7029615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AEA074-24A7-4657-AE02-A51F68EA6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98700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10/28/2021</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1184701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10/28/2021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575881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10/28/2021</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1697321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10/28/2021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3500582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7F15D8-96D1-4781-BC50-CA8A088B2FE4}" type="datetime1">
              <a:rPr lang="en-US" smtClean="0"/>
              <a:t>10/28/2021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020732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10/28/2021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073587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10/28/2021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3753279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10/28/2021</a:t>
            </a:fld>
            <a:endParaRPr lang="en-US" dirty="0"/>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dirty="0"/>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4321606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10/28/2021</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dirty="0"/>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099103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F6FA2B21-3FCD-4721-B95C-427943F61125}" type="datetime1">
              <a:rPr lang="en-US" smtClean="0"/>
              <a:t>10/28/2021</a:t>
            </a:fld>
            <a:endParaRPr lang="en-US" dirty="0"/>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720901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datadictionary.naaccr.org/default.aspx?c=17&amp;Version=22" TargetMode="Externa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hyperlink" Target="http://datadictionary.naaccr.org/default.aspx?c=17&amp;Version=22" TargetMode="Externa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mailto:djenkins@isdh.in.gov"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www.in.gov/medicaid/members/member-resources/provider-directory/"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pubs.rsna.org/doi/10.1148/rg.352140046#r17" TargetMode="External"/><Relationship Id="rId2" Type="http://schemas.openxmlformats.org/officeDocument/2006/relationships/hyperlink" Target="https://pubs.rsna.org/doi/10.1148/rg.352140046#r16" TargetMode="External"/><Relationship Id="rId1" Type="http://schemas.openxmlformats.org/officeDocument/2006/relationships/slideLayout" Target="../slideLayouts/slideLayout2.xml"/><Relationship Id="rId4" Type="http://schemas.openxmlformats.org/officeDocument/2006/relationships/hyperlink" Target="https://www.ajronline.org/doi/10.2214/ajr.176.2.1760317"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descr="flower illustrations">
            <a:extLst>
              <a:ext uri="{FF2B5EF4-FFF2-40B4-BE49-F238E27FC236}">
                <a16:creationId xmlns:a16="http://schemas.microsoft.com/office/drawing/2014/main" id="{46768272-0F6A-4E58-A45C-F10D015D8952}"/>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20" y="-839"/>
            <a:ext cx="12191980" cy="6858000"/>
          </a:xfrm>
          <a:prstGeom prst="rect">
            <a:avLst/>
          </a:prstGeom>
        </p:spPr>
      </p:pic>
      <p:sp useBgFill="1">
        <p:nvSpPr>
          <p:cNvPr id="73" name="Rectangle 72">
            <a:extLst>
              <a:ext uri="{FF2B5EF4-FFF2-40B4-BE49-F238E27FC236}">
                <a16:creationId xmlns:a16="http://schemas.microsoft.com/office/drawing/2014/main" id="{BF9FFE17-DE95-4821-ACC1-B90C954492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75" name="Rectangle 74">
            <a:extLst>
              <a:ext uri="{FF2B5EF4-FFF2-40B4-BE49-F238E27FC236}">
                <a16:creationId xmlns:a16="http://schemas.microsoft.com/office/drawing/2014/main" id="{03CF76AF-FF72-4430-A772-0584032902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2" name="Title 1">
            <a:extLst>
              <a:ext uri="{FF2B5EF4-FFF2-40B4-BE49-F238E27FC236}">
                <a16:creationId xmlns:a16="http://schemas.microsoft.com/office/drawing/2014/main" id="{18C3B467-088C-4F3D-A9A7-105C4E1E20CD}"/>
              </a:ext>
            </a:extLst>
          </p:cNvPr>
          <p:cNvSpPr>
            <a:spLocks noGrp="1"/>
          </p:cNvSpPr>
          <p:nvPr>
            <p:ph type="ctrTitle"/>
          </p:nvPr>
        </p:nvSpPr>
        <p:spPr>
          <a:xfrm>
            <a:off x="1771132" y="2091263"/>
            <a:ext cx="8649738" cy="2590800"/>
          </a:xfrm>
        </p:spPr>
        <p:txBody>
          <a:bodyPr>
            <a:normAutofit/>
          </a:bodyPr>
          <a:lstStyle/>
          <a:p>
            <a:r>
              <a:rPr lang="en-US" dirty="0"/>
              <a:t>BEST PRACTICES</a:t>
            </a:r>
            <a:endParaRPr lang="en-US" sz="6800" dirty="0"/>
          </a:p>
        </p:txBody>
      </p:sp>
      <p:sp>
        <p:nvSpPr>
          <p:cNvPr id="3" name="Subtitle 2">
            <a:extLst>
              <a:ext uri="{FF2B5EF4-FFF2-40B4-BE49-F238E27FC236}">
                <a16:creationId xmlns:a16="http://schemas.microsoft.com/office/drawing/2014/main" id="{C8722DDC-8EEE-4A06-8DFE-B44871EAA2CF}"/>
              </a:ext>
            </a:extLst>
          </p:cNvPr>
          <p:cNvSpPr>
            <a:spLocks noGrp="1"/>
          </p:cNvSpPr>
          <p:nvPr>
            <p:ph type="subTitle" idx="1"/>
          </p:nvPr>
        </p:nvSpPr>
        <p:spPr>
          <a:xfrm>
            <a:off x="1771130" y="4682062"/>
            <a:ext cx="8652788" cy="457201"/>
          </a:xfrm>
        </p:spPr>
        <p:txBody>
          <a:bodyPr vert="horz" lIns="91440" tIns="45720" rIns="91440" bIns="45720" rtlCol="0" anchor="t">
            <a:normAutofit/>
          </a:bodyPr>
          <a:lstStyle/>
          <a:p>
            <a:pPr>
              <a:spcAft>
                <a:spcPts val="600"/>
              </a:spcAft>
            </a:pPr>
            <a:r>
              <a:rPr lang="en-US" dirty="0"/>
              <a:t>Samantha Kunz, CTR &amp; Emily Freeman, RHIT, CTR</a:t>
            </a:r>
            <a:endParaRPr lang="en-US" sz="1800" dirty="0"/>
          </a:p>
        </p:txBody>
      </p:sp>
      <p:sp>
        <p:nvSpPr>
          <p:cNvPr id="77" name="Rectangle 76">
            <a:extLst>
              <a:ext uri="{FF2B5EF4-FFF2-40B4-BE49-F238E27FC236}">
                <a16:creationId xmlns:a16="http://schemas.microsoft.com/office/drawing/2014/main" id="{0B1C8180-2FDD-4202-8C45-4057CB1AB2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79" name="Straight Connector 78">
            <a:extLst>
              <a:ext uri="{FF2B5EF4-FFF2-40B4-BE49-F238E27FC236}">
                <a16:creationId xmlns:a16="http://schemas.microsoft.com/office/drawing/2014/main" id="{D6E86CC6-13EA-4A88-86AD-CF27BF52CC9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1267730"/>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3F80B441-4F7D-4B40-8A13-FED03A1F3A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941820" y="1267730"/>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70C7FD1A-44B1-4E4C-B0C9-A8103DCCDCC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1913025"/>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280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36F56-B356-4452-9A43-026032F697EA}"/>
              </a:ext>
            </a:extLst>
          </p:cNvPr>
          <p:cNvSpPr>
            <a:spLocks noGrp="1"/>
          </p:cNvSpPr>
          <p:nvPr>
            <p:ph type="title"/>
          </p:nvPr>
        </p:nvSpPr>
        <p:spPr/>
        <p:txBody>
          <a:bodyPr/>
          <a:lstStyle/>
          <a:p>
            <a:r>
              <a:rPr lang="en-US" dirty="0"/>
              <a:t>TEXT CLARIFICATIONS </a:t>
            </a:r>
          </a:p>
        </p:txBody>
      </p:sp>
      <p:sp>
        <p:nvSpPr>
          <p:cNvPr id="3" name="Content Placeholder 2">
            <a:extLst>
              <a:ext uri="{FF2B5EF4-FFF2-40B4-BE49-F238E27FC236}">
                <a16:creationId xmlns:a16="http://schemas.microsoft.com/office/drawing/2014/main" id="{6BFF3F00-C000-4C26-B412-EDEA9EBDF1E2}"/>
              </a:ext>
            </a:extLst>
          </p:cNvPr>
          <p:cNvSpPr>
            <a:spLocks noGrp="1"/>
          </p:cNvSpPr>
          <p:nvPr>
            <p:ph idx="1"/>
          </p:nvPr>
        </p:nvSpPr>
        <p:spPr/>
        <p:txBody>
          <a:bodyPr vert="horz" lIns="91440" tIns="45720" rIns="91440" bIns="45720" rtlCol="0" anchor="t">
            <a:normAutofit fontScale="92500" lnSpcReduction="20000"/>
          </a:bodyPr>
          <a:lstStyle/>
          <a:p>
            <a:pPr marL="0" indent="0">
              <a:buClr>
                <a:srgbClr val="262626"/>
              </a:buClr>
              <a:buNone/>
            </a:pPr>
            <a:r>
              <a:rPr lang="en-US" sz="3600" baseline="30000" dirty="0">
                <a:ea typeface="+mn-lt"/>
                <a:cs typeface="+mn-lt"/>
              </a:rPr>
              <a:t>Clarify confusing aspects of the case. </a:t>
            </a:r>
            <a:endParaRPr lang="en-US" sz="3600" dirty="0"/>
          </a:p>
          <a:p>
            <a:pPr>
              <a:buClr>
                <a:srgbClr val="262626"/>
              </a:buClr>
            </a:pPr>
            <a:r>
              <a:rPr lang="en-US" sz="2600" baseline="30000" dirty="0">
                <a:ea typeface="+mn-lt"/>
                <a:cs typeface="+mn-lt"/>
              </a:rPr>
              <a:t>Examples</a:t>
            </a:r>
            <a:r>
              <a:rPr lang="en-US" sz="2000" baseline="30000" dirty="0">
                <a:ea typeface="+mn-lt"/>
                <a:cs typeface="+mn-lt"/>
              </a:rPr>
              <a:t>:</a:t>
            </a:r>
          </a:p>
          <a:p>
            <a:pPr marL="800100" lvl="1" indent="-342900">
              <a:buClr>
                <a:srgbClr val="262626"/>
              </a:buClr>
            </a:pPr>
            <a:r>
              <a:rPr lang="en-US" sz="2600" baseline="30000" dirty="0">
                <a:ea typeface="+mn-lt"/>
                <a:cs typeface="+mn-lt"/>
              </a:rPr>
              <a:t>Imaging reports are conflicting regarding tumor involvement. </a:t>
            </a:r>
          </a:p>
          <a:p>
            <a:pPr marL="1074420" lvl="2" indent="-342900">
              <a:buClr>
                <a:srgbClr val="262626"/>
              </a:buClr>
            </a:pPr>
            <a:r>
              <a:rPr lang="en-US" sz="2200" baseline="30000" dirty="0">
                <a:ea typeface="+mn-lt"/>
                <a:cs typeface="+mn-lt"/>
              </a:rPr>
              <a:t>Clarify what the doctors are considering involved. </a:t>
            </a:r>
          </a:p>
          <a:p>
            <a:pPr marL="800100" lvl="1" indent="-342900">
              <a:buClr>
                <a:srgbClr val="262626"/>
              </a:buClr>
            </a:pPr>
            <a:r>
              <a:rPr lang="en-US" sz="2600" baseline="30000" dirty="0">
                <a:ea typeface="+mn-lt"/>
                <a:cs typeface="+mn-lt"/>
              </a:rPr>
              <a:t>When working up a lung case the imaging notes a suspicious thyroid nodule.</a:t>
            </a:r>
          </a:p>
          <a:p>
            <a:pPr marL="1074420" lvl="2" indent="-342900">
              <a:buClr>
                <a:srgbClr val="262626"/>
              </a:buClr>
            </a:pPr>
            <a:r>
              <a:rPr lang="en-US" sz="2200" baseline="30000" dirty="0">
                <a:ea typeface="+mn-lt"/>
                <a:cs typeface="+mn-lt"/>
              </a:rPr>
              <a:t>In the remarks box – note that this thyroid nodule was biopsied and benign. </a:t>
            </a:r>
          </a:p>
          <a:p>
            <a:pPr marL="1348740" lvl="3" indent="-342900">
              <a:buClr>
                <a:srgbClr val="262626"/>
              </a:buClr>
            </a:pPr>
            <a:r>
              <a:rPr lang="en-US" sz="1800" baseline="30000" dirty="0">
                <a:ea typeface="+mn-lt"/>
                <a:cs typeface="+mn-lt"/>
              </a:rPr>
              <a:t>This shows your hospital didn’t miss another cancer. </a:t>
            </a:r>
            <a:endParaRPr lang="en-US" sz="1900" baseline="30000" dirty="0">
              <a:ea typeface="+mn-lt"/>
              <a:cs typeface="+mn-lt"/>
            </a:endParaRPr>
          </a:p>
          <a:p>
            <a:pPr marL="800100" lvl="1" indent="-342900">
              <a:buClr>
                <a:srgbClr val="262626"/>
              </a:buClr>
            </a:pPr>
            <a:r>
              <a:rPr lang="en-US" sz="2600" baseline="30000" dirty="0">
                <a:ea typeface="+mn-lt"/>
                <a:cs typeface="+mn-lt"/>
              </a:rPr>
              <a:t>Text if a relevant surgery was previously performed. </a:t>
            </a:r>
          </a:p>
          <a:p>
            <a:pPr marL="1074420" lvl="2" indent="-342900">
              <a:buClr>
                <a:srgbClr val="262626"/>
              </a:buClr>
            </a:pPr>
            <a:r>
              <a:rPr lang="en-US" sz="2200" baseline="30000" dirty="0">
                <a:ea typeface="+mn-lt"/>
                <a:cs typeface="+mn-lt"/>
              </a:rPr>
              <a:t>Endometrial primary. Pt had previous BSO in 2011 for non-cancerous reasons. </a:t>
            </a:r>
          </a:p>
          <a:p>
            <a:pPr marL="800100" lvl="1" indent="-342900">
              <a:buClr>
                <a:srgbClr val="262626"/>
              </a:buClr>
            </a:pPr>
            <a:r>
              <a:rPr lang="en-US" sz="2600" baseline="30000" dirty="0">
                <a:ea typeface="+mn-lt"/>
                <a:cs typeface="+mn-lt"/>
              </a:rPr>
              <a:t>Text what STR was used if the histology or multiple primaries aren't obvious. </a:t>
            </a:r>
          </a:p>
          <a:p>
            <a:pPr marL="800100" lvl="1" indent="-342900">
              <a:buClr>
                <a:srgbClr val="262626"/>
              </a:buClr>
            </a:pPr>
            <a:r>
              <a:rPr lang="en-US" sz="2600" baseline="30000" dirty="0">
                <a:ea typeface="+mn-lt"/>
                <a:cs typeface="+mn-lt"/>
              </a:rPr>
              <a:t>Clarify why treatment wasn't performed.</a:t>
            </a:r>
          </a:p>
          <a:p>
            <a:pPr marL="1074420" lvl="2" indent="-342900">
              <a:buClr>
                <a:srgbClr val="262626"/>
              </a:buClr>
            </a:pPr>
            <a:r>
              <a:rPr lang="en-US" sz="2200" baseline="30000" dirty="0">
                <a:ea typeface="+mn-lt"/>
                <a:cs typeface="+mn-lt"/>
              </a:rPr>
              <a:t>Surgeon feels patient age and PS precludes her from having a SLNB. </a:t>
            </a:r>
          </a:p>
          <a:p>
            <a:pPr marL="800100" lvl="1" indent="-342900">
              <a:buClr>
                <a:srgbClr val="262626"/>
              </a:buClr>
            </a:pPr>
            <a:r>
              <a:rPr lang="en-US" sz="2600" baseline="30000" dirty="0">
                <a:ea typeface="+mn-lt"/>
                <a:cs typeface="+mn-lt"/>
              </a:rPr>
              <a:t>Clarify if you don't have certain info. </a:t>
            </a:r>
          </a:p>
          <a:p>
            <a:pPr marL="1074420" lvl="2" indent="-342900">
              <a:buClr>
                <a:srgbClr val="262626"/>
              </a:buClr>
            </a:pPr>
            <a:r>
              <a:rPr lang="en-US" sz="2200" baseline="30000" dirty="0">
                <a:ea typeface="+mn-lt"/>
                <a:cs typeface="+mn-lt"/>
              </a:rPr>
              <a:t>Per Dr. Garrett progress notes: 11/15/21 biopsy showed adenocarcinoma. CTR does not have path report. </a:t>
            </a:r>
          </a:p>
          <a:p>
            <a:pPr marL="548640" lvl="2" indent="0">
              <a:buClr>
                <a:srgbClr val="262626"/>
              </a:buClr>
              <a:buNone/>
            </a:pPr>
            <a:endParaRPr lang="en-US" baseline="30000" dirty="0">
              <a:ea typeface="+mn-lt"/>
              <a:cs typeface="+mn-lt"/>
            </a:endParaRPr>
          </a:p>
          <a:p>
            <a:pPr lvl="1" indent="0">
              <a:buClr>
                <a:srgbClr val="262626"/>
              </a:buClr>
            </a:pPr>
            <a:endParaRPr lang="en-US" baseline="30000" dirty="0">
              <a:ea typeface="+mn-lt"/>
              <a:cs typeface="+mn-lt"/>
            </a:endParaRPr>
          </a:p>
        </p:txBody>
      </p:sp>
      <p:sp>
        <p:nvSpPr>
          <p:cNvPr id="4" name="TextBox 3">
            <a:extLst>
              <a:ext uri="{FF2B5EF4-FFF2-40B4-BE49-F238E27FC236}">
                <a16:creationId xmlns:a16="http://schemas.microsoft.com/office/drawing/2014/main" id="{235C4305-9A18-4034-BB12-D03DDBC3F102}"/>
              </a:ext>
            </a:extLst>
          </p:cNvPr>
          <p:cNvSpPr txBox="1"/>
          <p:nvPr/>
        </p:nvSpPr>
        <p:spPr>
          <a:xfrm>
            <a:off x="4724400" y="3200400"/>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dirty="0"/>
          </a:p>
        </p:txBody>
      </p:sp>
    </p:spTree>
    <p:extLst>
      <p:ext uri="{BB962C8B-B14F-4D97-AF65-F5344CB8AC3E}">
        <p14:creationId xmlns:p14="http://schemas.microsoft.com/office/powerpoint/2010/main" val="1839452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F41FA6-C685-4335-A527-720D9171C4BA}"/>
              </a:ext>
            </a:extLst>
          </p:cNvPr>
          <p:cNvSpPr>
            <a:spLocks noGrp="1"/>
          </p:cNvSpPr>
          <p:nvPr>
            <p:ph type="title"/>
          </p:nvPr>
        </p:nvSpPr>
        <p:spPr/>
        <p:txBody>
          <a:bodyPr/>
          <a:lstStyle/>
          <a:p>
            <a:r>
              <a:rPr lang="en-US" dirty="0"/>
              <a:t>TEXTING STYLES – KEEP IT SIMILAR</a:t>
            </a:r>
          </a:p>
        </p:txBody>
      </p:sp>
      <p:sp>
        <p:nvSpPr>
          <p:cNvPr id="3" name="Content Placeholder 2">
            <a:extLst>
              <a:ext uri="{FF2B5EF4-FFF2-40B4-BE49-F238E27FC236}">
                <a16:creationId xmlns:a16="http://schemas.microsoft.com/office/drawing/2014/main" id="{EBAE9642-4233-49DF-BFE4-998FA67ECC90}"/>
              </a:ext>
            </a:extLst>
          </p:cNvPr>
          <p:cNvSpPr>
            <a:spLocks noGrp="1"/>
          </p:cNvSpPr>
          <p:nvPr>
            <p:ph idx="1"/>
          </p:nvPr>
        </p:nvSpPr>
        <p:spPr/>
        <p:txBody>
          <a:bodyPr vert="horz" lIns="91440" tIns="45720" rIns="91440" bIns="45720" rtlCol="0" anchor="t">
            <a:normAutofit/>
          </a:bodyPr>
          <a:lstStyle/>
          <a:p>
            <a:r>
              <a:rPr lang="en-US" sz="2000" dirty="0"/>
              <a:t>Copy/pasting. Use it sparingly as it is often looks very jumbled and confusing. </a:t>
            </a:r>
          </a:p>
          <a:p>
            <a:pPr>
              <a:buClr>
                <a:srgbClr val="262626"/>
              </a:buClr>
            </a:pPr>
            <a:r>
              <a:rPr lang="en-US" sz="2000" dirty="0"/>
              <a:t>Always text in chronological order from first (top) to most recent (bottom).</a:t>
            </a:r>
          </a:p>
          <a:p>
            <a:pPr>
              <a:buClr>
                <a:srgbClr val="262626"/>
              </a:buClr>
            </a:pPr>
            <a:r>
              <a:rPr lang="en-US" sz="2000" dirty="0"/>
              <a:t>Always include date! Almost nothing that should ever be texted without a date. </a:t>
            </a:r>
          </a:p>
          <a:p>
            <a:pPr lvl="1" indent="0">
              <a:buClr>
                <a:srgbClr val="262626"/>
              </a:buClr>
            </a:pPr>
            <a:r>
              <a:rPr lang="en-US" sz="1400" dirty="0"/>
              <a:t>Even labs need a date to prove they were done in the clinical time frame. </a:t>
            </a:r>
          </a:p>
          <a:p>
            <a:pPr lvl="1" indent="0">
              <a:buClr>
                <a:srgbClr val="262626"/>
              </a:buClr>
            </a:pPr>
            <a:r>
              <a:rPr lang="en-US" sz="1400" dirty="0"/>
              <a:t>Statement made by physicians need dates. </a:t>
            </a:r>
          </a:p>
          <a:p>
            <a:pPr lvl="1" indent="0">
              <a:buClr>
                <a:srgbClr val="262626"/>
              </a:buClr>
            </a:pPr>
            <a:r>
              <a:rPr lang="en-US" sz="1400" dirty="0"/>
              <a:t>Previous cancers/sequence need dates (if known). </a:t>
            </a:r>
          </a:p>
          <a:p>
            <a:pPr>
              <a:buClr>
                <a:srgbClr val="262626"/>
              </a:buClr>
            </a:pPr>
            <a:r>
              <a:rPr lang="en-US" sz="2000" dirty="0"/>
              <a:t>Pick a format and STICK WITH IT!</a:t>
            </a:r>
          </a:p>
          <a:p>
            <a:pPr lvl="1" indent="0">
              <a:buClr>
                <a:srgbClr val="262626"/>
              </a:buClr>
            </a:pPr>
            <a:r>
              <a:rPr lang="en-US" sz="1400" dirty="0"/>
              <a:t>Date – Procedure – Location: Report</a:t>
            </a:r>
          </a:p>
          <a:p>
            <a:pPr lvl="1" indent="0">
              <a:buClr>
                <a:srgbClr val="262626"/>
              </a:buClr>
            </a:pPr>
            <a:endParaRPr lang="en-US" dirty="0"/>
          </a:p>
          <a:p>
            <a:pPr lvl="1" indent="0">
              <a:buClr>
                <a:srgbClr val="262626"/>
              </a:buClr>
            </a:pPr>
            <a:endParaRPr lang="en-US" dirty="0"/>
          </a:p>
        </p:txBody>
      </p:sp>
    </p:spTree>
    <p:extLst>
      <p:ext uri="{BB962C8B-B14F-4D97-AF65-F5344CB8AC3E}">
        <p14:creationId xmlns:p14="http://schemas.microsoft.com/office/powerpoint/2010/main" val="36629833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FEB9E-AB60-4F2E-BDCF-41DD09BF7FE9}"/>
              </a:ext>
            </a:extLst>
          </p:cNvPr>
          <p:cNvSpPr>
            <a:spLocks noGrp="1"/>
          </p:cNvSpPr>
          <p:nvPr>
            <p:ph type="title"/>
          </p:nvPr>
        </p:nvSpPr>
        <p:spPr/>
        <p:txBody>
          <a:bodyPr/>
          <a:lstStyle/>
          <a:p>
            <a:r>
              <a:rPr lang="en-US" dirty="0"/>
              <a:t>RUNNING OUT OF TEXT SPACE?</a:t>
            </a:r>
          </a:p>
        </p:txBody>
      </p:sp>
      <p:sp>
        <p:nvSpPr>
          <p:cNvPr id="3" name="Content Placeholder 2">
            <a:extLst>
              <a:ext uri="{FF2B5EF4-FFF2-40B4-BE49-F238E27FC236}">
                <a16:creationId xmlns:a16="http://schemas.microsoft.com/office/drawing/2014/main" id="{14808865-E6CC-4E28-8EA1-2AD6BD26F1D7}"/>
              </a:ext>
            </a:extLst>
          </p:cNvPr>
          <p:cNvSpPr>
            <a:spLocks noGrp="1"/>
          </p:cNvSpPr>
          <p:nvPr>
            <p:ph idx="1"/>
          </p:nvPr>
        </p:nvSpPr>
        <p:spPr/>
        <p:txBody>
          <a:bodyPr vert="horz" lIns="91440" tIns="45720" rIns="91440" bIns="45720" rtlCol="0" anchor="t">
            <a:normAutofit lnSpcReduction="10000"/>
          </a:bodyPr>
          <a:lstStyle/>
          <a:p>
            <a:r>
              <a:rPr lang="en-US" dirty="0"/>
              <a:t>Use approved abbreviations. </a:t>
            </a:r>
          </a:p>
          <a:p>
            <a:pPr>
              <a:buClr>
                <a:srgbClr val="262626"/>
              </a:buClr>
            </a:pPr>
            <a:r>
              <a:rPr lang="en-US" dirty="0"/>
              <a:t>Omit words that don't matter; in particular 'articles.'</a:t>
            </a:r>
          </a:p>
          <a:p>
            <a:pPr lvl="1" indent="0">
              <a:buClr>
                <a:srgbClr val="262626"/>
              </a:buClr>
            </a:pPr>
            <a:r>
              <a:rPr lang="en-US" dirty="0"/>
              <a:t>Examples: a, the, an.  </a:t>
            </a:r>
          </a:p>
          <a:p>
            <a:pPr>
              <a:buClr>
                <a:srgbClr val="262626"/>
              </a:buClr>
            </a:pPr>
            <a:r>
              <a:rPr lang="en-US" dirty="0"/>
              <a:t>Stop including non-relevant imaging and/or non-relevant info on imaging reports. </a:t>
            </a:r>
          </a:p>
          <a:p>
            <a:pPr>
              <a:buClr>
                <a:srgbClr val="262626"/>
              </a:buClr>
            </a:pPr>
            <a:r>
              <a:rPr lang="en-US" dirty="0"/>
              <a:t>If imaging is done to look for </a:t>
            </a:r>
            <a:r>
              <a:rPr lang="en-US" dirty="0" err="1"/>
              <a:t>mets</a:t>
            </a:r>
            <a:r>
              <a:rPr lang="en-US" dirty="0"/>
              <a:t> and is negative – just text 11/15/21 CT A/P @ Fran Indy: Negative</a:t>
            </a:r>
          </a:p>
          <a:p>
            <a:pPr>
              <a:buClr>
                <a:srgbClr val="262626"/>
              </a:buClr>
            </a:pPr>
            <a:r>
              <a:rPr lang="en-US" dirty="0"/>
              <a:t>It isn't a crime to make the imaging or path report more concise.</a:t>
            </a:r>
          </a:p>
          <a:p>
            <a:pPr lvl="1" indent="0">
              <a:buClr>
                <a:srgbClr val="262626"/>
              </a:buClr>
            </a:pPr>
            <a:r>
              <a:rPr lang="en-US" dirty="0"/>
              <a:t>Instead of: cervix negative, left fallopian tube negative, right fallopian tube negative, left parametria negative, right parametria negative, right ovary negative, left ovary  negative. </a:t>
            </a:r>
          </a:p>
          <a:p>
            <a:pPr lvl="1" indent="0">
              <a:buClr>
                <a:srgbClr val="262626"/>
              </a:buClr>
            </a:pPr>
            <a:r>
              <a:rPr lang="en-US" dirty="0"/>
              <a:t>Do this: No involvement of cervix, bilat tubes, bilat ovaries, bilat parametria. </a:t>
            </a:r>
          </a:p>
          <a:p>
            <a:pPr lvl="1" indent="0">
              <a:buClr>
                <a:srgbClr val="262626"/>
              </a:buClr>
            </a:pPr>
            <a:r>
              <a:rPr lang="en-US" dirty="0"/>
              <a:t>Instead of: The sigmoid colon appears enlarged. This is most likely caused by malignant obstruction that is involving the rectosigmoid region as well. Further imaging warranted. </a:t>
            </a:r>
          </a:p>
          <a:p>
            <a:pPr lvl="1" indent="0">
              <a:buClr>
                <a:srgbClr val="262626"/>
              </a:buClr>
            </a:pPr>
            <a:r>
              <a:rPr lang="en-US" dirty="0"/>
              <a:t>Do this: Enlarged sigmoid colon most likely caused by malig obstruct also </a:t>
            </a:r>
            <a:r>
              <a:rPr lang="en-US" dirty="0" err="1"/>
              <a:t>involv</a:t>
            </a:r>
            <a:r>
              <a:rPr lang="en-US" dirty="0"/>
              <a:t> </a:t>
            </a:r>
            <a:r>
              <a:rPr lang="en-US" dirty="0" err="1"/>
              <a:t>rectosig</a:t>
            </a:r>
            <a:r>
              <a:rPr lang="en-US" dirty="0"/>
              <a:t>. </a:t>
            </a:r>
          </a:p>
          <a:p>
            <a:pPr>
              <a:buClr>
                <a:srgbClr val="262626"/>
              </a:buClr>
            </a:pPr>
            <a:r>
              <a:rPr lang="en-US" dirty="0"/>
              <a:t>Stop copy/pasting entire path or imaging reports. </a:t>
            </a:r>
          </a:p>
          <a:p>
            <a:pPr lvl="1" indent="0">
              <a:buClr>
                <a:srgbClr val="262626"/>
              </a:buClr>
            </a:pPr>
            <a:r>
              <a:rPr lang="en-US" dirty="0"/>
              <a:t>Please note: Include all relevant details. Just use a more concise method. </a:t>
            </a:r>
          </a:p>
        </p:txBody>
      </p:sp>
    </p:spTree>
    <p:extLst>
      <p:ext uri="{BB962C8B-B14F-4D97-AF65-F5344CB8AC3E}">
        <p14:creationId xmlns:p14="http://schemas.microsoft.com/office/powerpoint/2010/main" val="573180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F7782-C974-40E9-A936-1710085D609B}"/>
              </a:ext>
            </a:extLst>
          </p:cNvPr>
          <p:cNvSpPr>
            <a:spLocks noGrp="1"/>
          </p:cNvSpPr>
          <p:nvPr>
            <p:ph type="title"/>
          </p:nvPr>
        </p:nvSpPr>
        <p:spPr/>
        <p:txBody>
          <a:bodyPr>
            <a:normAutofit fontScale="90000"/>
          </a:bodyPr>
          <a:lstStyle/>
          <a:p>
            <a:r>
              <a:rPr lang="en-US" u="sng">
                <a:ea typeface="+mj-lt"/>
                <a:cs typeface="+mj-lt"/>
                <a:hlinkClick r:id="rId2"/>
              </a:rPr>
              <a:t>NAACCR</a:t>
            </a:r>
            <a:r>
              <a:rPr lang="en-US">
                <a:ea typeface="+mj-lt"/>
                <a:cs typeface="+mj-lt"/>
              </a:rPr>
              <a:t> Data Dictionary Appendix G – Recommended abbreviations for Abstractors</a:t>
            </a:r>
            <a:endParaRPr lang="en-US"/>
          </a:p>
        </p:txBody>
      </p:sp>
      <p:sp>
        <p:nvSpPr>
          <p:cNvPr id="3" name="Content Placeholder 2">
            <a:extLst>
              <a:ext uri="{FF2B5EF4-FFF2-40B4-BE49-F238E27FC236}">
                <a16:creationId xmlns:a16="http://schemas.microsoft.com/office/drawing/2014/main" id="{A3D38E40-BDCE-41B7-925E-742D593241B6}"/>
              </a:ext>
            </a:extLst>
          </p:cNvPr>
          <p:cNvSpPr>
            <a:spLocks noGrp="1"/>
          </p:cNvSpPr>
          <p:nvPr>
            <p:ph sz="half" idx="1"/>
          </p:nvPr>
        </p:nvSpPr>
        <p:spPr>
          <a:xfrm>
            <a:off x="1066800" y="2103120"/>
            <a:ext cx="4663440" cy="4254448"/>
          </a:xfrm>
        </p:spPr>
        <p:txBody>
          <a:bodyPr vert="horz" lIns="91440" tIns="45720" rIns="91440" bIns="45720" rtlCol="0" anchor="t">
            <a:normAutofit fontScale="55000" lnSpcReduction="20000"/>
          </a:bodyPr>
          <a:lstStyle/>
          <a:p>
            <a:endParaRPr lang="en-US" dirty="0">
              <a:ea typeface="+mn-lt"/>
              <a:cs typeface="+mn-lt"/>
            </a:endParaRPr>
          </a:p>
          <a:p>
            <a:pPr>
              <a:buClr>
                <a:srgbClr val="262626"/>
              </a:buClr>
            </a:pPr>
            <a:r>
              <a:rPr lang="en-US" dirty="0">
                <a:ea typeface="+mn-lt"/>
                <a:cs typeface="+mn-lt"/>
              </a:rPr>
              <a:t>^ = Above or elevated</a:t>
            </a:r>
          </a:p>
          <a:p>
            <a:pPr>
              <a:buClr>
                <a:srgbClr val="262626"/>
              </a:buClr>
            </a:pPr>
            <a:r>
              <a:rPr lang="en-US" dirty="0">
                <a:ea typeface="+mn-lt"/>
                <a:cs typeface="+mn-lt"/>
              </a:rPr>
              <a:t>&amp; = And</a:t>
            </a:r>
          </a:p>
          <a:p>
            <a:pPr>
              <a:buClr>
                <a:srgbClr val="262626"/>
              </a:buClr>
            </a:pPr>
            <a:r>
              <a:rPr lang="en-US" dirty="0">
                <a:ea typeface="+mn-lt"/>
                <a:cs typeface="+mn-lt"/>
              </a:rPr>
              <a:t>~ = </a:t>
            </a:r>
            <a:r>
              <a:rPr lang="en-US" dirty="0" err="1">
                <a:ea typeface="+mn-lt"/>
                <a:cs typeface="+mn-lt"/>
              </a:rPr>
              <a:t>Approx</a:t>
            </a:r>
            <a:endParaRPr lang="en-US">
              <a:ea typeface="+mn-lt"/>
              <a:cs typeface="+mn-lt"/>
            </a:endParaRPr>
          </a:p>
          <a:p>
            <a:pPr>
              <a:buClr>
                <a:srgbClr val="262626"/>
              </a:buClr>
            </a:pPr>
            <a:r>
              <a:rPr lang="en-US" dirty="0">
                <a:ea typeface="+mn-lt"/>
                <a:cs typeface="+mn-lt"/>
              </a:rPr>
              <a:t>@ = At</a:t>
            </a:r>
          </a:p>
          <a:p>
            <a:pPr>
              <a:buClr>
                <a:srgbClr val="262626"/>
              </a:buClr>
            </a:pPr>
            <a:r>
              <a:rPr lang="en-US" dirty="0">
                <a:ea typeface="+mn-lt"/>
                <a:cs typeface="+mn-lt"/>
              </a:rPr>
              <a:t>&gt;  = Greater than</a:t>
            </a:r>
          </a:p>
          <a:p>
            <a:pPr>
              <a:buClr>
                <a:srgbClr val="262626"/>
              </a:buClr>
            </a:pPr>
            <a:r>
              <a:rPr lang="en-US" dirty="0">
                <a:ea typeface="+mn-lt"/>
                <a:cs typeface="+mn-lt"/>
              </a:rPr>
              <a:t>&lt; = Less than</a:t>
            </a:r>
          </a:p>
          <a:p>
            <a:pPr>
              <a:buClr>
                <a:srgbClr val="262626"/>
              </a:buClr>
            </a:pPr>
            <a:r>
              <a:rPr lang="en-US" dirty="0">
                <a:ea typeface="+mn-lt"/>
                <a:cs typeface="+mn-lt"/>
              </a:rPr>
              <a:t>(-) = negative</a:t>
            </a:r>
          </a:p>
          <a:p>
            <a:pPr>
              <a:buClr>
                <a:srgbClr val="262626"/>
              </a:buClr>
            </a:pPr>
            <a:r>
              <a:rPr lang="en-US" dirty="0">
                <a:ea typeface="+mn-lt"/>
                <a:cs typeface="+mn-lt"/>
              </a:rPr>
              <a:t>(+) = positive</a:t>
            </a:r>
          </a:p>
          <a:p>
            <a:pPr>
              <a:buClr>
                <a:srgbClr val="262626"/>
              </a:buClr>
            </a:pPr>
            <a:r>
              <a:rPr lang="en-US" dirty="0">
                <a:ea typeface="+mn-lt"/>
                <a:cs typeface="+mn-lt"/>
              </a:rPr>
              <a:t>A/P = Abdomen/Pelvis</a:t>
            </a:r>
          </a:p>
          <a:p>
            <a:pPr>
              <a:buClr>
                <a:srgbClr val="262626"/>
              </a:buClr>
            </a:pPr>
            <a:r>
              <a:rPr lang="en-US" dirty="0">
                <a:ea typeface="+mn-lt"/>
                <a:cs typeface="+mn-lt"/>
              </a:rPr>
              <a:t>A-Colon, S-Colon, D-Colon, T-Colon</a:t>
            </a:r>
          </a:p>
          <a:p>
            <a:pPr>
              <a:buClr>
                <a:srgbClr val="262626"/>
              </a:buClr>
            </a:pPr>
            <a:r>
              <a:rPr lang="en-US" dirty="0">
                <a:ea typeface="+mn-lt"/>
                <a:cs typeface="+mn-lt"/>
              </a:rPr>
              <a:t>ADJ = Adjacent</a:t>
            </a:r>
          </a:p>
          <a:p>
            <a:pPr>
              <a:buClr>
                <a:srgbClr val="262626"/>
              </a:buClr>
            </a:pPr>
            <a:r>
              <a:rPr lang="en-US" dirty="0">
                <a:ea typeface="+mn-lt"/>
                <a:cs typeface="+mn-lt"/>
              </a:rPr>
              <a:t>ALND = Axillary Lymph Node Dissection</a:t>
            </a:r>
          </a:p>
          <a:p>
            <a:pPr>
              <a:buClr>
                <a:srgbClr val="262626"/>
              </a:buClr>
            </a:pPr>
            <a:r>
              <a:rPr lang="en-US" dirty="0">
                <a:ea typeface="+mn-lt"/>
                <a:cs typeface="+mn-lt"/>
              </a:rPr>
              <a:t>B/L = Bilateral</a:t>
            </a:r>
          </a:p>
          <a:p>
            <a:pPr>
              <a:buClr>
                <a:srgbClr val="262626"/>
              </a:buClr>
            </a:pPr>
            <a:r>
              <a:rPr lang="en-US" dirty="0">
                <a:ea typeface="+mn-lt"/>
                <a:cs typeface="+mn-lt"/>
              </a:rPr>
              <a:t>BMBX = Bone Marrow Biopsy</a:t>
            </a:r>
          </a:p>
          <a:p>
            <a:pPr>
              <a:buClr>
                <a:srgbClr val="262626"/>
              </a:buClr>
            </a:pPr>
            <a:r>
              <a:rPr lang="en-US" dirty="0">
                <a:ea typeface="+mn-lt"/>
                <a:cs typeface="+mn-lt"/>
              </a:rPr>
              <a:t>BX = Biopsy</a:t>
            </a:r>
          </a:p>
          <a:p>
            <a:pPr>
              <a:buClr>
                <a:srgbClr val="262626"/>
              </a:buClr>
            </a:pPr>
            <a:endParaRPr lang="en-US" dirty="0">
              <a:ea typeface="+mn-lt"/>
              <a:cs typeface="+mn-lt"/>
            </a:endParaRPr>
          </a:p>
        </p:txBody>
      </p:sp>
      <p:sp>
        <p:nvSpPr>
          <p:cNvPr id="4" name="Content Placeholder 3">
            <a:extLst>
              <a:ext uri="{FF2B5EF4-FFF2-40B4-BE49-F238E27FC236}">
                <a16:creationId xmlns:a16="http://schemas.microsoft.com/office/drawing/2014/main" id="{E4EFF40E-F5B4-43B0-99AB-A62DBABB25A4}"/>
              </a:ext>
            </a:extLst>
          </p:cNvPr>
          <p:cNvSpPr>
            <a:spLocks noGrp="1"/>
          </p:cNvSpPr>
          <p:nvPr>
            <p:ph sz="half" idx="2"/>
          </p:nvPr>
        </p:nvSpPr>
        <p:spPr/>
        <p:txBody>
          <a:bodyPr vert="horz" lIns="91440" tIns="45720" rIns="91440" bIns="45720" rtlCol="0" anchor="t">
            <a:normAutofit fontScale="55000" lnSpcReduction="20000"/>
          </a:bodyPr>
          <a:lstStyle/>
          <a:p>
            <a:r>
              <a:rPr lang="en-US" dirty="0">
                <a:ea typeface="+mn-lt"/>
                <a:cs typeface="+mn-lt"/>
              </a:rPr>
              <a:t>C/A/P = Chest, Abdomen, Pelvis</a:t>
            </a:r>
          </a:p>
          <a:p>
            <a:pPr>
              <a:buClr>
                <a:srgbClr val="262626"/>
              </a:buClr>
            </a:pPr>
            <a:r>
              <a:rPr lang="en-US" dirty="0">
                <a:ea typeface="+mn-lt"/>
                <a:cs typeface="+mn-lt"/>
              </a:rPr>
              <a:t>C/W – Consistent with</a:t>
            </a:r>
          </a:p>
          <a:p>
            <a:pPr>
              <a:buClr>
                <a:srgbClr val="262626"/>
              </a:buClr>
            </a:pPr>
            <a:r>
              <a:rPr lang="en-US" dirty="0">
                <a:ea typeface="+mn-lt"/>
                <a:cs typeface="+mn-lt"/>
              </a:rPr>
              <a:t>Contra = Contralateral</a:t>
            </a:r>
          </a:p>
          <a:p>
            <a:pPr>
              <a:buClr>
                <a:srgbClr val="262626"/>
              </a:buClr>
            </a:pPr>
            <a:r>
              <a:rPr lang="en-US" dirty="0">
                <a:ea typeface="+mn-lt"/>
                <a:cs typeface="+mn-lt"/>
              </a:rPr>
              <a:t>C-Spine, T-Spine, L-Spine, S-Spine</a:t>
            </a:r>
          </a:p>
          <a:p>
            <a:pPr>
              <a:buClr>
                <a:srgbClr val="262626"/>
              </a:buClr>
            </a:pPr>
            <a:r>
              <a:rPr lang="en-US" dirty="0">
                <a:ea typeface="+mn-lt"/>
                <a:cs typeface="+mn-lt"/>
              </a:rPr>
              <a:t>CXR = Chest X-Ray</a:t>
            </a:r>
          </a:p>
          <a:p>
            <a:pPr>
              <a:buClr>
                <a:srgbClr val="262626"/>
              </a:buClr>
            </a:pPr>
            <a:r>
              <a:rPr lang="en-US" dirty="0">
                <a:ea typeface="+mn-lt"/>
                <a:cs typeface="+mn-lt"/>
              </a:rPr>
              <a:t>Diff = Differential</a:t>
            </a:r>
          </a:p>
          <a:p>
            <a:pPr>
              <a:buClr>
                <a:srgbClr val="262626"/>
              </a:buClr>
            </a:pPr>
            <a:r>
              <a:rPr lang="en-US" dirty="0">
                <a:ea typeface="+mn-lt"/>
                <a:cs typeface="+mn-lt"/>
              </a:rPr>
              <a:t>Dx = Diagnosis</a:t>
            </a:r>
          </a:p>
          <a:p>
            <a:pPr>
              <a:buClr>
                <a:srgbClr val="262626"/>
              </a:buClr>
            </a:pPr>
            <a:r>
              <a:rPr lang="en-US" dirty="0" err="1">
                <a:ea typeface="+mn-lt"/>
                <a:cs typeface="+mn-lt"/>
              </a:rPr>
              <a:t>Enlrgd</a:t>
            </a:r>
            <a:r>
              <a:rPr lang="en-US" dirty="0">
                <a:ea typeface="+mn-lt"/>
                <a:cs typeface="+mn-lt"/>
              </a:rPr>
              <a:t> = Enlarged</a:t>
            </a:r>
          </a:p>
          <a:p>
            <a:pPr>
              <a:buClr>
                <a:srgbClr val="262626"/>
              </a:buClr>
            </a:pPr>
            <a:r>
              <a:rPr lang="en-US" dirty="0">
                <a:ea typeface="+mn-lt"/>
                <a:cs typeface="+mn-lt"/>
              </a:rPr>
              <a:t>FX = Fracture</a:t>
            </a:r>
          </a:p>
          <a:p>
            <a:pPr>
              <a:buClr>
                <a:srgbClr val="262626"/>
              </a:buClr>
            </a:pPr>
            <a:r>
              <a:rPr lang="en-US" dirty="0">
                <a:ea typeface="+mn-lt"/>
                <a:cs typeface="+mn-lt"/>
              </a:rPr>
              <a:t>INF = inferior</a:t>
            </a:r>
          </a:p>
          <a:p>
            <a:pPr>
              <a:buClr>
                <a:srgbClr val="262626"/>
              </a:buClr>
            </a:pPr>
            <a:r>
              <a:rPr lang="en-US" dirty="0">
                <a:ea typeface="+mn-lt"/>
                <a:cs typeface="+mn-lt"/>
              </a:rPr>
              <a:t>INV = Invades</a:t>
            </a:r>
          </a:p>
          <a:p>
            <a:pPr>
              <a:buClr>
                <a:srgbClr val="262626"/>
              </a:buClr>
            </a:pPr>
            <a:r>
              <a:rPr lang="en-US" dirty="0">
                <a:ea typeface="+mn-lt"/>
                <a:cs typeface="+mn-lt"/>
              </a:rPr>
              <a:t>INVL = Involved</a:t>
            </a:r>
          </a:p>
          <a:p>
            <a:pPr>
              <a:buClr>
                <a:srgbClr val="262626"/>
              </a:buClr>
            </a:pPr>
            <a:r>
              <a:rPr lang="en-US" dirty="0">
                <a:ea typeface="+mn-lt"/>
                <a:cs typeface="+mn-lt"/>
              </a:rPr>
              <a:t>IPSI = Ipsilateral</a:t>
            </a:r>
          </a:p>
          <a:p>
            <a:pPr>
              <a:buClr>
                <a:srgbClr val="262626"/>
              </a:buClr>
            </a:pPr>
            <a:r>
              <a:rPr lang="en-US" dirty="0" err="1">
                <a:ea typeface="+mn-lt"/>
                <a:cs typeface="+mn-lt"/>
              </a:rPr>
              <a:t>Irreg</a:t>
            </a:r>
            <a:r>
              <a:rPr lang="en-US" dirty="0">
                <a:ea typeface="+mn-lt"/>
                <a:cs typeface="+mn-lt"/>
              </a:rPr>
              <a:t> = Irregular</a:t>
            </a:r>
          </a:p>
          <a:p>
            <a:pPr>
              <a:buClr>
                <a:srgbClr val="262626"/>
              </a:buClr>
            </a:pPr>
            <a:r>
              <a:rPr lang="en-US" dirty="0">
                <a:ea typeface="+mn-lt"/>
                <a:cs typeface="+mn-lt"/>
              </a:rPr>
              <a:t>LAD = Lymphadenopathy</a:t>
            </a:r>
          </a:p>
          <a:p>
            <a:pPr>
              <a:buClr>
                <a:srgbClr val="262626"/>
              </a:buClr>
            </a:pPr>
            <a:endParaRPr lang="en-US" dirty="0"/>
          </a:p>
          <a:p>
            <a:pPr>
              <a:buClr>
                <a:srgbClr val="262626"/>
              </a:buClr>
            </a:pPr>
            <a:endParaRPr lang="en-US" dirty="0"/>
          </a:p>
        </p:txBody>
      </p:sp>
    </p:spTree>
    <p:extLst>
      <p:ext uri="{BB962C8B-B14F-4D97-AF65-F5344CB8AC3E}">
        <p14:creationId xmlns:p14="http://schemas.microsoft.com/office/powerpoint/2010/main" val="31695831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EE64D-AB9F-4EF4-9C87-4087A40C2C92}"/>
              </a:ext>
            </a:extLst>
          </p:cNvPr>
          <p:cNvSpPr>
            <a:spLocks noGrp="1"/>
          </p:cNvSpPr>
          <p:nvPr>
            <p:ph type="title"/>
          </p:nvPr>
        </p:nvSpPr>
        <p:spPr/>
        <p:txBody>
          <a:bodyPr>
            <a:normAutofit fontScale="90000"/>
          </a:bodyPr>
          <a:lstStyle/>
          <a:p>
            <a:r>
              <a:rPr lang="en-US" u="sng">
                <a:ea typeface="+mj-lt"/>
                <a:cs typeface="+mj-lt"/>
                <a:hlinkClick r:id="rId2"/>
              </a:rPr>
              <a:t>NAACCR</a:t>
            </a:r>
            <a:r>
              <a:rPr lang="en-US">
                <a:ea typeface="+mj-lt"/>
                <a:cs typeface="+mj-lt"/>
              </a:rPr>
              <a:t> Data Dictionary Appendix G – Recommended abbreviations for Abstractors</a:t>
            </a:r>
            <a:endParaRPr lang="en-US"/>
          </a:p>
        </p:txBody>
      </p:sp>
      <p:sp>
        <p:nvSpPr>
          <p:cNvPr id="3" name="Content Placeholder 2">
            <a:extLst>
              <a:ext uri="{FF2B5EF4-FFF2-40B4-BE49-F238E27FC236}">
                <a16:creationId xmlns:a16="http://schemas.microsoft.com/office/drawing/2014/main" id="{F0F8725D-4EA2-4500-911B-03B721767601}"/>
              </a:ext>
            </a:extLst>
          </p:cNvPr>
          <p:cNvSpPr>
            <a:spLocks noGrp="1"/>
          </p:cNvSpPr>
          <p:nvPr>
            <p:ph sz="half" idx="1"/>
          </p:nvPr>
        </p:nvSpPr>
        <p:spPr/>
        <p:txBody>
          <a:bodyPr vert="horz" lIns="91440" tIns="45720" rIns="91440" bIns="45720" rtlCol="0" anchor="t">
            <a:normAutofit fontScale="55000" lnSpcReduction="20000"/>
          </a:bodyPr>
          <a:lstStyle/>
          <a:p>
            <a:r>
              <a:rPr lang="en-US" dirty="0">
                <a:ea typeface="+mn-lt"/>
                <a:cs typeface="+mn-lt"/>
              </a:rPr>
              <a:t>LIQ, LUQ, UOQ, etc.</a:t>
            </a:r>
          </a:p>
          <a:p>
            <a:pPr>
              <a:buClr>
                <a:srgbClr val="262626"/>
              </a:buClr>
            </a:pPr>
            <a:r>
              <a:rPr lang="en-US" dirty="0">
                <a:ea typeface="+mn-lt"/>
                <a:cs typeface="+mn-lt"/>
              </a:rPr>
              <a:t>LUL, RLL, etc. </a:t>
            </a:r>
          </a:p>
          <a:p>
            <a:pPr>
              <a:buClr>
                <a:srgbClr val="262626"/>
              </a:buClr>
            </a:pPr>
            <a:r>
              <a:rPr lang="en-US" dirty="0">
                <a:ea typeface="+mn-lt"/>
                <a:cs typeface="+mn-lt"/>
              </a:rPr>
              <a:t>LLE, RUE, etc. </a:t>
            </a:r>
          </a:p>
          <a:p>
            <a:pPr>
              <a:buClr>
                <a:srgbClr val="262626"/>
              </a:buClr>
            </a:pPr>
            <a:r>
              <a:rPr lang="en-US" dirty="0">
                <a:ea typeface="+mn-lt"/>
                <a:cs typeface="+mn-lt"/>
              </a:rPr>
              <a:t>LNs = Lymph Nodes</a:t>
            </a:r>
          </a:p>
          <a:p>
            <a:pPr>
              <a:buClr>
                <a:srgbClr val="262626"/>
              </a:buClr>
            </a:pPr>
            <a:r>
              <a:rPr lang="en-US" dirty="0">
                <a:ea typeface="+mn-lt"/>
                <a:cs typeface="+mn-lt"/>
              </a:rPr>
              <a:t>LND = Lymph Node Dissection</a:t>
            </a:r>
          </a:p>
          <a:p>
            <a:pPr>
              <a:buClr>
                <a:srgbClr val="262626"/>
              </a:buClr>
            </a:pPr>
            <a:r>
              <a:rPr lang="en-US" dirty="0">
                <a:ea typeface="+mn-lt"/>
                <a:cs typeface="+mn-lt"/>
              </a:rPr>
              <a:t>LRG = Large</a:t>
            </a:r>
          </a:p>
          <a:p>
            <a:pPr>
              <a:buClr>
                <a:srgbClr val="262626"/>
              </a:buClr>
            </a:pPr>
            <a:r>
              <a:rPr lang="en-US" dirty="0">
                <a:ea typeface="+mn-lt"/>
                <a:cs typeface="+mn-lt"/>
              </a:rPr>
              <a:t>LVI = </a:t>
            </a:r>
            <a:r>
              <a:rPr lang="en-US" dirty="0" err="1">
                <a:ea typeface="+mn-lt"/>
                <a:cs typeface="+mn-lt"/>
              </a:rPr>
              <a:t>Lymphovascular</a:t>
            </a:r>
            <a:r>
              <a:rPr lang="en-US" dirty="0">
                <a:ea typeface="+mn-lt"/>
                <a:cs typeface="+mn-lt"/>
              </a:rPr>
              <a:t> invasion</a:t>
            </a:r>
          </a:p>
          <a:p>
            <a:pPr>
              <a:buClr>
                <a:srgbClr val="262626"/>
              </a:buClr>
            </a:pPr>
            <a:r>
              <a:rPr lang="en-US" dirty="0">
                <a:ea typeface="+mn-lt"/>
                <a:cs typeface="+mn-lt"/>
              </a:rPr>
              <a:t>Malig = Malignant</a:t>
            </a:r>
          </a:p>
          <a:p>
            <a:pPr>
              <a:buClr>
                <a:srgbClr val="262626"/>
              </a:buClr>
            </a:pPr>
            <a:r>
              <a:rPr lang="en-US" dirty="0">
                <a:ea typeface="+mn-lt"/>
                <a:cs typeface="+mn-lt"/>
              </a:rPr>
              <a:t>M/Diff, P/Diff, W/Diff</a:t>
            </a:r>
          </a:p>
          <a:p>
            <a:pPr>
              <a:buClr>
                <a:srgbClr val="262626"/>
              </a:buClr>
            </a:pPr>
            <a:r>
              <a:rPr lang="en-US" dirty="0">
                <a:ea typeface="+mn-lt"/>
                <a:cs typeface="+mn-lt"/>
              </a:rPr>
              <a:t>Mets = Metastatic, Metastases </a:t>
            </a:r>
          </a:p>
          <a:p>
            <a:pPr>
              <a:buClr>
                <a:srgbClr val="262626"/>
              </a:buClr>
            </a:pPr>
            <a:r>
              <a:rPr lang="en-US" dirty="0">
                <a:ea typeface="+mn-lt"/>
                <a:cs typeface="+mn-lt"/>
              </a:rPr>
              <a:t>Min = Minimum</a:t>
            </a:r>
          </a:p>
          <a:p>
            <a:pPr>
              <a:buClr>
                <a:srgbClr val="262626"/>
              </a:buClr>
            </a:pPr>
            <a:r>
              <a:rPr lang="en-US" dirty="0" err="1">
                <a:ea typeface="+mn-lt"/>
                <a:cs typeface="+mn-lt"/>
              </a:rPr>
              <a:t>Mult</a:t>
            </a:r>
            <a:r>
              <a:rPr lang="en-US" dirty="0">
                <a:ea typeface="+mn-lt"/>
                <a:cs typeface="+mn-lt"/>
              </a:rPr>
              <a:t> = Multiple</a:t>
            </a:r>
          </a:p>
          <a:p>
            <a:pPr>
              <a:buClr>
                <a:srgbClr val="262626"/>
              </a:buClr>
            </a:pPr>
            <a:r>
              <a:rPr lang="en-US" dirty="0">
                <a:ea typeface="+mn-lt"/>
                <a:cs typeface="+mn-lt"/>
              </a:rPr>
              <a:t>NED = No evidence of disease</a:t>
            </a:r>
          </a:p>
          <a:p>
            <a:pPr>
              <a:buClr>
                <a:srgbClr val="262626"/>
              </a:buClr>
            </a:pPr>
            <a:endParaRPr lang="en-US" dirty="0"/>
          </a:p>
        </p:txBody>
      </p:sp>
      <p:sp>
        <p:nvSpPr>
          <p:cNvPr id="4" name="Content Placeholder 3">
            <a:extLst>
              <a:ext uri="{FF2B5EF4-FFF2-40B4-BE49-F238E27FC236}">
                <a16:creationId xmlns:a16="http://schemas.microsoft.com/office/drawing/2014/main" id="{F2D2B64B-A1CD-4B2B-907F-76D41F343A36}"/>
              </a:ext>
            </a:extLst>
          </p:cNvPr>
          <p:cNvSpPr>
            <a:spLocks noGrp="1"/>
          </p:cNvSpPr>
          <p:nvPr>
            <p:ph sz="half" idx="2"/>
          </p:nvPr>
        </p:nvSpPr>
        <p:spPr/>
        <p:txBody>
          <a:bodyPr vert="horz" lIns="91440" tIns="45720" rIns="91440" bIns="45720" rtlCol="0" anchor="t">
            <a:normAutofit fontScale="55000" lnSpcReduction="20000"/>
          </a:bodyPr>
          <a:lstStyle/>
          <a:p>
            <a:r>
              <a:rPr lang="en-US" dirty="0">
                <a:ea typeface="+mn-lt"/>
                <a:cs typeface="+mn-lt"/>
              </a:rPr>
              <a:t>NSF = No significant findings</a:t>
            </a:r>
          </a:p>
          <a:p>
            <a:pPr>
              <a:buClr>
                <a:srgbClr val="262626"/>
              </a:buClr>
            </a:pPr>
            <a:r>
              <a:rPr lang="en-US" dirty="0">
                <a:ea typeface="+mn-lt"/>
                <a:cs typeface="+mn-lt"/>
              </a:rPr>
              <a:t>Post = Posterior</a:t>
            </a:r>
          </a:p>
          <a:p>
            <a:pPr>
              <a:buClr>
                <a:srgbClr val="262626"/>
              </a:buClr>
            </a:pPr>
            <a:r>
              <a:rPr lang="en-US" dirty="0">
                <a:ea typeface="+mn-lt"/>
                <a:cs typeface="+mn-lt"/>
              </a:rPr>
              <a:t>Prev = Previous</a:t>
            </a:r>
          </a:p>
          <a:p>
            <a:pPr>
              <a:buClr>
                <a:srgbClr val="262626"/>
              </a:buClr>
            </a:pPr>
            <a:r>
              <a:rPr lang="en-US" dirty="0">
                <a:ea typeface="+mn-lt"/>
                <a:cs typeface="+mn-lt"/>
              </a:rPr>
              <a:t>Prob =Probable</a:t>
            </a:r>
          </a:p>
          <a:p>
            <a:pPr>
              <a:buClr>
                <a:srgbClr val="262626"/>
              </a:buClr>
            </a:pPr>
            <a:r>
              <a:rPr lang="en-US" dirty="0" err="1">
                <a:ea typeface="+mn-lt"/>
                <a:cs typeface="+mn-lt"/>
              </a:rPr>
              <a:t>Pulm</a:t>
            </a:r>
            <a:r>
              <a:rPr lang="en-US" dirty="0">
                <a:ea typeface="+mn-lt"/>
                <a:cs typeface="+mn-lt"/>
              </a:rPr>
              <a:t> = Pulmonary</a:t>
            </a:r>
          </a:p>
          <a:p>
            <a:pPr>
              <a:buClr>
                <a:srgbClr val="262626"/>
              </a:buClr>
            </a:pPr>
            <a:r>
              <a:rPr lang="en-US" dirty="0">
                <a:ea typeface="+mn-lt"/>
                <a:cs typeface="+mn-lt"/>
              </a:rPr>
              <a:t>RCC = Renal cell carcinoma</a:t>
            </a:r>
          </a:p>
          <a:p>
            <a:pPr>
              <a:buClr>
                <a:srgbClr val="262626"/>
              </a:buClr>
            </a:pPr>
            <a:r>
              <a:rPr lang="en-US" dirty="0">
                <a:ea typeface="+mn-lt"/>
                <a:cs typeface="+mn-lt"/>
              </a:rPr>
              <a:t>SCV = Supraclavicular</a:t>
            </a:r>
          </a:p>
          <a:p>
            <a:pPr>
              <a:buClr>
                <a:srgbClr val="262626"/>
              </a:buClr>
            </a:pPr>
            <a:r>
              <a:rPr lang="en-US" dirty="0">
                <a:ea typeface="+mn-lt"/>
                <a:cs typeface="+mn-lt"/>
              </a:rPr>
              <a:t>SLN = Sentinel lymph node</a:t>
            </a:r>
          </a:p>
          <a:p>
            <a:pPr>
              <a:buClr>
                <a:srgbClr val="262626"/>
              </a:buClr>
            </a:pPr>
            <a:r>
              <a:rPr lang="en-US" dirty="0">
                <a:ea typeface="+mn-lt"/>
                <a:cs typeface="+mn-lt"/>
              </a:rPr>
              <a:t>BSO, RSO, LSO = Bilateral, Right, or Left </a:t>
            </a:r>
            <a:r>
              <a:rPr lang="en-US" dirty="0" err="1">
                <a:ea typeface="+mn-lt"/>
                <a:cs typeface="+mn-lt"/>
              </a:rPr>
              <a:t>Salpingo</a:t>
            </a:r>
            <a:r>
              <a:rPr lang="en-US" dirty="0">
                <a:ea typeface="+mn-lt"/>
                <a:cs typeface="+mn-lt"/>
              </a:rPr>
              <a:t>-Oophorectomy</a:t>
            </a:r>
          </a:p>
          <a:p>
            <a:pPr>
              <a:buClr>
                <a:srgbClr val="262626"/>
              </a:buClr>
            </a:pPr>
            <a:r>
              <a:rPr lang="en-US" dirty="0">
                <a:ea typeface="+mn-lt"/>
                <a:cs typeface="+mn-lt"/>
              </a:rPr>
              <a:t>TAH = Total Abdominal Hysterectomy</a:t>
            </a:r>
          </a:p>
          <a:p>
            <a:pPr>
              <a:buClr>
                <a:srgbClr val="262626"/>
              </a:buClr>
            </a:pPr>
            <a:r>
              <a:rPr lang="en-US" dirty="0">
                <a:ea typeface="+mn-lt"/>
                <a:cs typeface="+mn-lt"/>
              </a:rPr>
              <a:t>Susp = Suspicious</a:t>
            </a:r>
          </a:p>
          <a:p>
            <a:pPr>
              <a:buClr>
                <a:srgbClr val="262626"/>
              </a:buClr>
            </a:pPr>
            <a:r>
              <a:rPr lang="en-US" dirty="0">
                <a:ea typeface="+mn-lt"/>
                <a:cs typeface="+mn-lt"/>
              </a:rPr>
              <a:t>W/ = With</a:t>
            </a:r>
          </a:p>
          <a:p>
            <a:pPr>
              <a:buClr>
                <a:srgbClr val="262626"/>
              </a:buClr>
            </a:pPr>
            <a:r>
              <a:rPr lang="en-US" dirty="0">
                <a:ea typeface="+mn-lt"/>
                <a:cs typeface="+mn-lt"/>
              </a:rPr>
              <a:t>W/O = With out</a:t>
            </a:r>
          </a:p>
          <a:p>
            <a:pPr>
              <a:buClr>
                <a:srgbClr val="262626"/>
              </a:buClr>
            </a:pPr>
            <a:r>
              <a:rPr lang="en-US" dirty="0">
                <a:ea typeface="+mn-lt"/>
                <a:cs typeface="+mn-lt"/>
              </a:rPr>
              <a:t>WNL = Within Normal Limits</a:t>
            </a:r>
          </a:p>
          <a:p>
            <a:pPr>
              <a:buClr>
                <a:srgbClr val="262626"/>
              </a:buClr>
            </a:pPr>
            <a:r>
              <a:rPr lang="en-US" dirty="0">
                <a:ea typeface="+mn-lt"/>
                <a:cs typeface="+mn-lt"/>
              </a:rPr>
              <a:t>XR = X-Ray (CXR = Chest X-Ray)</a:t>
            </a:r>
          </a:p>
          <a:p>
            <a:pPr>
              <a:buClr>
                <a:srgbClr val="262626"/>
              </a:buClr>
            </a:pPr>
            <a:endParaRPr lang="en-US" dirty="0"/>
          </a:p>
        </p:txBody>
      </p:sp>
    </p:spTree>
    <p:extLst>
      <p:ext uri="{BB962C8B-B14F-4D97-AF65-F5344CB8AC3E}">
        <p14:creationId xmlns:p14="http://schemas.microsoft.com/office/powerpoint/2010/main" val="22654134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1CA49-66E8-4538-ACAD-BFBB3358B078}"/>
              </a:ext>
            </a:extLst>
          </p:cNvPr>
          <p:cNvSpPr>
            <a:spLocks noGrp="1"/>
          </p:cNvSpPr>
          <p:nvPr>
            <p:ph type="title"/>
          </p:nvPr>
        </p:nvSpPr>
        <p:spPr/>
        <p:txBody>
          <a:bodyPr/>
          <a:lstStyle/>
          <a:p>
            <a:r>
              <a:rPr lang="en-US"/>
              <a:t>TEXTING - EXAMPLE</a:t>
            </a:r>
          </a:p>
        </p:txBody>
      </p:sp>
      <p:pic>
        <p:nvPicPr>
          <p:cNvPr id="5" name="Picture 5">
            <a:extLst>
              <a:ext uri="{FF2B5EF4-FFF2-40B4-BE49-F238E27FC236}">
                <a16:creationId xmlns:a16="http://schemas.microsoft.com/office/drawing/2014/main" id="{097BB6E3-AC95-4CEA-AB0F-F402D1D684B9}"/>
              </a:ext>
            </a:extLst>
          </p:cNvPr>
          <p:cNvPicPr>
            <a:picLocks noGrp="1" noChangeAspect="1"/>
          </p:cNvPicPr>
          <p:nvPr>
            <p:ph idx="1"/>
          </p:nvPr>
        </p:nvPicPr>
        <p:blipFill>
          <a:blip r:embed="rId2"/>
          <a:stretch>
            <a:fillRect/>
          </a:stretch>
        </p:blipFill>
        <p:spPr>
          <a:xfrm>
            <a:off x="559539" y="1619901"/>
            <a:ext cx="10896361" cy="4741721"/>
          </a:xfrm>
        </p:spPr>
      </p:pic>
    </p:spTree>
    <p:extLst>
      <p:ext uri="{BB962C8B-B14F-4D97-AF65-F5344CB8AC3E}">
        <p14:creationId xmlns:p14="http://schemas.microsoft.com/office/powerpoint/2010/main" val="37701837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3486D-14DF-4351-BB1D-3F4913E39E96}"/>
              </a:ext>
            </a:extLst>
          </p:cNvPr>
          <p:cNvSpPr>
            <a:spLocks noGrp="1"/>
          </p:cNvSpPr>
          <p:nvPr>
            <p:ph type="title"/>
          </p:nvPr>
        </p:nvSpPr>
        <p:spPr/>
        <p:txBody>
          <a:bodyPr/>
          <a:lstStyle/>
          <a:p>
            <a:r>
              <a:rPr lang="en-US"/>
              <a:t>TIPS - EFFICENT ABSTRACTING</a:t>
            </a:r>
          </a:p>
        </p:txBody>
      </p:sp>
      <p:pic>
        <p:nvPicPr>
          <p:cNvPr id="5" name="Picture 5" descr="Graphical user interface, table&#10;&#10;Description automatically generated">
            <a:extLst>
              <a:ext uri="{FF2B5EF4-FFF2-40B4-BE49-F238E27FC236}">
                <a16:creationId xmlns:a16="http://schemas.microsoft.com/office/drawing/2014/main" id="{F42A6D50-1D4A-4421-91C7-0A0C2F42A1B9}"/>
              </a:ext>
            </a:extLst>
          </p:cNvPr>
          <p:cNvPicPr>
            <a:picLocks noGrp="1" noChangeAspect="1"/>
          </p:cNvPicPr>
          <p:nvPr>
            <p:ph idx="1"/>
          </p:nvPr>
        </p:nvPicPr>
        <p:blipFill>
          <a:blip r:embed="rId2"/>
          <a:stretch>
            <a:fillRect/>
          </a:stretch>
        </p:blipFill>
        <p:spPr>
          <a:xfrm>
            <a:off x="1148079" y="1982315"/>
            <a:ext cx="9635644" cy="4323549"/>
          </a:xfrm>
        </p:spPr>
      </p:pic>
    </p:spTree>
    <p:extLst>
      <p:ext uri="{BB962C8B-B14F-4D97-AF65-F5344CB8AC3E}">
        <p14:creationId xmlns:p14="http://schemas.microsoft.com/office/powerpoint/2010/main" val="8408527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A985C-8BDB-4D2F-B387-32B1DDF49C1B}"/>
              </a:ext>
            </a:extLst>
          </p:cNvPr>
          <p:cNvSpPr>
            <a:spLocks noGrp="1"/>
          </p:cNvSpPr>
          <p:nvPr>
            <p:ph type="title"/>
          </p:nvPr>
        </p:nvSpPr>
        <p:spPr/>
        <p:txBody>
          <a:bodyPr/>
          <a:lstStyle/>
          <a:p>
            <a:r>
              <a:rPr lang="en-US"/>
              <a:t>USE HEADERS TO GROUP SPECIALTIES</a:t>
            </a:r>
          </a:p>
        </p:txBody>
      </p:sp>
      <p:pic>
        <p:nvPicPr>
          <p:cNvPr id="4" name="Picture 4" descr="Table&#10;&#10;Description automatically generated">
            <a:extLst>
              <a:ext uri="{FF2B5EF4-FFF2-40B4-BE49-F238E27FC236}">
                <a16:creationId xmlns:a16="http://schemas.microsoft.com/office/drawing/2014/main" id="{07147995-2E2F-45C1-855D-DDAE860B8FF4}"/>
              </a:ext>
            </a:extLst>
          </p:cNvPr>
          <p:cNvPicPr>
            <a:picLocks noGrp="1" noChangeAspect="1"/>
          </p:cNvPicPr>
          <p:nvPr>
            <p:ph idx="1"/>
          </p:nvPr>
        </p:nvPicPr>
        <p:blipFill>
          <a:blip r:embed="rId2"/>
          <a:stretch>
            <a:fillRect/>
          </a:stretch>
        </p:blipFill>
        <p:spPr>
          <a:xfrm>
            <a:off x="2189820" y="2019486"/>
            <a:ext cx="7821654" cy="4072648"/>
          </a:xfrm>
        </p:spPr>
      </p:pic>
    </p:spTree>
    <p:extLst>
      <p:ext uri="{BB962C8B-B14F-4D97-AF65-F5344CB8AC3E}">
        <p14:creationId xmlns:p14="http://schemas.microsoft.com/office/powerpoint/2010/main" val="20596687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4EB4F-AB36-4461-BA54-CB196ED3C165}"/>
              </a:ext>
            </a:extLst>
          </p:cNvPr>
          <p:cNvSpPr>
            <a:spLocks noGrp="1"/>
          </p:cNvSpPr>
          <p:nvPr>
            <p:ph type="title"/>
          </p:nvPr>
        </p:nvSpPr>
        <p:spPr/>
        <p:txBody>
          <a:bodyPr/>
          <a:lstStyle/>
          <a:p>
            <a:r>
              <a:rPr lang="en-US"/>
              <a:t>DISREGARD NON-PROVIDER NOTES</a:t>
            </a:r>
          </a:p>
        </p:txBody>
      </p:sp>
      <p:sp>
        <p:nvSpPr>
          <p:cNvPr id="3" name="Content Placeholder 2">
            <a:extLst>
              <a:ext uri="{FF2B5EF4-FFF2-40B4-BE49-F238E27FC236}">
                <a16:creationId xmlns:a16="http://schemas.microsoft.com/office/drawing/2014/main" id="{931AAD26-2D5F-47C0-A118-1B93D33C2555}"/>
              </a:ext>
            </a:extLst>
          </p:cNvPr>
          <p:cNvSpPr>
            <a:spLocks noGrp="1"/>
          </p:cNvSpPr>
          <p:nvPr>
            <p:ph idx="1"/>
          </p:nvPr>
        </p:nvSpPr>
        <p:spPr/>
        <p:txBody>
          <a:bodyPr vert="horz" lIns="91440" tIns="45720" rIns="91440" bIns="45720" rtlCol="0" anchor="t">
            <a:normAutofit/>
          </a:bodyPr>
          <a:lstStyle/>
          <a:p>
            <a:r>
              <a:rPr lang="en-US" sz="2000" dirty="0"/>
              <a:t>Reading notes that will not have any bearing on the abstract is a waste of time.</a:t>
            </a:r>
          </a:p>
          <a:p>
            <a:pPr>
              <a:buClr>
                <a:srgbClr val="262626"/>
              </a:buClr>
            </a:pPr>
            <a:r>
              <a:rPr lang="en-US" dirty="0"/>
              <a:t>Therapy notes (Respiratory, Physical, Speech) don’t have relevant info. </a:t>
            </a:r>
          </a:p>
          <a:p>
            <a:pPr lvl="1" indent="0">
              <a:buClr>
                <a:srgbClr val="262626"/>
              </a:buClr>
            </a:pPr>
            <a:r>
              <a:rPr lang="en-US" dirty="0"/>
              <a:t>For CoC purposes – texting that the patient has seen these specialties can be useful. </a:t>
            </a:r>
          </a:p>
          <a:p>
            <a:pPr>
              <a:buClr>
                <a:srgbClr val="262626"/>
              </a:buClr>
            </a:pPr>
            <a:r>
              <a:rPr lang="en-US" dirty="0"/>
              <a:t>Nursing notes. When a patient presents, you can glean some good info on symptoms. </a:t>
            </a:r>
          </a:p>
          <a:p>
            <a:pPr lvl="1" indent="0">
              <a:buClr>
                <a:srgbClr val="262626"/>
              </a:buClr>
            </a:pPr>
            <a:r>
              <a:rPr lang="en-US" dirty="0"/>
              <a:t>Other than that, reading the nurses notes almost never is needed. </a:t>
            </a:r>
          </a:p>
        </p:txBody>
      </p:sp>
    </p:spTree>
    <p:extLst>
      <p:ext uri="{BB962C8B-B14F-4D97-AF65-F5344CB8AC3E}">
        <p14:creationId xmlns:p14="http://schemas.microsoft.com/office/powerpoint/2010/main" val="40883131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3A107-0436-467B-8954-D7D745CC73AF}"/>
              </a:ext>
            </a:extLst>
          </p:cNvPr>
          <p:cNvSpPr>
            <a:spLocks noGrp="1"/>
          </p:cNvSpPr>
          <p:nvPr>
            <p:ph type="title"/>
          </p:nvPr>
        </p:nvSpPr>
        <p:spPr/>
        <p:txBody>
          <a:bodyPr/>
          <a:lstStyle/>
          <a:p>
            <a:r>
              <a:rPr lang="en-US" dirty="0"/>
              <a:t>MOST RECENT ONCOLOGY NOTE: </a:t>
            </a:r>
            <a:br>
              <a:rPr lang="en-US" dirty="0"/>
            </a:br>
            <a:r>
              <a:rPr lang="en-US" dirty="0"/>
              <a:t>READ FIRST!</a:t>
            </a:r>
          </a:p>
        </p:txBody>
      </p:sp>
      <p:sp>
        <p:nvSpPr>
          <p:cNvPr id="3" name="Content Placeholder 2">
            <a:extLst>
              <a:ext uri="{FF2B5EF4-FFF2-40B4-BE49-F238E27FC236}">
                <a16:creationId xmlns:a16="http://schemas.microsoft.com/office/drawing/2014/main" id="{24B38451-5A95-4B1A-ACDB-E1853EF97880}"/>
              </a:ext>
            </a:extLst>
          </p:cNvPr>
          <p:cNvSpPr>
            <a:spLocks noGrp="1"/>
          </p:cNvSpPr>
          <p:nvPr>
            <p:ph idx="1"/>
          </p:nvPr>
        </p:nvSpPr>
        <p:spPr>
          <a:xfrm>
            <a:off x="1066800" y="2103120"/>
            <a:ext cx="10058400" cy="4351428"/>
          </a:xfrm>
        </p:spPr>
        <p:txBody>
          <a:bodyPr vert="horz" lIns="91440" tIns="45720" rIns="91440" bIns="45720" rtlCol="0" anchor="t">
            <a:normAutofit fontScale="92500"/>
          </a:bodyPr>
          <a:lstStyle/>
          <a:p>
            <a:r>
              <a:rPr lang="en-US" dirty="0"/>
              <a:t>Most recent oncology note can immediately clue you in to:</a:t>
            </a:r>
          </a:p>
          <a:p>
            <a:pPr lvl="1" indent="0">
              <a:buClr>
                <a:srgbClr val="262626"/>
              </a:buClr>
            </a:pPr>
            <a:r>
              <a:rPr lang="en-US" dirty="0"/>
              <a:t>Time-frame case started + presenting symptoms</a:t>
            </a:r>
          </a:p>
          <a:p>
            <a:pPr lvl="1" indent="0">
              <a:buClr>
                <a:srgbClr val="262626"/>
              </a:buClr>
            </a:pPr>
            <a:r>
              <a:rPr lang="en-US" dirty="0"/>
              <a:t>Treatment plan + what has already occurred or what was refused</a:t>
            </a:r>
          </a:p>
          <a:p>
            <a:pPr lvl="1" indent="0">
              <a:buClr>
                <a:srgbClr val="262626"/>
              </a:buClr>
            </a:pPr>
            <a:r>
              <a:rPr lang="en-US" dirty="0"/>
              <a:t>What oncologists are involved (so you don’t miss their notes)</a:t>
            </a:r>
          </a:p>
          <a:p>
            <a:pPr lvl="1" indent="0">
              <a:buClr>
                <a:srgbClr val="262626"/>
              </a:buClr>
            </a:pPr>
            <a:r>
              <a:rPr lang="en-US" dirty="0"/>
              <a:t>Imaging to look-out for</a:t>
            </a:r>
          </a:p>
          <a:p>
            <a:pPr lvl="1" indent="0">
              <a:buClr>
                <a:srgbClr val="262626"/>
              </a:buClr>
            </a:pPr>
            <a:r>
              <a:rPr lang="en-US" dirty="0"/>
              <a:t>Working or final stage</a:t>
            </a:r>
          </a:p>
          <a:p>
            <a:pPr lvl="1" indent="0">
              <a:buClr>
                <a:srgbClr val="262626"/>
              </a:buClr>
            </a:pPr>
            <a:r>
              <a:rPr lang="en-US" dirty="0"/>
              <a:t>Class</a:t>
            </a:r>
          </a:p>
          <a:p>
            <a:pPr>
              <a:buClr>
                <a:srgbClr val="262626"/>
              </a:buClr>
            </a:pPr>
            <a:r>
              <a:rPr lang="en-US" dirty="0"/>
              <a:t>Example: </a:t>
            </a:r>
            <a:r>
              <a:rPr lang="en-US" dirty="0">
                <a:ea typeface="+mn-lt"/>
                <a:cs typeface="+mn-lt"/>
              </a:rPr>
              <a:t>This is a 72-year-old who had persistent vaginal bleeding &amp; discomfort. She states she noticed vaginal bleeding about 2 years ago. Unfortunately, it has progressively worsened, for which she sought medical attention. She denied having any nausea, constipation, diarrhea, or dysuria. However, she did get an exam and biopsy which showed some atypical endometrial cells. Because of this, she was referred to Dr. Ayeni. Dr. Ayeni did an exam under anesthesia, hysteroscopy and repeat D and C and biopsy. Unfortunately, pathology returned a poorly diff adenocarcinoma with features of clear cell carcinoma. She then got imaging with a CT chest, abdomen and pelvis which showed metastatic disease with an enlarged uterine mass with pelvic lymph nodes, right hilar lymph nodes and numerous pulmonary nodules consistent with pulmonary metastasis. She had no interest in a referral to medical oncology. She states that she has no interest in any type of systemic chemotherapy. She was referred to radiation oncology for potential palliative radiation for her vaginal bleeding. </a:t>
            </a:r>
          </a:p>
          <a:p>
            <a:pPr lvl="1" indent="0">
              <a:buClr>
                <a:srgbClr val="262626"/>
              </a:buClr>
            </a:pPr>
            <a:endParaRPr lang="en-US" dirty="0"/>
          </a:p>
        </p:txBody>
      </p:sp>
    </p:spTree>
    <p:extLst>
      <p:ext uri="{BB962C8B-B14F-4D97-AF65-F5344CB8AC3E}">
        <p14:creationId xmlns:p14="http://schemas.microsoft.com/office/powerpoint/2010/main" val="9670075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3A9D5-D2B6-4F87-8032-82628A05B8E5}"/>
              </a:ext>
            </a:extLst>
          </p:cNvPr>
          <p:cNvSpPr>
            <a:spLocks noGrp="1"/>
          </p:cNvSpPr>
          <p:nvPr>
            <p:ph type="title"/>
          </p:nvPr>
        </p:nvSpPr>
        <p:spPr/>
        <p:txBody>
          <a:bodyPr/>
          <a:lstStyle/>
          <a:p>
            <a:r>
              <a:rPr lang="en-US" dirty="0"/>
              <a:t>OBJECTIVES	</a:t>
            </a:r>
          </a:p>
        </p:txBody>
      </p:sp>
      <p:sp>
        <p:nvSpPr>
          <p:cNvPr id="3" name="Content Placeholder 2">
            <a:extLst>
              <a:ext uri="{FF2B5EF4-FFF2-40B4-BE49-F238E27FC236}">
                <a16:creationId xmlns:a16="http://schemas.microsoft.com/office/drawing/2014/main" id="{78DA7E65-8B65-4FB0-ACDD-696536FAF135}"/>
              </a:ext>
            </a:extLst>
          </p:cNvPr>
          <p:cNvSpPr>
            <a:spLocks noGrp="1"/>
          </p:cNvSpPr>
          <p:nvPr>
            <p:ph idx="1"/>
          </p:nvPr>
        </p:nvSpPr>
        <p:spPr/>
        <p:txBody>
          <a:bodyPr vert="horz" lIns="91440" tIns="45720" rIns="91440" bIns="45720" rtlCol="0" anchor="t">
            <a:normAutofit/>
          </a:bodyPr>
          <a:lstStyle/>
          <a:p>
            <a:r>
              <a:rPr lang="en-US" dirty="0"/>
              <a:t>Texting - Best Practice</a:t>
            </a:r>
          </a:p>
          <a:p>
            <a:pPr>
              <a:buClr>
                <a:srgbClr val="262626"/>
              </a:buClr>
            </a:pPr>
            <a:r>
              <a:rPr lang="en-US" dirty="0">
                <a:ea typeface="+mn-lt"/>
                <a:cs typeface="+mn-lt"/>
              </a:rPr>
              <a:t>Tips For More Efficient/Quicker Abstracting</a:t>
            </a:r>
          </a:p>
          <a:p>
            <a:pPr>
              <a:buClr>
                <a:srgbClr val="262626"/>
              </a:buClr>
            </a:pPr>
            <a:r>
              <a:rPr lang="en-US" dirty="0">
                <a:ea typeface="+mn-lt"/>
                <a:cs typeface="+mn-lt"/>
              </a:rPr>
              <a:t>QA Report Before Submission To State</a:t>
            </a:r>
          </a:p>
          <a:p>
            <a:r>
              <a:rPr lang="en-US" dirty="0"/>
              <a:t>When To Resubmit A Case To The State</a:t>
            </a:r>
          </a:p>
          <a:p>
            <a:r>
              <a:rPr lang="en-US" dirty="0"/>
              <a:t>Primary Payer At Diagnosis</a:t>
            </a:r>
          </a:p>
          <a:p>
            <a:r>
              <a:rPr lang="en-US" dirty="0"/>
              <a:t>Patient Address At Diagnosis</a:t>
            </a:r>
          </a:p>
          <a:p>
            <a:endParaRPr lang="en-US" dirty="0"/>
          </a:p>
          <a:p>
            <a:endParaRPr lang="en-US" dirty="0"/>
          </a:p>
        </p:txBody>
      </p:sp>
    </p:spTree>
    <p:extLst>
      <p:ext uri="{BB962C8B-B14F-4D97-AF65-F5344CB8AC3E}">
        <p14:creationId xmlns:p14="http://schemas.microsoft.com/office/powerpoint/2010/main" val="1371590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E9192-E00B-4484-A898-B8357FB3F072}"/>
              </a:ext>
            </a:extLst>
          </p:cNvPr>
          <p:cNvSpPr>
            <a:spLocks noGrp="1"/>
          </p:cNvSpPr>
          <p:nvPr>
            <p:ph type="title"/>
          </p:nvPr>
        </p:nvSpPr>
        <p:spPr/>
        <p:txBody>
          <a:bodyPr/>
          <a:lstStyle/>
          <a:p>
            <a:r>
              <a:rPr lang="en-US"/>
              <a:t>EPIC TIP – CARE EVERYWHERE</a:t>
            </a:r>
          </a:p>
        </p:txBody>
      </p:sp>
      <p:pic>
        <p:nvPicPr>
          <p:cNvPr id="4" name="Picture 4" descr="Graphical user interface, text, application&#10;&#10;Description automatically generated">
            <a:extLst>
              <a:ext uri="{FF2B5EF4-FFF2-40B4-BE49-F238E27FC236}">
                <a16:creationId xmlns:a16="http://schemas.microsoft.com/office/drawing/2014/main" id="{B024D935-A812-46E0-9886-6E9EFA561992}"/>
              </a:ext>
            </a:extLst>
          </p:cNvPr>
          <p:cNvPicPr>
            <a:picLocks noGrp="1" noChangeAspect="1"/>
          </p:cNvPicPr>
          <p:nvPr>
            <p:ph idx="1"/>
          </p:nvPr>
        </p:nvPicPr>
        <p:blipFill>
          <a:blip r:embed="rId2"/>
          <a:stretch>
            <a:fillRect/>
          </a:stretch>
        </p:blipFill>
        <p:spPr>
          <a:xfrm>
            <a:off x="2265091" y="1966815"/>
            <a:ext cx="5524500" cy="609600"/>
          </a:xfrm>
        </p:spPr>
      </p:pic>
      <p:sp>
        <p:nvSpPr>
          <p:cNvPr id="5" name="TextBox 4">
            <a:extLst>
              <a:ext uri="{FF2B5EF4-FFF2-40B4-BE49-F238E27FC236}">
                <a16:creationId xmlns:a16="http://schemas.microsoft.com/office/drawing/2014/main" id="{4D91FB24-CFE6-4FBA-87D8-A6A2FC4B00B8}"/>
              </a:ext>
            </a:extLst>
          </p:cNvPr>
          <p:cNvSpPr txBox="1"/>
          <p:nvPr/>
        </p:nvSpPr>
        <p:spPr>
          <a:xfrm>
            <a:off x="1063084" y="3339790"/>
            <a:ext cx="10344613"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If you use Epic and this tab comes up on a patient, it means they have records from other facilities using Epic. You can see imaging, labs, progress notes from other hospitals! Huge time saver! Also helps tremendously with FU. </a:t>
            </a:r>
          </a:p>
        </p:txBody>
      </p:sp>
    </p:spTree>
    <p:extLst>
      <p:ext uri="{BB962C8B-B14F-4D97-AF65-F5344CB8AC3E}">
        <p14:creationId xmlns:p14="http://schemas.microsoft.com/office/powerpoint/2010/main" val="3771927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203729A-66E4-4139-B3DB-CECEF6DA52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48B0185-BF60-40FC-A3B6-BF883AD4E7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75FF99E5-A26E-4AC8-AA09-A9F829E3AE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75000"/>
                <a:lumOff val="25000"/>
              </a:schemeClr>
            </a:solidFill>
            <a:prstDash val="solid"/>
            <a:miter lim="800000"/>
          </a:ln>
          <a:effectLst/>
        </p:spPr>
      </p:sp>
      <p:sp>
        <p:nvSpPr>
          <p:cNvPr id="2" name="Title 1">
            <a:extLst>
              <a:ext uri="{FF2B5EF4-FFF2-40B4-BE49-F238E27FC236}">
                <a16:creationId xmlns:a16="http://schemas.microsoft.com/office/drawing/2014/main" id="{AC4F10EE-CB4E-41FB-8F26-9F546524C1C8}"/>
              </a:ext>
            </a:extLst>
          </p:cNvPr>
          <p:cNvSpPr>
            <a:spLocks noGrp="1"/>
          </p:cNvSpPr>
          <p:nvPr>
            <p:ph type="title"/>
          </p:nvPr>
        </p:nvSpPr>
        <p:spPr>
          <a:xfrm>
            <a:off x="601101" y="867427"/>
            <a:ext cx="4020753" cy="5075519"/>
          </a:xfrm>
        </p:spPr>
        <p:txBody>
          <a:bodyPr>
            <a:normAutofit/>
          </a:bodyPr>
          <a:lstStyle/>
          <a:p>
            <a:r>
              <a:rPr lang="en-US" sz="3200" b="1" dirty="0"/>
              <a:t>QA PROCESS BEFORE SUBMISSION TO STATE- </a:t>
            </a:r>
            <a:br>
              <a:rPr lang="en-US" sz="3200" dirty="0"/>
            </a:br>
            <a:r>
              <a:rPr lang="en-US" sz="3200" dirty="0"/>
              <a:t>LIST OF ITEMS TO CHECK </a:t>
            </a:r>
          </a:p>
        </p:txBody>
      </p:sp>
      <p:cxnSp>
        <p:nvCxnSpPr>
          <p:cNvPr id="14" name="Straight Connector 13">
            <a:extLst>
              <a:ext uri="{FF2B5EF4-FFF2-40B4-BE49-F238E27FC236}">
                <a16:creationId xmlns:a16="http://schemas.microsoft.com/office/drawing/2014/main" id="{8A5AEE14-4971-4A17-9134-2678A90F29F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79078" y="2057401"/>
            <a:ext cx="0" cy="2743200"/>
          </a:xfrm>
          <a:prstGeom prst="line">
            <a:avLst/>
          </a:prstGeom>
          <a:ln w="158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93238D8-2F3A-4AEB-B1A2-3503D7A74836}"/>
              </a:ext>
            </a:extLst>
          </p:cNvPr>
          <p:cNvSpPr>
            <a:spLocks noGrp="1"/>
          </p:cNvSpPr>
          <p:nvPr>
            <p:ph idx="1"/>
          </p:nvPr>
        </p:nvSpPr>
        <p:spPr>
          <a:xfrm>
            <a:off x="5116239" y="542925"/>
            <a:ext cx="6163407" cy="5724525"/>
          </a:xfrm>
        </p:spPr>
        <p:txBody>
          <a:bodyPr numCol="2" anchor="ctr">
            <a:normAutofit lnSpcReduction="10000"/>
          </a:bodyPr>
          <a:lstStyle/>
          <a:p>
            <a:pPr>
              <a:lnSpc>
                <a:spcPct val="90000"/>
              </a:lnSpc>
            </a:pPr>
            <a:r>
              <a:rPr lang="en-US" sz="1300" b="1" i="0" dirty="0">
                <a:effectLst/>
                <a:latin typeface="Segoe UI" panose="020B0502040204020203" pitchFamily="34" charset="0"/>
              </a:rPr>
              <a:t>Accession numbers </a:t>
            </a:r>
            <a:r>
              <a:rPr lang="en-US" sz="1300" b="0" i="0" dirty="0">
                <a:effectLst/>
                <a:latin typeface="Segoe UI" panose="020B0502040204020203" pitchFamily="34" charset="0"/>
              </a:rPr>
              <a:t>vs. 1</a:t>
            </a:r>
            <a:r>
              <a:rPr lang="en-US" sz="1300" b="0" i="0" baseline="30000" dirty="0">
                <a:effectLst/>
                <a:latin typeface="Segoe UI" panose="020B0502040204020203" pitchFamily="34" charset="0"/>
              </a:rPr>
              <a:t>st</a:t>
            </a:r>
            <a:r>
              <a:rPr lang="en-US" sz="1300" b="0" i="0" dirty="0">
                <a:effectLst/>
                <a:latin typeface="Segoe UI" panose="020B0502040204020203" pitchFamily="34" charset="0"/>
              </a:rPr>
              <a:t> date of contact</a:t>
            </a:r>
          </a:p>
          <a:p>
            <a:pPr>
              <a:lnSpc>
                <a:spcPct val="90000"/>
              </a:lnSpc>
              <a:buFont typeface="Arial" panose="020B0604020202020204" pitchFamily="34" charset="0"/>
              <a:buChar char="•"/>
            </a:pPr>
            <a:r>
              <a:rPr lang="en-US" sz="1300" b="1" i="0" dirty="0">
                <a:effectLst/>
                <a:latin typeface="Segoe UI" panose="020B0502040204020203" pitchFamily="34" charset="0"/>
              </a:rPr>
              <a:t>Class of case</a:t>
            </a:r>
          </a:p>
          <a:p>
            <a:pPr marL="742950" lvl="1" indent="-285750">
              <a:lnSpc>
                <a:spcPct val="90000"/>
              </a:lnSpc>
              <a:buFont typeface="Arial" panose="020B0604020202020204" pitchFamily="34" charset="0"/>
              <a:buChar char="•"/>
            </a:pPr>
            <a:r>
              <a:rPr lang="en-US" b="0" i="0" dirty="0">
                <a:effectLst/>
                <a:latin typeface="Segoe UI" panose="020B0502040204020203" pitchFamily="34" charset="0"/>
              </a:rPr>
              <a:t>No 20</a:t>
            </a:r>
          </a:p>
          <a:p>
            <a:pPr>
              <a:lnSpc>
                <a:spcPct val="90000"/>
              </a:lnSpc>
              <a:buFont typeface="Arial" panose="020B0604020202020204" pitchFamily="34" charset="0"/>
              <a:buChar char="•"/>
            </a:pPr>
            <a:r>
              <a:rPr lang="en-US" sz="1300" b="1" i="0" dirty="0">
                <a:effectLst/>
                <a:latin typeface="Segoe UI" panose="020B0502040204020203" pitchFamily="34" charset="0"/>
              </a:rPr>
              <a:t>Class and date 1</a:t>
            </a:r>
            <a:r>
              <a:rPr lang="en-US" sz="1300" b="1" i="0" baseline="30000" dirty="0">
                <a:effectLst/>
                <a:latin typeface="Segoe UI" panose="020B0502040204020203" pitchFamily="34" charset="0"/>
              </a:rPr>
              <a:t>st</a:t>
            </a:r>
            <a:r>
              <a:rPr lang="en-US" sz="1300" b="1" i="0" dirty="0">
                <a:effectLst/>
                <a:latin typeface="Segoe UI" panose="020B0502040204020203" pitchFamily="34" charset="0"/>
              </a:rPr>
              <a:t> contact vs. diagnosis date</a:t>
            </a:r>
          </a:p>
          <a:p>
            <a:pPr lvl="1">
              <a:lnSpc>
                <a:spcPct val="90000"/>
              </a:lnSpc>
              <a:buFont typeface="Arial" panose="020B0604020202020204" pitchFamily="34" charset="0"/>
              <a:buChar char="•"/>
            </a:pPr>
            <a:r>
              <a:rPr lang="en-US" sz="1100" dirty="0">
                <a:latin typeface="Segoe UI" panose="020B0502040204020203" pitchFamily="34" charset="0"/>
              </a:rPr>
              <a:t>00,13,14 Dx date and 1</a:t>
            </a:r>
            <a:r>
              <a:rPr lang="en-US" sz="1100" baseline="30000" dirty="0">
                <a:latin typeface="Segoe UI" panose="020B0502040204020203" pitchFamily="34" charset="0"/>
              </a:rPr>
              <a:t>st</a:t>
            </a:r>
            <a:r>
              <a:rPr lang="en-US" sz="1100" dirty="0">
                <a:latin typeface="Segoe UI" panose="020B0502040204020203" pitchFamily="34" charset="0"/>
              </a:rPr>
              <a:t> contact should match</a:t>
            </a:r>
            <a:endParaRPr lang="en-US" sz="1100" i="0" dirty="0">
              <a:effectLst/>
              <a:latin typeface="Segoe UI" panose="020B0502040204020203" pitchFamily="34" charset="0"/>
            </a:endParaRPr>
          </a:p>
          <a:p>
            <a:pPr>
              <a:lnSpc>
                <a:spcPct val="90000"/>
              </a:lnSpc>
              <a:buFont typeface="Arial" panose="020B0604020202020204" pitchFamily="34" charset="0"/>
              <a:buChar char="•"/>
            </a:pPr>
            <a:r>
              <a:rPr lang="en-US" sz="1300" b="1" i="0" dirty="0">
                <a:effectLst/>
                <a:latin typeface="Segoe UI" panose="020B0502040204020203" pitchFamily="34" charset="0"/>
              </a:rPr>
              <a:t>First name and sex</a:t>
            </a:r>
          </a:p>
          <a:p>
            <a:pPr>
              <a:lnSpc>
                <a:spcPct val="90000"/>
              </a:lnSpc>
              <a:buFont typeface="Arial" panose="020B0604020202020204" pitchFamily="34" charset="0"/>
              <a:buChar char="•"/>
            </a:pPr>
            <a:r>
              <a:rPr lang="en-US" sz="1300" b="1" i="0" dirty="0">
                <a:effectLst/>
                <a:latin typeface="Segoe UI" panose="020B0502040204020203" pitchFamily="34" charset="0"/>
              </a:rPr>
              <a:t>Patient status </a:t>
            </a:r>
            <a:r>
              <a:rPr lang="en-US" sz="1300" b="0" i="0" dirty="0">
                <a:effectLst/>
                <a:latin typeface="Segoe UI" panose="020B0502040204020203" pitchFamily="34" charset="0"/>
              </a:rPr>
              <a:t>– check for 9</a:t>
            </a:r>
          </a:p>
          <a:p>
            <a:pPr>
              <a:lnSpc>
                <a:spcPct val="90000"/>
              </a:lnSpc>
              <a:buFont typeface="Arial" panose="020B0604020202020204" pitchFamily="34" charset="0"/>
              <a:buChar char="•"/>
            </a:pPr>
            <a:r>
              <a:rPr lang="en-US" sz="1300" b="1" i="0" dirty="0">
                <a:effectLst/>
                <a:latin typeface="Segoe UI" panose="020B0502040204020203" pitchFamily="34" charset="0"/>
              </a:rPr>
              <a:t>SSN</a:t>
            </a:r>
            <a:r>
              <a:rPr lang="en-US" sz="1300" b="0" i="0" dirty="0">
                <a:effectLst/>
                <a:latin typeface="Segoe UI" panose="020B0502040204020203" pitchFamily="34" charset="0"/>
              </a:rPr>
              <a:t> – check for 9’s</a:t>
            </a:r>
          </a:p>
          <a:p>
            <a:pPr>
              <a:lnSpc>
                <a:spcPct val="90000"/>
              </a:lnSpc>
              <a:buFont typeface="Arial" panose="020B0604020202020204" pitchFamily="34" charset="0"/>
              <a:buChar char="•"/>
            </a:pPr>
            <a:r>
              <a:rPr lang="en-US" sz="1300" b="1" i="0" dirty="0">
                <a:effectLst/>
                <a:latin typeface="Segoe UI" panose="020B0502040204020203" pitchFamily="34" charset="0"/>
              </a:rPr>
              <a:t>Sequence</a:t>
            </a:r>
            <a:r>
              <a:rPr lang="en-US" sz="1300" b="0" i="0" dirty="0">
                <a:effectLst/>
                <a:latin typeface="Segoe UI" panose="020B0502040204020203" pitchFamily="34" charset="0"/>
              </a:rPr>
              <a:t> – no 99</a:t>
            </a:r>
          </a:p>
          <a:p>
            <a:pPr>
              <a:lnSpc>
                <a:spcPct val="90000"/>
              </a:lnSpc>
              <a:buFont typeface="Arial" panose="020B0604020202020204" pitchFamily="34" charset="0"/>
              <a:buChar char="•"/>
            </a:pPr>
            <a:r>
              <a:rPr lang="en-US" sz="1300" b="1" i="0" dirty="0">
                <a:effectLst/>
                <a:latin typeface="Segoe UI" panose="020B0502040204020203" pitchFamily="34" charset="0"/>
              </a:rPr>
              <a:t>Lymphoma/leukemia recurrence</a:t>
            </a:r>
          </a:p>
          <a:p>
            <a:pPr marL="742950" lvl="1" indent="-285750">
              <a:lnSpc>
                <a:spcPct val="90000"/>
              </a:lnSpc>
              <a:buFont typeface="Arial" panose="020B0604020202020204" pitchFamily="34" charset="0"/>
              <a:buChar char="•"/>
            </a:pPr>
            <a:r>
              <a:rPr lang="en-US" b="0" i="0" dirty="0">
                <a:effectLst/>
                <a:latin typeface="Segoe UI" panose="020B0502040204020203" pitchFamily="34" charset="0"/>
              </a:rPr>
              <a:t>Should be 59, 70 or 00</a:t>
            </a:r>
          </a:p>
          <a:p>
            <a:pPr>
              <a:lnSpc>
                <a:spcPct val="90000"/>
              </a:lnSpc>
              <a:buFont typeface="Arial" panose="020B0604020202020204" pitchFamily="34" charset="0"/>
              <a:buChar char="•"/>
            </a:pPr>
            <a:r>
              <a:rPr lang="en-US" sz="1300" b="1" i="0" dirty="0">
                <a:effectLst/>
                <a:latin typeface="Segoe UI" panose="020B0502040204020203" pitchFamily="34" charset="0"/>
              </a:rPr>
              <a:t>Topography</a:t>
            </a:r>
          </a:p>
          <a:p>
            <a:pPr marL="742950" lvl="1" indent="-285750">
              <a:lnSpc>
                <a:spcPct val="90000"/>
              </a:lnSpc>
              <a:buFont typeface="Arial" panose="020B0604020202020204" pitchFamily="34" charset="0"/>
              <a:buChar char="•"/>
            </a:pPr>
            <a:r>
              <a:rPr lang="en-US" b="0" i="0" dirty="0">
                <a:effectLst/>
                <a:latin typeface="Segoe UI" panose="020B0502040204020203" pitchFamily="34" charset="0"/>
              </a:rPr>
              <a:t>Check 34.9, 50.9, 18.9, 77.9, 80.9, 76 on anything that is class 14 and not stage IV</a:t>
            </a:r>
          </a:p>
          <a:p>
            <a:pPr marL="742950" lvl="1" indent="-285750">
              <a:lnSpc>
                <a:spcPct val="90000"/>
              </a:lnSpc>
              <a:buFont typeface="Arial" panose="020B0604020202020204" pitchFamily="34" charset="0"/>
              <a:buChar char="•"/>
            </a:pPr>
            <a:r>
              <a:rPr lang="en-US" b="0" i="0" dirty="0">
                <a:effectLst/>
                <a:latin typeface="Segoe UI" panose="020B0502040204020203" pitchFamily="34" charset="0"/>
              </a:rPr>
              <a:t>Brains – check benign sequence</a:t>
            </a:r>
          </a:p>
          <a:p>
            <a:pPr marL="742950" lvl="1" indent="-285750">
              <a:lnSpc>
                <a:spcPct val="90000"/>
              </a:lnSpc>
              <a:buFont typeface="Arial" panose="020B0604020202020204" pitchFamily="34" charset="0"/>
              <a:buChar char="•"/>
            </a:pPr>
            <a:r>
              <a:rPr lang="en-US" b="0" i="0" dirty="0">
                <a:effectLst/>
                <a:latin typeface="Segoe UI" panose="020B0502040204020203" pitchFamily="34" charset="0"/>
              </a:rPr>
              <a:t>Liver (C22.0 should be 8170/3)</a:t>
            </a:r>
          </a:p>
          <a:p>
            <a:pPr>
              <a:lnSpc>
                <a:spcPct val="90000"/>
              </a:lnSpc>
              <a:buFont typeface="Arial" panose="020B0604020202020204" pitchFamily="34" charset="0"/>
              <a:buChar char="•"/>
            </a:pPr>
            <a:r>
              <a:rPr lang="en-US" sz="1300" b="1" i="0" dirty="0">
                <a:effectLst/>
                <a:latin typeface="Segoe UI" panose="020B0502040204020203" pitchFamily="34" charset="0"/>
              </a:rPr>
              <a:t>LVI</a:t>
            </a:r>
          </a:p>
          <a:p>
            <a:pPr marL="742950" lvl="1" indent="-285750">
              <a:lnSpc>
                <a:spcPct val="90000"/>
              </a:lnSpc>
              <a:buFont typeface="Arial" panose="020B0604020202020204" pitchFamily="34" charset="0"/>
              <a:buChar char="•"/>
            </a:pPr>
            <a:r>
              <a:rPr lang="en-US" dirty="0">
                <a:latin typeface="Segoe UI" panose="020B0502040204020203" pitchFamily="34" charset="0"/>
              </a:rPr>
              <a:t>B</a:t>
            </a:r>
            <a:r>
              <a:rPr lang="en-US" b="0" i="0" dirty="0">
                <a:effectLst/>
                <a:latin typeface="Segoe UI" panose="020B0502040204020203" pitchFamily="34" charset="0"/>
              </a:rPr>
              <a:t>ehavior code of 2 </a:t>
            </a:r>
          </a:p>
          <a:p>
            <a:pPr marL="1017270" lvl="2" indent="-285750">
              <a:lnSpc>
                <a:spcPct val="90000"/>
              </a:lnSpc>
              <a:buFont typeface="Arial" panose="020B0604020202020204" pitchFamily="34" charset="0"/>
              <a:buChar char="•"/>
            </a:pPr>
            <a:r>
              <a:rPr lang="en-US" b="0" i="0" dirty="0">
                <a:effectLst/>
                <a:latin typeface="Segoe UI" panose="020B0502040204020203" pitchFamily="34" charset="0"/>
              </a:rPr>
              <a:t>(LVI = 0)</a:t>
            </a:r>
          </a:p>
          <a:p>
            <a:pPr marL="742950" lvl="1" indent="-285750">
              <a:lnSpc>
                <a:spcPct val="90000"/>
              </a:lnSpc>
              <a:buFont typeface="Arial" panose="020B0604020202020204" pitchFamily="34" charset="0"/>
              <a:buChar char="•"/>
            </a:pPr>
            <a:r>
              <a:rPr lang="en-US" b="0" i="0" dirty="0">
                <a:effectLst/>
                <a:latin typeface="Segoe UI" panose="020B0502040204020203" pitchFamily="34" charset="0"/>
              </a:rPr>
              <a:t>Benign brain cases</a:t>
            </a:r>
          </a:p>
          <a:p>
            <a:pPr marL="1143000" lvl="2" indent="-228600">
              <a:lnSpc>
                <a:spcPct val="90000"/>
              </a:lnSpc>
              <a:buFont typeface="Arial" panose="020B0604020202020204" pitchFamily="34" charset="0"/>
              <a:buChar char="•"/>
            </a:pPr>
            <a:r>
              <a:rPr lang="en-US" sz="1300" b="0" i="0" u="none" strike="noStrike" dirty="0">
                <a:effectLst/>
                <a:latin typeface="Segoe UI" panose="020B0502040204020203" pitchFamily="34" charset="0"/>
              </a:rPr>
              <a:t>8 for those diagnosed 2018+</a:t>
            </a:r>
            <a:endParaRPr lang="en-US" sz="1300" b="0" i="0" dirty="0">
              <a:effectLst/>
              <a:latin typeface="Segoe UI" panose="020B0502040204020203" pitchFamily="34" charset="0"/>
            </a:endParaRPr>
          </a:p>
          <a:p>
            <a:pPr marL="1143000" lvl="2" indent="-228600">
              <a:lnSpc>
                <a:spcPct val="90000"/>
              </a:lnSpc>
              <a:buFont typeface="Arial" panose="020B0604020202020204" pitchFamily="34" charset="0"/>
              <a:buChar char="•"/>
            </a:pPr>
            <a:r>
              <a:rPr lang="en-US" sz="1300" b="0" i="0" dirty="0">
                <a:effectLst/>
                <a:latin typeface="Segoe UI" panose="020B0502040204020203" pitchFamily="34" charset="0"/>
              </a:rPr>
              <a:t>9 or per path report for prior to 2018</a:t>
            </a:r>
          </a:p>
          <a:p>
            <a:pPr>
              <a:lnSpc>
                <a:spcPct val="90000"/>
              </a:lnSpc>
              <a:buFont typeface="Arial" panose="020B0604020202020204" pitchFamily="34" charset="0"/>
              <a:buChar char="•"/>
            </a:pPr>
            <a:r>
              <a:rPr lang="en-US" sz="1300" b="1" i="0" dirty="0">
                <a:effectLst/>
                <a:latin typeface="Segoe UI" panose="020B0502040204020203" pitchFamily="34" charset="0"/>
              </a:rPr>
              <a:t>Nodes positive/nodes examined </a:t>
            </a:r>
            <a:r>
              <a:rPr lang="en-US" sz="1300" b="0" i="0" dirty="0">
                <a:effectLst/>
                <a:latin typeface="Segoe UI" panose="020B0502040204020203" pitchFamily="34" charset="0"/>
              </a:rPr>
              <a:t>– should be 99 on BM &amp; Brains</a:t>
            </a:r>
          </a:p>
          <a:p>
            <a:pPr>
              <a:lnSpc>
                <a:spcPct val="90000"/>
              </a:lnSpc>
              <a:buFont typeface="Arial" panose="020B0604020202020204" pitchFamily="34" charset="0"/>
              <a:buChar char="•"/>
            </a:pPr>
            <a:r>
              <a:rPr lang="en-US" sz="1300" b="1" i="0" dirty="0">
                <a:effectLst/>
                <a:latin typeface="Segoe UI" panose="020B0502040204020203" pitchFamily="34" charset="0"/>
              </a:rPr>
              <a:t>Pituitary</a:t>
            </a:r>
            <a:r>
              <a:rPr lang="en-US" sz="1300" b="0" i="0" dirty="0">
                <a:effectLst/>
                <a:latin typeface="Segoe UI" panose="020B0502040204020203" pitchFamily="34" charset="0"/>
              </a:rPr>
              <a:t> – histology should not be 8140/0 (C75.1)</a:t>
            </a:r>
          </a:p>
          <a:p>
            <a:pPr>
              <a:lnSpc>
                <a:spcPct val="90000"/>
              </a:lnSpc>
              <a:buFont typeface="Arial" panose="020B0604020202020204" pitchFamily="34" charset="0"/>
              <a:buChar char="•"/>
            </a:pPr>
            <a:r>
              <a:rPr lang="en-US" sz="1300" b="1" i="0" dirty="0">
                <a:effectLst/>
                <a:latin typeface="Segoe UI" panose="020B0502040204020203" pitchFamily="34" charset="0"/>
              </a:rPr>
              <a:t>Meninges</a:t>
            </a:r>
          </a:p>
          <a:p>
            <a:pPr marL="742950" lvl="1" indent="-285750">
              <a:lnSpc>
                <a:spcPct val="90000"/>
              </a:lnSpc>
              <a:buFont typeface="Arial" panose="020B0604020202020204" pitchFamily="34" charset="0"/>
              <a:buChar char="•"/>
            </a:pPr>
            <a:r>
              <a:rPr lang="en-US" b="0" i="0" dirty="0">
                <a:effectLst/>
                <a:latin typeface="Segoe UI" panose="020B0502040204020203" pitchFamily="34" charset="0"/>
              </a:rPr>
              <a:t>C70.0 vs 70.9</a:t>
            </a:r>
          </a:p>
          <a:p>
            <a:pPr>
              <a:lnSpc>
                <a:spcPct val="90000"/>
              </a:lnSpc>
              <a:buFont typeface="Arial" panose="020B0604020202020204" pitchFamily="34" charset="0"/>
              <a:buChar char="•"/>
            </a:pPr>
            <a:r>
              <a:rPr lang="en-US" sz="1300" b="1" i="0" dirty="0">
                <a:effectLst/>
                <a:latin typeface="Segoe UI" panose="020B0502040204020203" pitchFamily="34" charset="0"/>
              </a:rPr>
              <a:t>pT1 melanoma</a:t>
            </a:r>
          </a:p>
          <a:p>
            <a:pPr marL="742950" lvl="1" indent="-285750">
              <a:lnSpc>
                <a:spcPct val="90000"/>
              </a:lnSpc>
              <a:buFont typeface="Arial" panose="020B0604020202020204" pitchFamily="34" charset="0"/>
              <a:buChar char="•"/>
            </a:pPr>
            <a:r>
              <a:rPr lang="en-US" b="0" i="0" dirty="0">
                <a:effectLst/>
                <a:latin typeface="Segoe UI" panose="020B0502040204020203" pitchFamily="34" charset="0"/>
              </a:rPr>
              <a:t>should be cN0 and NOT </a:t>
            </a:r>
            <a:r>
              <a:rPr lang="en-US" b="0" i="0" dirty="0" err="1">
                <a:effectLst/>
                <a:latin typeface="Segoe UI" panose="020B0502040204020203" pitchFamily="34" charset="0"/>
              </a:rPr>
              <a:t>pNX</a:t>
            </a:r>
            <a:r>
              <a:rPr lang="en-US" b="0" i="0" dirty="0">
                <a:effectLst/>
                <a:latin typeface="Segoe UI" panose="020B0502040204020203" pitchFamily="34" charset="0"/>
              </a:rPr>
              <a:t>; therefore, no stage 99</a:t>
            </a:r>
          </a:p>
          <a:p>
            <a:pPr marL="742950" lvl="1" indent="-285750">
              <a:lnSpc>
                <a:spcPct val="90000"/>
              </a:lnSpc>
              <a:buFont typeface="Arial" panose="020B0604020202020204" pitchFamily="34" charset="0"/>
              <a:buChar char="•"/>
            </a:pPr>
            <a:r>
              <a:rPr lang="en-US" b="0" i="0" dirty="0">
                <a:effectLst/>
                <a:latin typeface="Segoe UI" panose="020B0502040204020203" pitchFamily="34" charset="0"/>
              </a:rPr>
              <a:t>7</a:t>
            </a:r>
            <a:r>
              <a:rPr lang="en-US" b="0" i="0" baseline="30000" dirty="0">
                <a:effectLst/>
                <a:latin typeface="Segoe UI" panose="020B0502040204020203" pitchFamily="34" charset="0"/>
              </a:rPr>
              <a:t>th</a:t>
            </a:r>
            <a:r>
              <a:rPr lang="en-US" b="0" i="0" dirty="0">
                <a:effectLst/>
                <a:latin typeface="Segoe UI" panose="020B0502040204020203" pitchFamily="34" charset="0"/>
              </a:rPr>
              <a:t> and 8</a:t>
            </a:r>
            <a:r>
              <a:rPr lang="en-US" b="0" i="0" baseline="30000" dirty="0">
                <a:effectLst/>
                <a:latin typeface="Segoe UI" panose="020B0502040204020203" pitchFamily="34" charset="0"/>
              </a:rPr>
              <a:t>th</a:t>
            </a:r>
            <a:r>
              <a:rPr lang="en-US" b="0" i="0" dirty="0">
                <a:effectLst/>
                <a:latin typeface="Segoe UI" panose="020B0502040204020203" pitchFamily="34" charset="0"/>
              </a:rPr>
              <a:t> edition AJCC</a:t>
            </a:r>
          </a:p>
          <a:p>
            <a:pPr>
              <a:lnSpc>
                <a:spcPct val="90000"/>
              </a:lnSpc>
              <a:buFont typeface="Arial" panose="020B0604020202020204" pitchFamily="34" charset="0"/>
              <a:buChar char="•"/>
            </a:pPr>
            <a:r>
              <a:rPr lang="en-US" sz="1300" b="1" i="0" dirty="0" err="1">
                <a:effectLst/>
                <a:latin typeface="Segoe UI" panose="020B0502040204020203" pitchFamily="34" charset="0"/>
              </a:rPr>
              <a:t>pN</a:t>
            </a:r>
            <a:r>
              <a:rPr lang="en-US" sz="1300" b="1" i="0" dirty="0">
                <a:effectLst/>
                <a:latin typeface="Segoe UI" panose="020B0502040204020203" pitchFamily="34" charset="0"/>
              </a:rPr>
              <a:t> Endometrium</a:t>
            </a:r>
          </a:p>
          <a:p>
            <a:pPr marL="742950" lvl="1" indent="-285750">
              <a:lnSpc>
                <a:spcPct val="90000"/>
              </a:lnSpc>
              <a:buFont typeface="Arial" panose="020B0604020202020204" pitchFamily="34" charset="0"/>
              <a:buChar char="•"/>
            </a:pPr>
            <a:r>
              <a:rPr lang="en-US" b="0" i="0" dirty="0">
                <a:effectLst/>
                <a:latin typeface="Segoe UI" panose="020B0502040204020203" pitchFamily="34" charset="0"/>
              </a:rPr>
              <a:t>cN0 vs </a:t>
            </a:r>
            <a:r>
              <a:rPr lang="en-US" b="0" i="0" dirty="0" err="1">
                <a:effectLst/>
                <a:latin typeface="Segoe UI" panose="020B0502040204020203" pitchFamily="34" charset="0"/>
              </a:rPr>
              <a:t>pNX</a:t>
            </a:r>
            <a:r>
              <a:rPr lang="en-US" b="0" i="0" dirty="0">
                <a:effectLst/>
                <a:latin typeface="Segoe UI" panose="020B0502040204020203" pitchFamily="34" charset="0"/>
              </a:rPr>
              <a:t>; therefore, no stage 99</a:t>
            </a:r>
          </a:p>
          <a:p>
            <a:pPr marL="742950" lvl="1" indent="-285750">
              <a:lnSpc>
                <a:spcPct val="90000"/>
              </a:lnSpc>
              <a:buFont typeface="Arial" panose="020B0604020202020204" pitchFamily="34" charset="0"/>
              <a:buChar char="•"/>
            </a:pPr>
            <a:r>
              <a:rPr lang="en-US" b="0" i="0" dirty="0">
                <a:effectLst/>
                <a:latin typeface="Segoe UI" panose="020B0502040204020203" pitchFamily="34" charset="0"/>
              </a:rPr>
              <a:t>2018+ cases only</a:t>
            </a:r>
          </a:p>
          <a:p>
            <a:pPr>
              <a:lnSpc>
                <a:spcPct val="90000"/>
              </a:lnSpc>
              <a:buFont typeface="Arial" panose="020B0604020202020204" pitchFamily="34" charset="0"/>
              <a:buChar char="•"/>
            </a:pPr>
            <a:r>
              <a:rPr lang="en-US" sz="1300" b="1" i="0" dirty="0">
                <a:effectLst/>
                <a:latin typeface="Segoe UI" panose="020B0502040204020203" pitchFamily="34" charset="0"/>
              </a:rPr>
              <a:t>Staging</a:t>
            </a:r>
          </a:p>
          <a:p>
            <a:pPr marL="742950" lvl="1" indent="-285750">
              <a:lnSpc>
                <a:spcPct val="90000"/>
              </a:lnSpc>
              <a:buFont typeface="Arial" panose="020B0604020202020204" pitchFamily="34" charset="0"/>
              <a:buChar char="•"/>
            </a:pPr>
            <a:r>
              <a:rPr lang="en-US" b="0" i="0" dirty="0">
                <a:effectLst/>
                <a:latin typeface="Segoe UI" panose="020B0502040204020203" pitchFamily="34" charset="0"/>
              </a:rPr>
              <a:t>Stage groups even though there is </a:t>
            </a:r>
            <a:r>
              <a:rPr lang="en-US" b="0" i="0" dirty="0" err="1">
                <a:effectLst/>
                <a:latin typeface="Segoe UI" panose="020B0502040204020203" pitchFamily="34" charset="0"/>
              </a:rPr>
              <a:t>pTX</a:t>
            </a:r>
            <a:r>
              <a:rPr lang="en-US" b="0" i="0" dirty="0">
                <a:effectLst/>
                <a:latin typeface="Segoe UI" panose="020B0502040204020203" pitchFamily="34" charset="0"/>
              </a:rPr>
              <a:t> or </a:t>
            </a:r>
            <a:r>
              <a:rPr lang="en-US" b="0" i="0" dirty="0" err="1">
                <a:effectLst/>
                <a:latin typeface="Segoe UI" panose="020B0502040204020203" pitchFamily="34" charset="0"/>
              </a:rPr>
              <a:t>pNX</a:t>
            </a:r>
            <a:endParaRPr lang="en-US" b="0" i="0" dirty="0">
              <a:effectLst/>
              <a:latin typeface="Segoe UI" panose="020B0502040204020203" pitchFamily="34" charset="0"/>
            </a:endParaRPr>
          </a:p>
          <a:p>
            <a:pPr marL="742950" lvl="1" indent="-285750">
              <a:lnSpc>
                <a:spcPct val="90000"/>
              </a:lnSpc>
              <a:buFont typeface="Arial" panose="020B0604020202020204" pitchFamily="34" charset="0"/>
              <a:buChar char="•"/>
            </a:pPr>
            <a:r>
              <a:rPr lang="en-US" b="0" i="0" dirty="0">
                <a:effectLst/>
                <a:latin typeface="Segoe UI" panose="020B0502040204020203" pitchFamily="34" charset="0"/>
              </a:rPr>
              <a:t>pT0 and stage 0 instead of 99</a:t>
            </a:r>
          </a:p>
          <a:p>
            <a:pPr marL="742950" lvl="1" indent="-285750">
              <a:lnSpc>
                <a:spcPct val="90000"/>
              </a:lnSpc>
              <a:buFont typeface="Arial" panose="020B0604020202020204" pitchFamily="34" charset="0"/>
              <a:buChar char="•"/>
            </a:pPr>
            <a:r>
              <a:rPr lang="en-US" b="0" i="0" dirty="0">
                <a:effectLst/>
                <a:latin typeface="Segoe UI" panose="020B0502040204020203" pitchFamily="34" charset="0"/>
              </a:rPr>
              <a:t>N+ and summary stage less than 3</a:t>
            </a:r>
          </a:p>
          <a:p>
            <a:pPr>
              <a:lnSpc>
                <a:spcPct val="90000"/>
              </a:lnSpc>
              <a:buFont typeface="Arial" panose="020B0604020202020204" pitchFamily="34" charset="0"/>
              <a:buChar char="•"/>
            </a:pPr>
            <a:r>
              <a:rPr lang="en-US" sz="1300" b="1" i="0" dirty="0">
                <a:effectLst/>
                <a:latin typeface="Segoe UI" panose="020B0502040204020203" pitchFamily="34" charset="0"/>
              </a:rPr>
              <a:t>Referred to/referred from </a:t>
            </a:r>
            <a:r>
              <a:rPr lang="en-US" sz="1300" b="0" i="0" dirty="0">
                <a:effectLst/>
                <a:latin typeface="Segoe UI" panose="020B0502040204020203" pitchFamily="34" charset="0"/>
              </a:rPr>
              <a:t>on class 00, 13, 21, 22, 30, 32</a:t>
            </a:r>
          </a:p>
        </p:txBody>
      </p:sp>
    </p:spTree>
    <p:extLst>
      <p:ext uri="{BB962C8B-B14F-4D97-AF65-F5344CB8AC3E}">
        <p14:creationId xmlns:p14="http://schemas.microsoft.com/office/powerpoint/2010/main" val="22839132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2CC88-6515-4841-823F-D342C108CEC6}"/>
              </a:ext>
            </a:extLst>
          </p:cNvPr>
          <p:cNvSpPr>
            <a:spLocks noGrp="1"/>
          </p:cNvSpPr>
          <p:nvPr>
            <p:ph type="title"/>
          </p:nvPr>
        </p:nvSpPr>
        <p:spPr>
          <a:xfrm>
            <a:off x="1066800" y="642594"/>
            <a:ext cx="6686549" cy="1371600"/>
          </a:xfrm>
        </p:spPr>
        <p:txBody>
          <a:bodyPr/>
          <a:lstStyle/>
          <a:p>
            <a:pPr algn="ctr"/>
            <a:r>
              <a:rPr lang="en-US" dirty="0"/>
              <a:t>QA STATE REPORT - FIELDS</a:t>
            </a:r>
          </a:p>
        </p:txBody>
      </p:sp>
      <p:sp>
        <p:nvSpPr>
          <p:cNvPr id="3" name="Content Placeholder 2">
            <a:extLst>
              <a:ext uri="{FF2B5EF4-FFF2-40B4-BE49-F238E27FC236}">
                <a16:creationId xmlns:a16="http://schemas.microsoft.com/office/drawing/2014/main" id="{9130102A-F222-47A8-9F09-AC46B84F980B}"/>
              </a:ext>
            </a:extLst>
          </p:cNvPr>
          <p:cNvSpPr>
            <a:spLocks noGrp="1"/>
          </p:cNvSpPr>
          <p:nvPr>
            <p:ph idx="1"/>
          </p:nvPr>
        </p:nvSpPr>
        <p:spPr>
          <a:xfrm>
            <a:off x="1066800" y="2147582"/>
            <a:ext cx="4948106" cy="3805162"/>
          </a:xfrm>
        </p:spPr>
        <p:txBody>
          <a:bodyPr/>
          <a:lstStyle/>
          <a:p>
            <a:r>
              <a:rPr lang="en-US" dirty="0"/>
              <a:t>For quick reference, the data fields in this list can be added to a report in your Cancer registry software system to be pulled and you can look at these fields to check for cases that are incorrect or need checked. </a:t>
            </a:r>
          </a:p>
          <a:p>
            <a:r>
              <a:rPr lang="en-US" dirty="0"/>
              <a:t>At our facility, this list is pulled monthly and cases that need checked or corrected are sent back to the abstractor for education and correction before we submit to state. </a:t>
            </a:r>
          </a:p>
        </p:txBody>
      </p:sp>
      <p:pic>
        <p:nvPicPr>
          <p:cNvPr id="5" name="Picture 4">
            <a:extLst>
              <a:ext uri="{FF2B5EF4-FFF2-40B4-BE49-F238E27FC236}">
                <a16:creationId xmlns:a16="http://schemas.microsoft.com/office/drawing/2014/main" id="{05833055-5F5F-4255-B0A7-32217A29F9F8}"/>
              </a:ext>
            </a:extLst>
          </p:cNvPr>
          <p:cNvPicPr>
            <a:picLocks noChangeAspect="1"/>
          </p:cNvPicPr>
          <p:nvPr/>
        </p:nvPicPr>
        <p:blipFill>
          <a:blip r:embed="rId2"/>
          <a:stretch>
            <a:fillRect/>
          </a:stretch>
        </p:blipFill>
        <p:spPr>
          <a:xfrm>
            <a:off x="7753349" y="419100"/>
            <a:ext cx="3248025" cy="6038849"/>
          </a:xfrm>
          <a:prstGeom prst="rect">
            <a:avLst/>
          </a:prstGeom>
        </p:spPr>
      </p:pic>
    </p:spTree>
    <p:extLst>
      <p:ext uri="{BB962C8B-B14F-4D97-AF65-F5344CB8AC3E}">
        <p14:creationId xmlns:p14="http://schemas.microsoft.com/office/powerpoint/2010/main" val="33532338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1598E-4AAF-47B5-992A-611BD176409C}"/>
              </a:ext>
            </a:extLst>
          </p:cNvPr>
          <p:cNvSpPr>
            <a:spLocks noGrp="1"/>
          </p:cNvSpPr>
          <p:nvPr>
            <p:ph type="title"/>
          </p:nvPr>
        </p:nvSpPr>
        <p:spPr/>
        <p:txBody>
          <a:bodyPr/>
          <a:lstStyle/>
          <a:p>
            <a:r>
              <a:rPr lang="en-US" dirty="0"/>
              <a:t>EXCEL + FILTERS = EASY &amp; QUICK!</a:t>
            </a:r>
          </a:p>
        </p:txBody>
      </p:sp>
      <p:pic>
        <p:nvPicPr>
          <p:cNvPr id="5" name="Content Placeholder 4">
            <a:extLst>
              <a:ext uri="{FF2B5EF4-FFF2-40B4-BE49-F238E27FC236}">
                <a16:creationId xmlns:a16="http://schemas.microsoft.com/office/drawing/2014/main" id="{6EAB5F40-8BE2-4E2F-A15E-003A818265FB}"/>
              </a:ext>
            </a:extLst>
          </p:cNvPr>
          <p:cNvPicPr>
            <a:picLocks noGrp="1" noChangeAspect="1"/>
          </p:cNvPicPr>
          <p:nvPr>
            <p:ph idx="1"/>
          </p:nvPr>
        </p:nvPicPr>
        <p:blipFill>
          <a:blip r:embed="rId2"/>
          <a:stretch>
            <a:fillRect/>
          </a:stretch>
        </p:blipFill>
        <p:spPr>
          <a:xfrm>
            <a:off x="1400175" y="2294731"/>
            <a:ext cx="9391650" cy="3467100"/>
          </a:xfrm>
        </p:spPr>
      </p:pic>
    </p:spTree>
    <p:extLst>
      <p:ext uri="{BB962C8B-B14F-4D97-AF65-F5344CB8AC3E}">
        <p14:creationId xmlns:p14="http://schemas.microsoft.com/office/powerpoint/2010/main" val="41571258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B892A-7CCF-4CE1-9155-4DE91CAF1300}"/>
              </a:ext>
            </a:extLst>
          </p:cNvPr>
          <p:cNvSpPr>
            <a:spLocks noGrp="1"/>
          </p:cNvSpPr>
          <p:nvPr>
            <p:ph type="title"/>
          </p:nvPr>
        </p:nvSpPr>
        <p:spPr/>
        <p:txBody>
          <a:bodyPr/>
          <a:lstStyle/>
          <a:p>
            <a:r>
              <a:rPr lang="en-US" dirty="0"/>
              <a:t>EXCEL CONTINUED </a:t>
            </a:r>
            <a:r>
              <a:rPr lang="en-US" sz="1600" dirty="0"/>
              <a:t>*SSNs ARE FAKE</a:t>
            </a:r>
          </a:p>
        </p:txBody>
      </p:sp>
      <p:pic>
        <p:nvPicPr>
          <p:cNvPr id="5" name="Content Placeholder 4">
            <a:extLst>
              <a:ext uri="{FF2B5EF4-FFF2-40B4-BE49-F238E27FC236}">
                <a16:creationId xmlns:a16="http://schemas.microsoft.com/office/drawing/2014/main" id="{EC7A08FB-717F-4F6A-9D84-5EF19E2D93C7}"/>
              </a:ext>
            </a:extLst>
          </p:cNvPr>
          <p:cNvPicPr>
            <a:picLocks noGrp="1" noChangeAspect="1"/>
          </p:cNvPicPr>
          <p:nvPr>
            <p:ph idx="1"/>
          </p:nvPr>
        </p:nvPicPr>
        <p:blipFill>
          <a:blip r:embed="rId2"/>
          <a:stretch>
            <a:fillRect/>
          </a:stretch>
        </p:blipFill>
        <p:spPr>
          <a:xfrm>
            <a:off x="2609850" y="2223294"/>
            <a:ext cx="6972300" cy="3609975"/>
          </a:xfrm>
        </p:spPr>
      </p:pic>
    </p:spTree>
    <p:extLst>
      <p:ext uri="{BB962C8B-B14F-4D97-AF65-F5344CB8AC3E}">
        <p14:creationId xmlns:p14="http://schemas.microsoft.com/office/powerpoint/2010/main" val="4597448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3BDDF-FA08-4AE5-BCA9-B9B8FB04ABE3}"/>
              </a:ext>
            </a:extLst>
          </p:cNvPr>
          <p:cNvSpPr>
            <a:spLocks noGrp="1"/>
          </p:cNvSpPr>
          <p:nvPr>
            <p:ph type="title"/>
          </p:nvPr>
        </p:nvSpPr>
        <p:spPr/>
        <p:txBody>
          <a:bodyPr/>
          <a:lstStyle/>
          <a:p>
            <a:r>
              <a:rPr lang="en-US" dirty="0"/>
              <a:t>EXCEL CONTINUED</a:t>
            </a:r>
          </a:p>
        </p:txBody>
      </p:sp>
      <p:pic>
        <p:nvPicPr>
          <p:cNvPr id="5" name="Content Placeholder 4">
            <a:extLst>
              <a:ext uri="{FF2B5EF4-FFF2-40B4-BE49-F238E27FC236}">
                <a16:creationId xmlns:a16="http://schemas.microsoft.com/office/drawing/2014/main" id="{63834B13-ACE8-4977-B06B-4C189AE54B91}"/>
              </a:ext>
            </a:extLst>
          </p:cNvPr>
          <p:cNvPicPr>
            <a:picLocks noGrp="1" noChangeAspect="1"/>
          </p:cNvPicPr>
          <p:nvPr>
            <p:ph idx="1"/>
          </p:nvPr>
        </p:nvPicPr>
        <p:blipFill>
          <a:blip r:embed="rId2"/>
          <a:stretch>
            <a:fillRect/>
          </a:stretch>
        </p:blipFill>
        <p:spPr>
          <a:xfrm>
            <a:off x="1500187" y="2294731"/>
            <a:ext cx="9191625" cy="3467100"/>
          </a:xfrm>
        </p:spPr>
      </p:pic>
    </p:spTree>
    <p:extLst>
      <p:ext uri="{BB962C8B-B14F-4D97-AF65-F5344CB8AC3E}">
        <p14:creationId xmlns:p14="http://schemas.microsoft.com/office/powerpoint/2010/main" val="10964000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2F7AA4-F9AE-42F6-9BF9-38CE4CEEE7E5}"/>
              </a:ext>
            </a:extLst>
          </p:cNvPr>
          <p:cNvSpPr>
            <a:spLocks noGrp="1"/>
          </p:cNvSpPr>
          <p:nvPr>
            <p:ph type="title"/>
          </p:nvPr>
        </p:nvSpPr>
        <p:spPr/>
        <p:txBody>
          <a:bodyPr/>
          <a:lstStyle/>
          <a:p>
            <a:r>
              <a:rPr lang="en-US" dirty="0"/>
              <a:t>WHEN TO RE-SUBMIT TO STATE</a:t>
            </a:r>
          </a:p>
        </p:txBody>
      </p:sp>
      <p:sp>
        <p:nvSpPr>
          <p:cNvPr id="3" name="Content Placeholder 2">
            <a:extLst>
              <a:ext uri="{FF2B5EF4-FFF2-40B4-BE49-F238E27FC236}">
                <a16:creationId xmlns:a16="http://schemas.microsoft.com/office/drawing/2014/main" id="{88BE2AB8-F710-4D9D-B31C-95BDF2164BA6}"/>
              </a:ext>
            </a:extLst>
          </p:cNvPr>
          <p:cNvSpPr>
            <a:spLocks noGrp="1"/>
          </p:cNvSpPr>
          <p:nvPr>
            <p:ph idx="1"/>
          </p:nvPr>
        </p:nvSpPr>
        <p:spPr>
          <a:xfrm>
            <a:off x="1066800" y="1828800"/>
            <a:ext cx="10058400" cy="4123944"/>
          </a:xfrm>
        </p:spPr>
        <p:txBody>
          <a:bodyPr>
            <a:normAutofit fontScale="92500" lnSpcReduction="20000"/>
          </a:bodyPr>
          <a:lstStyle/>
          <a:p>
            <a:r>
              <a:rPr lang="en-US" dirty="0"/>
              <a:t>Corrections or modifications to previously submitted data should be completed and submitted to the State Cancer Registry as soon as possible after the need for correction is discovered. </a:t>
            </a:r>
            <a:r>
              <a:rPr lang="en-US" i="1" dirty="0"/>
              <a:t>* No time limit for making revisions that give better information about the original diagnosis or stage. </a:t>
            </a:r>
          </a:p>
          <a:p>
            <a:pPr marL="0" indent="0">
              <a:buNone/>
            </a:pPr>
            <a:r>
              <a:rPr lang="en-US" dirty="0"/>
              <a:t>	Examples of changes that require resubmission: </a:t>
            </a:r>
          </a:p>
          <a:p>
            <a:pPr lvl="4"/>
            <a:r>
              <a:rPr lang="en-US" dirty="0"/>
              <a:t>Change of Histology or primary site</a:t>
            </a:r>
          </a:p>
          <a:p>
            <a:pPr lvl="4"/>
            <a:r>
              <a:rPr lang="en-US" dirty="0"/>
              <a:t>Treatment or surgery updates</a:t>
            </a:r>
          </a:p>
          <a:p>
            <a:pPr lvl="4"/>
            <a:r>
              <a:rPr lang="en-US" dirty="0"/>
              <a:t>Name or SSN updates or changes</a:t>
            </a:r>
          </a:p>
          <a:p>
            <a:pPr lvl="4"/>
            <a:r>
              <a:rPr lang="en-US" dirty="0"/>
              <a:t>Staging</a:t>
            </a:r>
          </a:p>
          <a:p>
            <a:pPr lvl="4"/>
            <a:r>
              <a:rPr lang="en-US" dirty="0"/>
              <a:t>Class of case, Date of Diagnosis, Accession number (year) not sequence. </a:t>
            </a:r>
          </a:p>
          <a:p>
            <a:pPr marL="0" indent="0">
              <a:buNone/>
            </a:pPr>
            <a:r>
              <a:rPr lang="en-US" dirty="0"/>
              <a:t>Best Practices for re-submission</a:t>
            </a:r>
          </a:p>
          <a:p>
            <a:r>
              <a:rPr lang="en-US" dirty="0"/>
              <a:t>make updates to case and update State reporting field to </a:t>
            </a:r>
            <a:r>
              <a:rPr lang="en-US" b="1" dirty="0"/>
              <a:t>03- Correction ready to be sent</a:t>
            </a:r>
            <a:r>
              <a:rPr lang="en-US" dirty="0"/>
              <a:t>. </a:t>
            </a:r>
          </a:p>
          <a:p>
            <a:pPr marL="0" indent="0">
              <a:buNone/>
            </a:pPr>
            <a:r>
              <a:rPr lang="en-US" dirty="0"/>
              <a:t>		* resubmit cases</a:t>
            </a:r>
          </a:p>
          <a:p>
            <a:pPr marL="0" indent="0">
              <a:buNone/>
            </a:pPr>
            <a:r>
              <a:rPr lang="en-US" dirty="0"/>
              <a:t>		* Send email with what was corrected to our State representative Donna Jenkins. 			   (</a:t>
            </a:r>
            <a:r>
              <a:rPr lang="en-US" sz="1800" u="sng" dirty="0">
                <a:effectLst/>
                <a:latin typeface="Calibri" panose="020F0502020204030204" pitchFamily="34" charset="0"/>
                <a:ea typeface="Calibri" panose="020F0502020204030204" pitchFamily="34" charset="0"/>
                <a:hlinkClick r:id="rId2">
                  <a:extLst>
                    <a:ext uri="{A12FA001-AC4F-418D-AE19-62706E023703}">
                      <ahyp:hlinkClr xmlns:ahyp="http://schemas.microsoft.com/office/drawing/2018/hyperlinkcolor" val="tx"/>
                    </a:ext>
                  </a:extLst>
                </a:hlinkClick>
              </a:rPr>
              <a:t>djenkins@isdh.in.gov</a:t>
            </a:r>
            <a:r>
              <a:rPr lang="en-US" dirty="0"/>
              <a:t>)</a:t>
            </a:r>
          </a:p>
          <a:p>
            <a:pPr marL="1097280" lvl="4" indent="0">
              <a:buNone/>
            </a:pPr>
            <a:r>
              <a:rPr lang="en-US" b="1" dirty="0"/>
              <a:t>Email Example: </a:t>
            </a:r>
          </a:p>
          <a:p>
            <a:pPr marL="1097280" lvl="4" indent="0">
              <a:buNone/>
            </a:pPr>
            <a:r>
              <a:rPr lang="en-US" dirty="0"/>
              <a:t>Accession #2020999999 – SSDI’s updated, Histology changed from 9989/3 to 9920/3, 1st date of contact updated. </a:t>
            </a:r>
          </a:p>
        </p:txBody>
      </p:sp>
    </p:spTree>
    <p:extLst>
      <p:ext uri="{BB962C8B-B14F-4D97-AF65-F5344CB8AC3E}">
        <p14:creationId xmlns:p14="http://schemas.microsoft.com/office/powerpoint/2010/main" val="38353753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D3619-30BF-4BCF-BCEB-3DE758CD8512}"/>
              </a:ext>
            </a:extLst>
          </p:cNvPr>
          <p:cNvSpPr>
            <a:spLocks noGrp="1"/>
          </p:cNvSpPr>
          <p:nvPr>
            <p:ph type="title"/>
          </p:nvPr>
        </p:nvSpPr>
        <p:spPr/>
        <p:txBody>
          <a:bodyPr/>
          <a:lstStyle/>
          <a:p>
            <a:r>
              <a:rPr lang="en-US" dirty="0"/>
              <a:t>PRIMARY PAYER AT DIAGNOSIS</a:t>
            </a:r>
          </a:p>
        </p:txBody>
      </p:sp>
      <p:sp>
        <p:nvSpPr>
          <p:cNvPr id="3" name="Content Placeholder 2">
            <a:extLst>
              <a:ext uri="{FF2B5EF4-FFF2-40B4-BE49-F238E27FC236}">
                <a16:creationId xmlns:a16="http://schemas.microsoft.com/office/drawing/2014/main" id="{836B1A7B-F2CE-4E6A-9A42-62B4430D0728}"/>
              </a:ext>
            </a:extLst>
          </p:cNvPr>
          <p:cNvSpPr>
            <a:spLocks noGrp="1"/>
          </p:cNvSpPr>
          <p:nvPr>
            <p:ph idx="1"/>
          </p:nvPr>
        </p:nvSpPr>
        <p:spPr>
          <a:xfrm>
            <a:off x="1066800" y="2014194"/>
            <a:ext cx="10058400" cy="4201212"/>
          </a:xfrm>
        </p:spPr>
        <p:txBody>
          <a:bodyPr>
            <a:normAutofit lnSpcReduction="10000"/>
          </a:bodyPr>
          <a:lstStyle/>
          <a:p>
            <a:pPr marL="274320" lvl="1" indent="0">
              <a:buNone/>
            </a:pPr>
            <a:r>
              <a:rPr lang="en-US" b="1" dirty="0"/>
              <a:t>Rationale (Indiana State Manual, 2021, STORE 2021) NAACCR Item #630</a:t>
            </a:r>
          </a:p>
          <a:p>
            <a:pPr lvl="1"/>
            <a:r>
              <a:rPr lang="en-US" dirty="0"/>
              <a:t>Item is used in financial analysis and as an indicator for quality and outcome analyses. Joint Commission of Accreditation of Healthcare Organizations (JCAHO) requires the patient admission page to document the type of insurance or payment structure that will cover the patient while </a:t>
            </a:r>
            <a:r>
              <a:rPr lang="en-US"/>
              <a:t>being cared </a:t>
            </a:r>
            <a:r>
              <a:rPr lang="en-US" dirty="0"/>
              <a:t>for at the hospital. </a:t>
            </a:r>
          </a:p>
          <a:p>
            <a:pPr marL="274320" lvl="1" indent="0">
              <a:buNone/>
            </a:pPr>
            <a:r>
              <a:rPr lang="en-US" dirty="0"/>
              <a:t>Instructions: </a:t>
            </a:r>
          </a:p>
          <a:p>
            <a:pPr marL="274320" lvl="1" indent="0">
              <a:buNone/>
            </a:pPr>
            <a:r>
              <a:rPr lang="en-US" sz="1100" dirty="0"/>
              <a:t>	1. Record the code from the list of available codes for the type of insurance reported on the patient’s admission page. </a:t>
            </a:r>
          </a:p>
          <a:p>
            <a:pPr marL="274320" lvl="1" indent="0">
              <a:buNone/>
            </a:pPr>
            <a:r>
              <a:rPr lang="en-US" sz="1100" dirty="0"/>
              <a:t>	2. Codes 21 and 65-68 are to be used for patients diagnosed on or after 1/1/2006.</a:t>
            </a:r>
          </a:p>
          <a:p>
            <a:pPr marL="274320" lvl="1" indent="0">
              <a:buNone/>
            </a:pPr>
            <a:r>
              <a:rPr lang="en-US" sz="1100" dirty="0"/>
              <a:t>	3. If patient is diagnosed elsewhere or the payer at the time of diagnosis is not known record the payer when the patient is initially admitted 	     for treatment.</a:t>
            </a:r>
          </a:p>
          <a:p>
            <a:pPr marL="274320" lvl="1" indent="0">
              <a:buNone/>
            </a:pPr>
            <a:r>
              <a:rPr lang="en-US" sz="1100" dirty="0"/>
              <a:t>	4. If </a:t>
            </a:r>
            <a:r>
              <a:rPr lang="en-US" sz="1100" b="1" dirty="0"/>
              <a:t>more than one </a:t>
            </a:r>
            <a:r>
              <a:rPr lang="en-US" sz="1100" dirty="0"/>
              <a:t>payer or insurance carrier is listed on the admission page, </a:t>
            </a:r>
            <a:r>
              <a:rPr lang="en-US" sz="1100" b="1" dirty="0"/>
              <a:t>record the first. </a:t>
            </a:r>
          </a:p>
          <a:p>
            <a:pPr marL="274320" lvl="1" indent="0">
              <a:buNone/>
            </a:pPr>
            <a:r>
              <a:rPr lang="en-US" sz="1100" b="1" dirty="0"/>
              <a:t>	</a:t>
            </a:r>
            <a:r>
              <a:rPr lang="en-US" sz="1100" dirty="0"/>
              <a:t>5. If the patient’s payer or insurance carrier changes, </a:t>
            </a:r>
            <a:r>
              <a:rPr lang="en-US" sz="1100" b="1" dirty="0"/>
              <a:t>do not change the initially recorded code</a:t>
            </a:r>
            <a:r>
              <a:rPr lang="en-US" sz="1100" dirty="0"/>
              <a:t>. </a:t>
            </a:r>
          </a:p>
          <a:p>
            <a:pPr lvl="1"/>
            <a:r>
              <a:rPr lang="en-US" dirty="0"/>
              <a:t>Examples: </a:t>
            </a:r>
          </a:p>
          <a:p>
            <a:pPr lvl="2"/>
            <a:r>
              <a:rPr lang="en-US" dirty="0"/>
              <a:t>Mdwise, MHS, CareSource, Anthem, and United Healthcare are providers for Indiana’s Medicaid programs (Healthy Indiana Plan, Hoosier Healthwise, and Hoosier Care Connect). </a:t>
            </a:r>
          </a:p>
          <a:p>
            <a:pPr lvl="3"/>
            <a:r>
              <a:rPr lang="en-US" dirty="0"/>
              <a:t>If a patient presents with one of these Medicaid plans you would code: </a:t>
            </a:r>
            <a:r>
              <a:rPr lang="en-US" b="1" dirty="0"/>
              <a:t>35 </a:t>
            </a:r>
            <a:r>
              <a:rPr lang="en-US" dirty="0"/>
              <a:t>(Medicaid-Administered through a managed care plan). </a:t>
            </a:r>
            <a:r>
              <a:rPr lang="en-US" dirty="0">
                <a:hlinkClick r:id="rId2">
                  <a:extLst>
                    <a:ext uri="{A12FA001-AC4F-418D-AE19-62706E023703}">
                      <ahyp:hlinkClr xmlns:ahyp="http://schemas.microsoft.com/office/drawing/2018/hyperlinkcolor" val="tx"/>
                    </a:ext>
                  </a:extLst>
                </a:hlinkClick>
              </a:rPr>
              <a:t>Website: Indiana Medicaid: Members: Provider Directory</a:t>
            </a:r>
            <a:endParaRPr lang="en-US" dirty="0"/>
          </a:p>
          <a:p>
            <a:pPr lvl="3"/>
            <a:r>
              <a:rPr lang="en-US" dirty="0"/>
              <a:t>Patient can present with Medicare and Medicaid as supplement and should be reported as code: </a:t>
            </a:r>
            <a:r>
              <a:rPr lang="en-US" b="1" dirty="0"/>
              <a:t>64 (Medicare with Medicaid Eligibility)</a:t>
            </a:r>
          </a:p>
          <a:p>
            <a:pPr lvl="3"/>
            <a:r>
              <a:rPr lang="en-US" dirty="0"/>
              <a:t>More examples available in the State Manual on pg. 68-69, STORE manual 92-94. </a:t>
            </a:r>
          </a:p>
          <a:p>
            <a:pPr lvl="3"/>
            <a:endParaRPr lang="en-US" dirty="0"/>
          </a:p>
        </p:txBody>
      </p:sp>
    </p:spTree>
    <p:extLst>
      <p:ext uri="{BB962C8B-B14F-4D97-AF65-F5344CB8AC3E}">
        <p14:creationId xmlns:p14="http://schemas.microsoft.com/office/powerpoint/2010/main" val="6957255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E0758-681C-4AEB-B498-093E74F508B6}"/>
              </a:ext>
            </a:extLst>
          </p:cNvPr>
          <p:cNvSpPr>
            <a:spLocks noGrp="1"/>
          </p:cNvSpPr>
          <p:nvPr>
            <p:ph type="title"/>
          </p:nvPr>
        </p:nvSpPr>
        <p:spPr/>
        <p:txBody>
          <a:bodyPr/>
          <a:lstStyle/>
          <a:p>
            <a:r>
              <a:rPr lang="en-US" dirty="0"/>
              <a:t>ADDRESS AT DIAGNOSIS</a:t>
            </a:r>
          </a:p>
        </p:txBody>
      </p:sp>
      <p:sp>
        <p:nvSpPr>
          <p:cNvPr id="3" name="Content Placeholder 2">
            <a:extLst>
              <a:ext uri="{FF2B5EF4-FFF2-40B4-BE49-F238E27FC236}">
                <a16:creationId xmlns:a16="http://schemas.microsoft.com/office/drawing/2014/main" id="{AD4392AF-3B5F-4353-826F-ABDBCC3B0749}"/>
              </a:ext>
            </a:extLst>
          </p:cNvPr>
          <p:cNvSpPr>
            <a:spLocks noGrp="1"/>
          </p:cNvSpPr>
          <p:nvPr>
            <p:ph idx="1"/>
          </p:nvPr>
        </p:nvSpPr>
        <p:spPr>
          <a:xfrm>
            <a:off x="922789" y="1761688"/>
            <a:ext cx="10645629" cy="4453718"/>
          </a:xfrm>
        </p:spPr>
        <p:txBody>
          <a:bodyPr>
            <a:normAutofit lnSpcReduction="10000"/>
          </a:bodyPr>
          <a:lstStyle/>
          <a:p>
            <a:r>
              <a:rPr lang="en-US" b="1" dirty="0"/>
              <a:t>Rationale NAACCR Item #2330</a:t>
            </a:r>
          </a:p>
          <a:p>
            <a:pPr lvl="1"/>
            <a:r>
              <a:rPr lang="en-US" dirty="0"/>
              <a:t>Address is a part of the demographic data and has multiple uses. It will provide a referral pattern report and allow analysis of cancer clusters or environmental studies. Address at diagnosis may be corrected, but </a:t>
            </a:r>
            <a:r>
              <a:rPr lang="en-US" b="1" dirty="0"/>
              <a:t>never</a:t>
            </a:r>
            <a:r>
              <a:rPr lang="en-US" dirty="0"/>
              <a:t> changed or updated. Changing this field would destroy its usefulness. </a:t>
            </a:r>
          </a:p>
          <a:p>
            <a:pPr marL="274320" lvl="1" indent="0">
              <a:buNone/>
            </a:pPr>
            <a:r>
              <a:rPr lang="en-US" dirty="0"/>
              <a:t>Guidelines</a:t>
            </a:r>
          </a:p>
          <a:p>
            <a:pPr lvl="2"/>
            <a:r>
              <a:rPr lang="en-US" dirty="0"/>
              <a:t>Record patient’s usual residence </a:t>
            </a:r>
            <a:r>
              <a:rPr lang="en-US" b="1" dirty="0"/>
              <a:t>when cancer was diagnosed.</a:t>
            </a:r>
          </a:p>
          <a:p>
            <a:pPr lvl="2"/>
            <a:r>
              <a:rPr lang="en-US" dirty="0"/>
              <a:t>Do not record residence for the death certificate.  </a:t>
            </a:r>
          </a:p>
          <a:p>
            <a:pPr lvl="2"/>
            <a:r>
              <a:rPr lang="en-US" dirty="0"/>
              <a:t>Persons with no usual residence (transients, homeless): use the address of the place they were staying when the cancer was diagnosed. (could be a shelter or the diagnosing facility)</a:t>
            </a:r>
          </a:p>
          <a:p>
            <a:pPr lvl="2"/>
            <a:r>
              <a:rPr lang="en-US" dirty="0"/>
              <a:t>Persons in Institutions (incarcerated persons, Nursing/convalescent homes, etc.) these patients are considered residents of the institution. </a:t>
            </a:r>
          </a:p>
          <a:p>
            <a:pPr lvl="2"/>
            <a:r>
              <a:rPr lang="en-US" dirty="0"/>
              <a:t>Persons in Armed Forces and on Maritime Ships: Use the stated address for military personnel and their family. May use the installation address or surroundings community’s address. </a:t>
            </a:r>
          </a:p>
          <a:p>
            <a:pPr marL="548640" lvl="2" indent="0">
              <a:buNone/>
            </a:pPr>
            <a:r>
              <a:rPr lang="en-US" b="1" dirty="0"/>
              <a:t>Patient address (number and street) at Diagnosis</a:t>
            </a:r>
          </a:p>
          <a:p>
            <a:pPr lvl="3"/>
            <a:r>
              <a:rPr lang="en-US" dirty="0"/>
              <a:t>Record the number and street address of patient’s usual residence when Cancer was diagnosed. </a:t>
            </a:r>
            <a:r>
              <a:rPr lang="en-US" b="1" dirty="0"/>
              <a:t>Do not record a post office box number unless it is the only address available.  </a:t>
            </a:r>
          </a:p>
          <a:p>
            <a:pPr lvl="3"/>
            <a:r>
              <a:rPr lang="en-US" dirty="0"/>
              <a:t>Avoid using punctuation, except when necessary. (</a:t>
            </a:r>
            <a:r>
              <a:rPr lang="en-US" dirty="0" err="1"/>
              <a:t>e.g</a:t>
            </a:r>
            <a:r>
              <a:rPr lang="en-US" dirty="0"/>
              <a:t>, 39.2 RD) or Slashes may be used for fractional addresses (e.g., 101 ½ Main ST)	</a:t>
            </a:r>
          </a:p>
          <a:p>
            <a:pPr lvl="3"/>
            <a:r>
              <a:rPr lang="en-US" b="1" dirty="0"/>
              <a:t>Do not update this data item if the patient’s address changes! </a:t>
            </a:r>
            <a:r>
              <a:rPr lang="en-US" dirty="0"/>
              <a:t>(that update goes in the current address field). </a:t>
            </a:r>
          </a:p>
          <a:p>
            <a:pPr marL="548640" lvl="2" indent="0">
              <a:buNone/>
            </a:pPr>
            <a:r>
              <a:rPr lang="en-US" dirty="0"/>
              <a:t>		</a:t>
            </a:r>
          </a:p>
          <a:p>
            <a:pPr marL="274320" lvl="1" indent="0">
              <a:buNone/>
            </a:pPr>
            <a:endParaRPr lang="en-US" dirty="0"/>
          </a:p>
        </p:txBody>
      </p:sp>
    </p:spTree>
    <p:extLst>
      <p:ext uri="{BB962C8B-B14F-4D97-AF65-F5344CB8AC3E}">
        <p14:creationId xmlns:p14="http://schemas.microsoft.com/office/powerpoint/2010/main" val="16371257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7DD91-7081-47F8-A024-C48AFD3BA0C1}"/>
              </a:ext>
            </a:extLst>
          </p:cNvPr>
          <p:cNvSpPr>
            <a:spLocks noGrp="1"/>
          </p:cNvSpPr>
          <p:nvPr>
            <p:ph type="title"/>
          </p:nvPr>
        </p:nvSpPr>
        <p:spPr/>
        <p:txBody>
          <a:bodyPr/>
          <a:lstStyle/>
          <a:p>
            <a:r>
              <a:rPr lang="en-US" dirty="0"/>
              <a:t>ADDRESS AT DIAGNOSIS-SUPPLEMENTAL</a:t>
            </a:r>
          </a:p>
        </p:txBody>
      </p:sp>
      <p:sp>
        <p:nvSpPr>
          <p:cNvPr id="3" name="Content Placeholder 2">
            <a:extLst>
              <a:ext uri="{FF2B5EF4-FFF2-40B4-BE49-F238E27FC236}">
                <a16:creationId xmlns:a16="http://schemas.microsoft.com/office/drawing/2014/main" id="{F1509D7E-CC99-4AB4-9873-47EB54017AEB}"/>
              </a:ext>
            </a:extLst>
          </p:cNvPr>
          <p:cNvSpPr>
            <a:spLocks noGrp="1"/>
          </p:cNvSpPr>
          <p:nvPr>
            <p:ph idx="1"/>
          </p:nvPr>
        </p:nvSpPr>
        <p:spPr/>
        <p:txBody>
          <a:bodyPr/>
          <a:lstStyle/>
          <a:p>
            <a:r>
              <a:rPr lang="en-US" b="1" dirty="0"/>
              <a:t>NAACCR Item #2335</a:t>
            </a:r>
          </a:p>
          <a:p>
            <a:pPr lvl="1"/>
            <a:r>
              <a:rPr lang="en-US" dirty="0"/>
              <a:t>This is the field below the address line and is for recording the name of the place or facility. (e.g., Nursing home or Name of an apartment complex)</a:t>
            </a:r>
          </a:p>
          <a:p>
            <a:pPr lvl="2"/>
            <a:r>
              <a:rPr lang="en-US" dirty="0"/>
              <a:t>DO NOT RECORD apartment number, lot number, or other such information in this item. (record those items in the street address line)</a:t>
            </a:r>
          </a:p>
          <a:p>
            <a:pPr lvl="2"/>
            <a:r>
              <a:rPr lang="en-US" dirty="0"/>
              <a:t>If line is not needed leave blank.</a:t>
            </a:r>
          </a:p>
          <a:p>
            <a:pPr lvl="3"/>
            <a:r>
              <a:rPr lang="en-US" dirty="0"/>
              <a:t>Example: </a:t>
            </a:r>
          </a:p>
        </p:txBody>
      </p:sp>
      <p:sp>
        <p:nvSpPr>
          <p:cNvPr id="6" name="Arrow: Right 5">
            <a:extLst>
              <a:ext uri="{FF2B5EF4-FFF2-40B4-BE49-F238E27FC236}">
                <a16:creationId xmlns:a16="http://schemas.microsoft.com/office/drawing/2014/main" id="{AF381CC5-EBCC-4E8E-8002-74C093D7BA86}"/>
              </a:ext>
            </a:extLst>
          </p:cNvPr>
          <p:cNvSpPr/>
          <p:nvPr/>
        </p:nvSpPr>
        <p:spPr>
          <a:xfrm>
            <a:off x="1588665" y="4068661"/>
            <a:ext cx="1266738" cy="151001"/>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9FDEC01B-18FA-4861-ADFA-659DF610A7D0}"/>
              </a:ext>
            </a:extLst>
          </p:cNvPr>
          <p:cNvPicPr>
            <a:picLocks noChangeAspect="1"/>
          </p:cNvPicPr>
          <p:nvPr/>
        </p:nvPicPr>
        <p:blipFill>
          <a:blip r:embed="rId2"/>
          <a:stretch>
            <a:fillRect/>
          </a:stretch>
        </p:blipFill>
        <p:spPr>
          <a:xfrm>
            <a:off x="2918320" y="3619587"/>
            <a:ext cx="4191000" cy="1200150"/>
          </a:xfrm>
          <a:prstGeom prst="rect">
            <a:avLst/>
          </a:prstGeom>
        </p:spPr>
      </p:pic>
    </p:spTree>
    <p:extLst>
      <p:ext uri="{BB962C8B-B14F-4D97-AF65-F5344CB8AC3E}">
        <p14:creationId xmlns:p14="http://schemas.microsoft.com/office/powerpoint/2010/main" val="21880255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256951B-F981-40C3-8971-2947455E633F}"/>
              </a:ext>
            </a:extLst>
          </p:cNvPr>
          <p:cNvSpPr>
            <a:spLocks noGrp="1"/>
          </p:cNvSpPr>
          <p:nvPr>
            <p:ph type="title"/>
          </p:nvPr>
        </p:nvSpPr>
        <p:spPr/>
        <p:txBody>
          <a:bodyPr/>
          <a:lstStyle/>
          <a:p>
            <a:r>
              <a:rPr lang="en-US" dirty="0"/>
              <a:t>TEXTING</a:t>
            </a:r>
          </a:p>
        </p:txBody>
      </p:sp>
      <p:sp>
        <p:nvSpPr>
          <p:cNvPr id="2" name="Picture Placeholder 1">
            <a:extLst>
              <a:ext uri="{FF2B5EF4-FFF2-40B4-BE49-F238E27FC236}">
                <a16:creationId xmlns:a16="http://schemas.microsoft.com/office/drawing/2014/main" id="{7E58CA58-E6B7-49AC-AD95-BCA8E4E3A83A}"/>
              </a:ext>
            </a:extLst>
          </p:cNvPr>
          <p:cNvSpPr>
            <a:spLocks noGrp="1"/>
          </p:cNvSpPr>
          <p:nvPr>
            <p:ph idx="1"/>
          </p:nvPr>
        </p:nvSpPr>
        <p:spPr/>
        <p:txBody>
          <a:bodyPr vert="horz" lIns="91440" tIns="45720" rIns="91440" bIns="45720" rtlCol="0" anchor="t">
            <a:normAutofit fontScale="92500" lnSpcReduction="20000"/>
          </a:bodyPr>
          <a:lstStyle/>
          <a:p>
            <a:pPr>
              <a:buClr>
                <a:srgbClr val="262626"/>
              </a:buClr>
            </a:pPr>
            <a:r>
              <a:rPr lang="en-US" sz="2400" dirty="0"/>
              <a:t>Rationale:</a:t>
            </a:r>
          </a:p>
          <a:p>
            <a:pPr marL="274320" lvl="1" indent="0">
              <a:buClr>
                <a:srgbClr val="262626"/>
              </a:buClr>
              <a:buNone/>
            </a:pPr>
            <a:r>
              <a:rPr lang="en-US" dirty="0">
                <a:ea typeface="+mn-lt"/>
                <a:cs typeface="+mn-lt"/>
              </a:rPr>
              <a:t>Per ISDH Manual: Document the information to support coded items in the appropriate text data item of the abstract. </a:t>
            </a:r>
          </a:p>
          <a:p>
            <a:pPr marL="274320" lvl="1" indent="0">
              <a:buNone/>
            </a:pPr>
            <a:endParaRPr lang="en-US" dirty="0">
              <a:ea typeface="+mn-lt"/>
              <a:cs typeface="+mn-lt"/>
            </a:endParaRPr>
          </a:p>
          <a:p>
            <a:pPr lvl="1">
              <a:buClr>
                <a:srgbClr val="262626"/>
              </a:buClr>
            </a:pPr>
            <a:r>
              <a:rPr lang="en-US" dirty="0"/>
              <a:t>Text provides info to the State regarding inconsistencies in either the abstract or when merging multiple abstracts. </a:t>
            </a:r>
          </a:p>
          <a:p>
            <a:pPr lvl="1"/>
            <a:r>
              <a:rPr lang="en-US" dirty="0">
                <a:ea typeface="+mn-lt"/>
                <a:cs typeface="+mn-lt"/>
              </a:rPr>
              <a:t>Text is needed to justify the codes selected for the data items and to record information that is not coded at all. </a:t>
            </a:r>
          </a:p>
          <a:p>
            <a:pPr lvl="1"/>
            <a:r>
              <a:rPr lang="en-US" dirty="0">
                <a:ea typeface="+mn-lt"/>
                <a:cs typeface="+mn-lt"/>
              </a:rPr>
              <a:t>The text is used for quality control and special studies.</a:t>
            </a:r>
            <a:endParaRPr lang="en-US" dirty="0"/>
          </a:p>
          <a:p>
            <a:pPr marL="274320" lvl="1" indent="0">
              <a:buNone/>
            </a:pPr>
            <a:endParaRPr lang="en-US" dirty="0"/>
          </a:p>
          <a:p>
            <a:pPr marL="274320" lvl="1" indent="0">
              <a:buNone/>
            </a:pPr>
            <a:r>
              <a:rPr lang="en-US" sz="2400" dirty="0"/>
              <a:t>Texting should be:</a:t>
            </a:r>
          </a:p>
          <a:p>
            <a:pPr lvl="1"/>
            <a:r>
              <a:rPr lang="en-US" dirty="0"/>
              <a:t>Concise</a:t>
            </a:r>
          </a:p>
          <a:p>
            <a:pPr lvl="1"/>
            <a:r>
              <a:rPr lang="en-US" dirty="0"/>
              <a:t>Accurate</a:t>
            </a:r>
          </a:p>
          <a:p>
            <a:pPr lvl="1"/>
            <a:r>
              <a:rPr lang="en-US" dirty="0"/>
              <a:t>Back-up all codes</a:t>
            </a:r>
          </a:p>
          <a:p>
            <a:pPr marL="274320" lvl="1" indent="0">
              <a:buNone/>
            </a:pPr>
            <a:endParaRPr lang="en-US" sz="1600" b="1" dirty="0"/>
          </a:p>
          <a:p>
            <a:pPr marL="274320" lvl="1" indent="0">
              <a:buNone/>
            </a:pPr>
            <a:r>
              <a:rPr lang="en-US" sz="2800" b="1" dirty="0"/>
              <a:t>Ultimately you should be able to abstract your entire case just by looking at your text. </a:t>
            </a:r>
          </a:p>
        </p:txBody>
      </p:sp>
    </p:spTree>
    <p:extLst>
      <p:ext uri="{BB962C8B-B14F-4D97-AF65-F5344CB8AC3E}">
        <p14:creationId xmlns:p14="http://schemas.microsoft.com/office/powerpoint/2010/main" val="21442953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DDEEA-9CBA-48C3-83F2-13F3350CA575}"/>
              </a:ext>
            </a:extLst>
          </p:cNvPr>
          <p:cNvSpPr>
            <a:spLocks noGrp="1"/>
          </p:cNvSpPr>
          <p:nvPr>
            <p:ph type="title"/>
          </p:nvPr>
        </p:nvSpPr>
        <p:spPr/>
        <p:txBody>
          <a:bodyPr/>
          <a:lstStyle/>
          <a:p>
            <a:r>
              <a:rPr lang="en-US" dirty="0"/>
              <a:t>TEXTING TROUBLE</a:t>
            </a:r>
          </a:p>
        </p:txBody>
      </p:sp>
      <p:sp>
        <p:nvSpPr>
          <p:cNvPr id="3" name="Content Placeholder 2">
            <a:extLst>
              <a:ext uri="{FF2B5EF4-FFF2-40B4-BE49-F238E27FC236}">
                <a16:creationId xmlns:a16="http://schemas.microsoft.com/office/drawing/2014/main" id="{4F14356D-5941-494E-8365-DEE791A1A772}"/>
              </a:ext>
            </a:extLst>
          </p:cNvPr>
          <p:cNvSpPr>
            <a:spLocks noGrp="1"/>
          </p:cNvSpPr>
          <p:nvPr>
            <p:ph idx="1"/>
          </p:nvPr>
        </p:nvSpPr>
        <p:spPr/>
        <p:txBody>
          <a:bodyPr vert="horz" lIns="91440" tIns="45720" rIns="91440" bIns="45720" rtlCol="0" anchor="t">
            <a:normAutofit/>
          </a:bodyPr>
          <a:lstStyle/>
          <a:p>
            <a:r>
              <a:rPr lang="en-US" dirty="0">
                <a:ea typeface="+mn-lt"/>
                <a:cs typeface="+mn-lt"/>
              </a:rPr>
              <a:t>Confusion regarding intent of text fields</a:t>
            </a:r>
          </a:p>
          <a:p>
            <a:r>
              <a:rPr lang="en-US" dirty="0"/>
              <a:t>Not providing enough info</a:t>
            </a:r>
          </a:p>
          <a:p>
            <a:pPr>
              <a:buClr>
                <a:srgbClr val="262626"/>
              </a:buClr>
            </a:pPr>
            <a:r>
              <a:rPr lang="en-US" dirty="0"/>
              <a:t>Providing unnecessary info </a:t>
            </a:r>
          </a:p>
          <a:p>
            <a:pPr>
              <a:buClr>
                <a:srgbClr val="262626"/>
              </a:buClr>
            </a:pPr>
            <a:r>
              <a:rPr lang="en-US" dirty="0"/>
              <a:t>Not clarifying confusing aspects of the case </a:t>
            </a:r>
          </a:p>
          <a:p>
            <a:pPr>
              <a:buClr>
                <a:srgbClr val="262626"/>
              </a:buClr>
            </a:pPr>
            <a:r>
              <a:rPr lang="en-US" dirty="0">
                <a:ea typeface="+mn-lt"/>
                <a:cs typeface="+mn-lt"/>
              </a:rPr>
              <a:t>Confusing texting style </a:t>
            </a:r>
          </a:p>
          <a:p>
            <a:pPr>
              <a:buClr>
                <a:srgbClr val="262626"/>
              </a:buClr>
            </a:pPr>
            <a:r>
              <a:rPr lang="en-US" dirty="0"/>
              <a:t>Running out of space for all pertinent text</a:t>
            </a:r>
          </a:p>
          <a:p>
            <a:pPr>
              <a:buClr>
                <a:srgbClr val="262626"/>
              </a:buClr>
            </a:pPr>
            <a:r>
              <a:rPr lang="en-US" dirty="0">
                <a:ea typeface="+mn-lt"/>
                <a:cs typeface="+mn-lt"/>
              </a:rPr>
              <a:t>Incorrect abbreviations </a:t>
            </a:r>
          </a:p>
          <a:p>
            <a:pPr>
              <a:buClr>
                <a:srgbClr val="262626"/>
              </a:buClr>
            </a:pPr>
            <a:endParaRPr lang="en-US" dirty="0"/>
          </a:p>
          <a:p>
            <a:pPr>
              <a:buClr>
                <a:srgbClr val="262626"/>
              </a:buClr>
            </a:pPr>
            <a:endParaRPr lang="en-US" dirty="0"/>
          </a:p>
          <a:p>
            <a:pPr>
              <a:buClr>
                <a:srgbClr val="262626"/>
              </a:buClr>
            </a:pPr>
            <a:endParaRPr lang="en-US" dirty="0"/>
          </a:p>
          <a:p>
            <a:pPr>
              <a:buClr>
                <a:srgbClr val="262626"/>
              </a:buClr>
            </a:pPr>
            <a:endParaRPr lang="en-US" dirty="0"/>
          </a:p>
        </p:txBody>
      </p:sp>
    </p:spTree>
    <p:extLst>
      <p:ext uri="{BB962C8B-B14F-4D97-AF65-F5344CB8AC3E}">
        <p14:creationId xmlns:p14="http://schemas.microsoft.com/office/powerpoint/2010/main" val="14057925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937A7-F691-421C-88E6-90403960FBB8}"/>
              </a:ext>
            </a:extLst>
          </p:cNvPr>
          <p:cNvSpPr>
            <a:spLocks noGrp="1"/>
          </p:cNvSpPr>
          <p:nvPr>
            <p:ph type="title"/>
          </p:nvPr>
        </p:nvSpPr>
        <p:spPr/>
        <p:txBody>
          <a:bodyPr/>
          <a:lstStyle/>
          <a:p>
            <a:r>
              <a:rPr lang="en-US"/>
              <a:t>Text Box - Intent</a:t>
            </a:r>
          </a:p>
        </p:txBody>
      </p:sp>
      <p:sp>
        <p:nvSpPr>
          <p:cNvPr id="3" name="Content Placeholder 2">
            <a:extLst>
              <a:ext uri="{FF2B5EF4-FFF2-40B4-BE49-F238E27FC236}">
                <a16:creationId xmlns:a16="http://schemas.microsoft.com/office/drawing/2014/main" id="{036AC980-66F3-4E51-A99C-953DC79198E9}"/>
              </a:ext>
            </a:extLst>
          </p:cNvPr>
          <p:cNvSpPr>
            <a:spLocks noGrp="1"/>
          </p:cNvSpPr>
          <p:nvPr>
            <p:ph idx="1"/>
          </p:nvPr>
        </p:nvSpPr>
        <p:spPr/>
        <p:txBody>
          <a:bodyPr vert="horz" lIns="91440" tIns="45720" rIns="91440" bIns="45720" rtlCol="0" anchor="t">
            <a:noAutofit/>
          </a:bodyPr>
          <a:lstStyle/>
          <a:p>
            <a:r>
              <a:rPr lang="en-US" sz="1400" b="1" dirty="0"/>
              <a:t>Pathologic </a:t>
            </a:r>
            <a:r>
              <a:rPr lang="en-US" sz="1400" dirty="0"/>
              <a:t>– Procedures &amp; path details (including addendums &amp; pertinent comments)</a:t>
            </a:r>
          </a:p>
          <a:p>
            <a:pPr>
              <a:buClr>
                <a:srgbClr val="262626"/>
              </a:buClr>
            </a:pPr>
            <a:r>
              <a:rPr lang="en-US" sz="1400" b="1" dirty="0"/>
              <a:t>Physical Exam </a:t>
            </a:r>
            <a:r>
              <a:rPr lang="en-US" sz="1400" dirty="0"/>
              <a:t>– Record all info pertinent to presentation and medical/family history.</a:t>
            </a:r>
          </a:p>
          <a:p>
            <a:pPr>
              <a:buClr>
                <a:srgbClr val="262626"/>
              </a:buClr>
            </a:pPr>
            <a:r>
              <a:rPr lang="en-US" sz="1400" b="1" dirty="0"/>
              <a:t>Imaging/Scans</a:t>
            </a:r>
            <a:r>
              <a:rPr lang="en-US" sz="1400" dirty="0"/>
              <a:t> - Record all relevant imaging performed during work-up until first course treatment. </a:t>
            </a:r>
          </a:p>
          <a:p>
            <a:pPr lvl="1">
              <a:buClr>
                <a:srgbClr val="262626"/>
              </a:buClr>
            </a:pPr>
            <a:r>
              <a:rPr lang="en-US" sz="1200" dirty="0"/>
              <a:t>MRI, CT, PET should take priority over X-Rays. </a:t>
            </a:r>
          </a:p>
          <a:p>
            <a:pPr>
              <a:buClr>
                <a:srgbClr val="262626"/>
              </a:buClr>
            </a:pPr>
            <a:r>
              <a:rPr lang="en-US" sz="1400" b="1" dirty="0"/>
              <a:t>Scopes</a:t>
            </a:r>
            <a:r>
              <a:rPr lang="en-US" sz="1400" dirty="0"/>
              <a:t> - No path info! Only op findings during colonoscopies, EGD, etc. </a:t>
            </a:r>
            <a:endParaRPr lang="en-US" dirty="0"/>
          </a:p>
          <a:p>
            <a:pPr>
              <a:buClr>
                <a:srgbClr val="262626"/>
              </a:buClr>
            </a:pPr>
            <a:r>
              <a:rPr lang="en-US" sz="1400" b="1" dirty="0"/>
              <a:t>Labs</a:t>
            </a:r>
            <a:r>
              <a:rPr lang="en-US" sz="1400" dirty="0"/>
              <a:t> - Make sure to indicate if the lab is high, low, or normal. Only include labs that are pertinent to cancer. </a:t>
            </a:r>
          </a:p>
          <a:p>
            <a:pPr>
              <a:buClr>
                <a:srgbClr val="262626"/>
              </a:buClr>
            </a:pPr>
            <a:r>
              <a:rPr lang="en-US" sz="1400" b="1" dirty="0"/>
              <a:t>Operations</a:t>
            </a:r>
            <a:r>
              <a:rPr lang="en-US" sz="1400" dirty="0"/>
              <a:t> - Record pertinent findings during surgery. </a:t>
            </a:r>
            <a:r>
              <a:rPr lang="en-US" sz="1400" i="1" u="sng" dirty="0"/>
              <a:t>This is not a field to just list the name of procedures. </a:t>
            </a:r>
          </a:p>
          <a:p>
            <a:pPr>
              <a:buClr>
                <a:srgbClr val="262626"/>
              </a:buClr>
            </a:pPr>
            <a:r>
              <a:rPr lang="en-US" sz="1400" b="1" dirty="0"/>
              <a:t>Staging</a:t>
            </a:r>
            <a:r>
              <a:rPr lang="en-US" sz="1400" dirty="0"/>
              <a:t> - Justify your staging here. Text who staged. If you feel the MD staging is incorrect, state why. </a:t>
            </a:r>
          </a:p>
          <a:p>
            <a:pPr>
              <a:buClr>
                <a:srgbClr val="262626"/>
              </a:buClr>
            </a:pPr>
            <a:r>
              <a:rPr lang="en-US" sz="1400" b="1" dirty="0"/>
              <a:t>Remarks</a:t>
            </a:r>
            <a:r>
              <a:rPr lang="en-US" sz="1400" dirty="0"/>
              <a:t> - Extra place for comments that don't fit elsewhere. </a:t>
            </a:r>
          </a:p>
          <a:p>
            <a:pPr>
              <a:buClr>
                <a:srgbClr val="262626"/>
              </a:buClr>
            </a:pPr>
            <a:r>
              <a:rPr lang="en-US" sz="1400" b="1" dirty="0"/>
              <a:t>Treatment </a:t>
            </a:r>
            <a:r>
              <a:rPr lang="en-US" sz="1400" dirty="0"/>
              <a:t>– Include treatment text but also if a patient refused or a treatment was contraindicated. </a:t>
            </a:r>
          </a:p>
        </p:txBody>
      </p:sp>
    </p:spTree>
    <p:extLst>
      <p:ext uri="{BB962C8B-B14F-4D97-AF65-F5344CB8AC3E}">
        <p14:creationId xmlns:p14="http://schemas.microsoft.com/office/powerpoint/2010/main" val="29345675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B3C29-DAF1-4A72-B6C7-C0928E7CDE33}"/>
              </a:ext>
            </a:extLst>
          </p:cNvPr>
          <p:cNvSpPr>
            <a:spLocks noGrp="1"/>
          </p:cNvSpPr>
          <p:nvPr>
            <p:ph type="title"/>
          </p:nvPr>
        </p:nvSpPr>
        <p:spPr/>
        <p:txBody>
          <a:bodyPr/>
          <a:lstStyle/>
          <a:p>
            <a:r>
              <a:rPr lang="en-US">
                <a:ea typeface="+mj-lt"/>
                <a:cs typeface="+mj-lt"/>
              </a:rPr>
              <a:t>RADIOLOGISTS – OFTEN SUED</a:t>
            </a:r>
            <a:endParaRPr lang="en-US"/>
          </a:p>
        </p:txBody>
      </p:sp>
      <p:sp>
        <p:nvSpPr>
          <p:cNvPr id="3" name="Content Placeholder 2">
            <a:extLst>
              <a:ext uri="{FF2B5EF4-FFF2-40B4-BE49-F238E27FC236}">
                <a16:creationId xmlns:a16="http://schemas.microsoft.com/office/drawing/2014/main" id="{C1FF2A04-E55D-4536-9567-40A867A4ACFE}"/>
              </a:ext>
            </a:extLst>
          </p:cNvPr>
          <p:cNvSpPr>
            <a:spLocks noGrp="1"/>
          </p:cNvSpPr>
          <p:nvPr>
            <p:ph idx="1"/>
          </p:nvPr>
        </p:nvSpPr>
        <p:spPr/>
        <p:txBody>
          <a:bodyPr vert="horz" lIns="91440" tIns="45720" rIns="91440" bIns="45720" rtlCol="0" anchor="t">
            <a:normAutofit fontScale="92500" lnSpcReduction="20000"/>
          </a:bodyPr>
          <a:lstStyle/>
          <a:p>
            <a:r>
              <a:rPr lang="en-US" dirty="0">
                <a:ea typeface="+mn-lt"/>
                <a:cs typeface="+mn-lt"/>
              </a:rPr>
              <a:t>Failure to diagnose may become the basis of malpractice if this failure is the proximate cause of injury or damages. 15 The failure to diagnose may be the direct result of the written report. The second most common cause of malpractice suits against radiologists is "failure to clearly communicate the results." 14 </a:t>
            </a:r>
          </a:p>
          <a:p>
            <a:pPr>
              <a:buClr>
                <a:srgbClr val="262626"/>
              </a:buClr>
            </a:pPr>
            <a:r>
              <a:rPr lang="en-US" dirty="0">
                <a:ea typeface="+mn-lt"/>
                <a:cs typeface="+mn-lt"/>
              </a:rPr>
              <a:t>Pertinent common law cases include the following:</a:t>
            </a:r>
          </a:p>
          <a:p>
            <a:pPr>
              <a:buClr>
                <a:srgbClr val="262626"/>
              </a:buClr>
            </a:pPr>
            <a:r>
              <a:rPr lang="en-US" dirty="0">
                <a:ea typeface="+mn-lt"/>
                <a:cs typeface="+mn-lt"/>
              </a:rPr>
              <a:t>1. Daly v United States of America (</a:t>
            </a:r>
            <a:r>
              <a:rPr lang="en-US" b="1" u="sng" dirty="0">
                <a:ea typeface="+mn-lt"/>
                <a:cs typeface="+mn-lt"/>
                <a:hlinkClick r:id="rId2"/>
              </a:rPr>
              <a:t>16</a:t>
            </a:r>
            <a:r>
              <a:rPr lang="en-US" dirty="0">
                <a:ea typeface="+mn-lt"/>
                <a:cs typeface="+mn-lt"/>
              </a:rPr>
              <a:t>), in which a Washington State court ruled that a radiologist had a duty to directly inform a patient that results of chest radiography indicated sarcoidosis: “The radiologist should have notified [the patient] of the abnormality. This duty is hardly burdensome and recognizes that those who place themselves in the hands of a person held out to the world as skilled in a medical profession. . .justifiably have the reasonable expectation that the expert will warn of [radiographic abnormalities] of which he is cognizant due to his peculiar knowledge of his specialization.”</a:t>
            </a:r>
          </a:p>
          <a:p>
            <a:pPr>
              <a:buClr>
                <a:srgbClr val="262626"/>
              </a:buClr>
            </a:pPr>
            <a:r>
              <a:rPr lang="en-US" dirty="0">
                <a:ea typeface="+mn-lt"/>
                <a:cs typeface="+mn-lt"/>
              </a:rPr>
              <a:t>2. Betesh v United States of America (</a:t>
            </a:r>
            <a:r>
              <a:rPr lang="en-US" b="1" u="sng" dirty="0">
                <a:ea typeface="+mn-lt"/>
                <a:cs typeface="+mn-lt"/>
                <a:hlinkClick r:id="rId3"/>
              </a:rPr>
              <a:t>17</a:t>
            </a:r>
            <a:r>
              <a:rPr lang="en-US" dirty="0">
                <a:ea typeface="+mn-lt"/>
                <a:cs typeface="+mn-lt"/>
              </a:rPr>
              <a:t>), in which a federal appeals court in the District of Columbia held a radiologist liable because he failed to communicate findings at routine chest radiography to a patient who later died of Hodgkin disease: “A physician has a duty to disclose what he has found and to warn the examinee of any finding that would indicate that the patient is in danger and should seek further medical evaluation and treatment. . . .[The radiologist] owed a duty of care to [the patient] and breached this duty when he failed to notify him of his abnormal X-ray.”</a:t>
            </a:r>
          </a:p>
          <a:p>
            <a:pPr>
              <a:buClr>
                <a:srgbClr val="262626"/>
              </a:buClr>
            </a:pPr>
            <a:r>
              <a:rPr lang="en-US" u="sng" dirty="0">
                <a:ea typeface="+mn-lt"/>
                <a:cs typeface="+mn-lt"/>
                <a:hlinkClick r:id="rId4"/>
              </a:rPr>
              <a:t>Defending the “Missed” Radiographic Diagnosis : American Journal of Roentgenology : Vol. 176, No. 2 (AJR) (ajronline.org)</a:t>
            </a:r>
            <a:endParaRPr lang="en-US">
              <a:ea typeface="+mn-lt"/>
              <a:cs typeface="+mn-lt"/>
            </a:endParaRPr>
          </a:p>
          <a:p>
            <a:pPr>
              <a:buClr>
                <a:srgbClr val="262626"/>
              </a:buClr>
            </a:pPr>
            <a:endParaRPr lang="en-US" dirty="0"/>
          </a:p>
        </p:txBody>
      </p:sp>
    </p:spTree>
    <p:extLst>
      <p:ext uri="{BB962C8B-B14F-4D97-AF65-F5344CB8AC3E}">
        <p14:creationId xmlns:p14="http://schemas.microsoft.com/office/powerpoint/2010/main" val="38240070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B19BF-BF7F-402A-A379-2050F437B54B}"/>
              </a:ext>
            </a:extLst>
          </p:cNvPr>
          <p:cNvSpPr>
            <a:spLocks noGrp="1"/>
          </p:cNvSpPr>
          <p:nvPr>
            <p:ph type="title"/>
          </p:nvPr>
        </p:nvSpPr>
        <p:spPr/>
        <p:txBody>
          <a:bodyPr/>
          <a:lstStyle/>
          <a:p>
            <a:r>
              <a:rPr lang="en-US"/>
              <a:t>RADIOLOGIST – BEST PRACTICE</a:t>
            </a:r>
          </a:p>
        </p:txBody>
      </p:sp>
      <p:sp>
        <p:nvSpPr>
          <p:cNvPr id="3" name="Content Placeholder 2">
            <a:extLst>
              <a:ext uri="{FF2B5EF4-FFF2-40B4-BE49-F238E27FC236}">
                <a16:creationId xmlns:a16="http://schemas.microsoft.com/office/drawing/2014/main" id="{9C26A003-B013-4816-8D23-B7E1D20560C3}"/>
              </a:ext>
            </a:extLst>
          </p:cNvPr>
          <p:cNvSpPr>
            <a:spLocks noGrp="1"/>
          </p:cNvSpPr>
          <p:nvPr>
            <p:ph idx="1"/>
          </p:nvPr>
        </p:nvSpPr>
        <p:spPr>
          <a:xfrm>
            <a:off x="1121229" y="2087569"/>
            <a:ext cx="10058400" cy="3849624"/>
          </a:xfrm>
        </p:spPr>
        <p:txBody>
          <a:bodyPr vert="horz" lIns="91440" tIns="45720" rIns="91440" bIns="45720" rtlCol="0" anchor="t">
            <a:normAutofit/>
          </a:bodyPr>
          <a:lstStyle/>
          <a:p>
            <a:r>
              <a:rPr lang="en-US" dirty="0">
                <a:ea typeface="+mn-lt"/>
                <a:cs typeface="+mn-lt"/>
              </a:rPr>
              <a:t>Due to the propensity of patients to sue, Radiology Journals note the best practice is to report/document all findings (relevant or not). </a:t>
            </a:r>
          </a:p>
          <a:p>
            <a:pPr lvl="1" indent="0">
              <a:buClr>
                <a:srgbClr val="262626"/>
              </a:buClr>
            </a:pPr>
            <a:r>
              <a:rPr lang="en-US" dirty="0">
                <a:ea typeface="+mn-lt"/>
                <a:cs typeface="+mn-lt"/>
              </a:rPr>
              <a:t>Evidence of previous surgeries. </a:t>
            </a:r>
          </a:p>
          <a:p>
            <a:pPr lvl="1" indent="0">
              <a:buClr>
                <a:srgbClr val="262626"/>
              </a:buClr>
            </a:pPr>
            <a:r>
              <a:rPr lang="en-US" dirty="0">
                <a:ea typeface="+mn-lt"/>
                <a:cs typeface="+mn-lt"/>
              </a:rPr>
              <a:t>Cysts or lesions anywhere even if felt to be benign.</a:t>
            </a:r>
          </a:p>
          <a:p>
            <a:pPr lvl="1" indent="0">
              <a:buClr>
                <a:srgbClr val="262626"/>
              </a:buClr>
            </a:pPr>
            <a:r>
              <a:rPr lang="en-US" dirty="0">
                <a:ea typeface="+mn-lt"/>
                <a:cs typeface="+mn-lt"/>
              </a:rPr>
              <a:t>Mis-shaped organs or duplicate organs. (I personally have a 2nd spleen that is ALWAYS noted on imaging). </a:t>
            </a:r>
          </a:p>
          <a:p>
            <a:pPr lvl="1" indent="0">
              <a:buClr>
                <a:srgbClr val="262626"/>
              </a:buClr>
            </a:pPr>
            <a:r>
              <a:rPr lang="en-US" dirty="0">
                <a:ea typeface="+mn-lt"/>
                <a:cs typeface="+mn-lt"/>
              </a:rPr>
              <a:t>Diverticulitis, diverticulosis, infections, broken bones, pneumonia, etc. </a:t>
            </a:r>
          </a:p>
          <a:p>
            <a:pPr lvl="1" indent="0">
              <a:buClr>
                <a:srgbClr val="262626"/>
              </a:buClr>
            </a:pPr>
            <a:r>
              <a:rPr lang="en-US" dirty="0">
                <a:ea typeface="+mn-lt"/>
                <a:cs typeface="+mn-lt"/>
              </a:rPr>
              <a:t>Anything they see that is 'out of the norm' despite it not being relevant to the cancer being assessed. </a:t>
            </a:r>
          </a:p>
          <a:p>
            <a:pPr lvl="1" indent="0">
              <a:buClr>
                <a:srgbClr val="262626"/>
              </a:buClr>
            </a:pPr>
            <a:endParaRPr lang="en-US" dirty="0">
              <a:ea typeface="+mn-lt"/>
              <a:cs typeface="+mn-lt"/>
            </a:endParaRPr>
          </a:p>
          <a:p>
            <a:pPr>
              <a:buClr>
                <a:srgbClr val="262626"/>
              </a:buClr>
            </a:pPr>
            <a:endParaRPr lang="en-US" dirty="0"/>
          </a:p>
          <a:p>
            <a:pPr>
              <a:buClr>
                <a:srgbClr val="262626"/>
              </a:buClr>
            </a:pPr>
            <a:r>
              <a:rPr lang="en-US" b="1" dirty="0">
                <a:ea typeface="+mn-lt"/>
                <a:cs typeface="+mn-lt"/>
              </a:rPr>
              <a:t>Take-Away: Not everything in the imaging report NEEDS to be texted. </a:t>
            </a:r>
            <a:endParaRPr lang="en-US" dirty="0"/>
          </a:p>
          <a:p>
            <a:pPr lvl="1" indent="0">
              <a:buClr>
                <a:srgbClr val="262626"/>
              </a:buClr>
            </a:pPr>
            <a:endParaRPr lang="en-US" dirty="0"/>
          </a:p>
          <a:p>
            <a:pPr lvl="1" indent="0">
              <a:buClr>
                <a:srgbClr val="262626"/>
              </a:buClr>
            </a:pPr>
            <a:endParaRPr lang="en-US" dirty="0"/>
          </a:p>
        </p:txBody>
      </p:sp>
    </p:spTree>
    <p:extLst>
      <p:ext uri="{BB962C8B-B14F-4D97-AF65-F5344CB8AC3E}">
        <p14:creationId xmlns:p14="http://schemas.microsoft.com/office/powerpoint/2010/main" val="12913271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1FB41-AC09-47EC-A21C-8CA69A7A3B69}"/>
              </a:ext>
            </a:extLst>
          </p:cNvPr>
          <p:cNvSpPr>
            <a:spLocks noGrp="1"/>
          </p:cNvSpPr>
          <p:nvPr>
            <p:ph type="title"/>
          </p:nvPr>
        </p:nvSpPr>
        <p:spPr/>
        <p:txBody>
          <a:bodyPr/>
          <a:lstStyle/>
          <a:p>
            <a:r>
              <a:rPr lang="en-US">
                <a:ea typeface="+mj-lt"/>
                <a:cs typeface="+mj-lt"/>
              </a:rPr>
              <a:t>UNNECESSARY INFO - IMAGING</a:t>
            </a:r>
          </a:p>
        </p:txBody>
      </p:sp>
      <p:sp>
        <p:nvSpPr>
          <p:cNvPr id="3" name="Content Placeholder 2">
            <a:extLst>
              <a:ext uri="{FF2B5EF4-FFF2-40B4-BE49-F238E27FC236}">
                <a16:creationId xmlns:a16="http://schemas.microsoft.com/office/drawing/2014/main" id="{B6B47CF6-A695-47CF-98F4-5B4EAA839888}"/>
              </a:ext>
            </a:extLst>
          </p:cNvPr>
          <p:cNvSpPr>
            <a:spLocks noGrp="1"/>
          </p:cNvSpPr>
          <p:nvPr>
            <p:ph idx="1"/>
          </p:nvPr>
        </p:nvSpPr>
        <p:spPr/>
        <p:txBody>
          <a:bodyPr vert="horz" lIns="91440" tIns="45720" rIns="91440" bIns="45720" rtlCol="0" anchor="t">
            <a:normAutofit/>
          </a:bodyPr>
          <a:lstStyle/>
          <a:p>
            <a:r>
              <a:rPr lang="en-US" sz="2400" dirty="0">
                <a:ea typeface="+mn-lt"/>
                <a:cs typeface="+mn-lt"/>
              </a:rPr>
              <a:t>Including imaging findings that have nothing to do with the case. </a:t>
            </a:r>
          </a:p>
          <a:p>
            <a:pPr lvl="1" indent="0">
              <a:buClr>
                <a:srgbClr val="262626"/>
              </a:buClr>
            </a:pPr>
            <a:r>
              <a:rPr lang="en-US" sz="1600" dirty="0">
                <a:ea typeface="+mn-lt"/>
                <a:cs typeface="+mn-lt"/>
              </a:rPr>
              <a:t>Example: Pt has evidence of previous cholecystectomy. </a:t>
            </a:r>
          </a:p>
          <a:p>
            <a:pPr>
              <a:buClr>
                <a:srgbClr val="262626"/>
              </a:buClr>
            </a:pPr>
            <a:r>
              <a:rPr lang="en-US" sz="2400" dirty="0">
                <a:ea typeface="+mn-lt"/>
                <a:cs typeface="+mn-lt"/>
              </a:rPr>
              <a:t>X-RAYS – Often are not relevant to the case assuming a CT/MRI/PET is available. X-Rays should only be included if that was the ONLY imaging performed on that body area, otherwise disregard as they are often not used for work-up or staging. </a:t>
            </a:r>
          </a:p>
          <a:p>
            <a:pPr lvl="1" indent="0">
              <a:buClr>
                <a:srgbClr val="262626"/>
              </a:buClr>
            </a:pPr>
            <a:r>
              <a:rPr lang="en-US" sz="1600" dirty="0">
                <a:ea typeface="+mn-lt"/>
                <a:cs typeface="+mn-lt"/>
              </a:rPr>
              <a:t>Example: X-Rays are often performed after a lung bx to check to see if a pneumothorax is occurring. </a:t>
            </a:r>
          </a:p>
          <a:p>
            <a:pPr>
              <a:buClr>
                <a:srgbClr val="262626"/>
              </a:buClr>
            </a:pPr>
            <a:endParaRPr lang="en-US" dirty="0"/>
          </a:p>
        </p:txBody>
      </p:sp>
    </p:spTree>
    <p:extLst>
      <p:ext uri="{BB962C8B-B14F-4D97-AF65-F5344CB8AC3E}">
        <p14:creationId xmlns:p14="http://schemas.microsoft.com/office/powerpoint/2010/main" val="7084537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ECE08-F537-46B8-9775-5A9866D7C26D}"/>
              </a:ext>
            </a:extLst>
          </p:cNvPr>
          <p:cNvSpPr>
            <a:spLocks noGrp="1"/>
          </p:cNvSpPr>
          <p:nvPr>
            <p:ph type="title"/>
          </p:nvPr>
        </p:nvSpPr>
        <p:spPr/>
        <p:txBody>
          <a:bodyPr/>
          <a:lstStyle/>
          <a:p>
            <a:r>
              <a:rPr lang="en-US"/>
              <a:t>MISSING INFO – PATH &amp; IMAGING</a:t>
            </a:r>
          </a:p>
        </p:txBody>
      </p:sp>
      <p:sp>
        <p:nvSpPr>
          <p:cNvPr id="3" name="Content Placeholder 2">
            <a:extLst>
              <a:ext uri="{FF2B5EF4-FFF2-40B4-BE49-F238E27FC236}">
                <a16:creationId xmlns:a16="http://schemas.microsoft.com/office/drawing/2014/main" id="{E86CA552-1C36-4695-BD26-1F856FDC8DB2}"/>
              </a:ext>
            </a:extLst>
          </p:cNvPr>
          <p:cNvSpPr>
            <a:spLocks noGrp="1"/>
          </p:cNvSpPr>
          <p:nvPr>
            <p:ph idx="1"/>
          </p:nvPr>
        </p:nvSpPr>
        <p:spPr/>
        <p:txBody>
          <a:bodyPr vert="horz" lIns="91440" tIns="45720" rIns="91440" bIns="45720" rtlCol="0" anchor="t">
            <a:normAutofit/>
          </a:bodyPr>
          <a:lstStyle/>
          <a:p>
            <a:r>
              <a:rPr lang="en-US" sz="2000" dirty="0"/>
              <a:t>Include ALL synoptic report details!</a:t>
            </a:r>
          </a:p>
          <a:p>
            <a:pPr lvl="1" indent="0">
              <a:buClr>
                <a:srgbClr val="262626"/>
              </a:buClr>
            </a:pPr>
            <a:r>
              <a:rPr lang="en-US" dirty="0"/>
              <a:t>Even if things are noted to be negative, text it!</a:t>
            </a:r>
          </a:p>
          <a:p>
            <a:pPr lvl="1" indent="0">
              <a:buClr>
                <a:srgbClr val="262626"/>
              </a:buClr>
            </a:pPr>
            <a:r>
              <a:rPr lang="en-US" dirty="0"/>
              <a:t>A taskforce of the smartest of the smart MDs have determined that all the synoptic info is vitally important. </a:t>
            </a:r>
          </a:p>
          <a:p>
            <a:pPr>
              <a:buClr>
                <a:srgbClr val="262626"/>
              </a:buClr>
            </a:pPr>
            <a:r>
              <a:rPr lang="en-US" sz="2000" dirty="0"/>
              <a:t>There is no rule that states you can ONLY take the imaging impression details. </a:t>
            </a:r>
            <a:endParaRPr lang="en-US" dirty="0"/>
          </a:p>
          <a:p>
            <a:pPr lvl="1" indent="0">
              <a:buClr>
                <a:srgbClr val="262626"/>
              </a:buClr>
            </a:pPr>
            <a:r>
              <a:rPr lang="en-US" dirty="0"/>
              <a:t>If the body of the report includes the tumor size and the impression doesn't, make sure to include it in your text. </a:t>
            </a:r>
          </a:p>
          <a:p>
            <a:pPr lvl="1" indent="0">
              <a:buClr>
                <a:srgbClr val="262626"/>
              </a:buClr>
            </a:pPr>
            <a:r>
              <a:rPr lang="en-US" dirty="0"/>
              <a:t>If the body of the report has an explanation of the tumor involvement that is better than the impression, use it!</a:t>
            </a:r>
          </a:p>
          <a:p>
            <a:pPr lvl="1" indent="0">
              <a:buClr>
                <a:srgbClr val="262626"/>
              </a:buClr>
            </a:pPr>
            <a:r>
              <a:rPr lang="en-US" dirty="0"/>
              <a:t>Look at the reason imaging was ordered. You may be missing vital info on presenting symptoms or diagnosis date! </a:t>
            </a:r>
          </a:p>
          <a:p>
            <a:pPr lvl="2">
              <a:buClr>
                <a:srgbClr val="262626"/>
              </a:buClr>
            </a:pPr>
            <a:r>
              <a:rPr lang="en-US" dirty="0"/>
              <a:t>Example: "Pt experiencing dysphasia x 4 months." Or "Suspicious for malignant bowel obstruction“ on the order from a doctor.</a:t>
            </a:r>
          </a:p>
          <a:p>
            <a:pPr marL="548640" lvl="2" indent="0">
              <a:buClr>
                <a:srgbClr val="262626"/>
              </a:buClr>
              <a:buNone/>
            </a:pPr>
            <a:endParaRPr lang="en-US" dirty="0"/>
          </a:p>
          <a:p>
            <a:pPr>
              <a:buClr>
                <a:srgbClr val="262626"/>
              </a:buClr>
            </a:pPr>
            <a:endParaRPr lang="en-US" dirty="0"/>
          </a:p>
        </p:txBody>
      </p:sp>
    </p:spTree>
    <p:extLst>
      <p:ext uri="{BB962C8B-B14F-4D97-AF65-F5344CB8AC3E}">
        <p14:creationId xmlns:p14="http://schemas.microsoft.com/office/powerpoint/2010/main" val="150288150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Savon">
      <a:majorFont>
        <a:latin typeface="Avenir Next LT Pro Light"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venir Next LT Pro"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46">
    <a:dk1>
      <a:sysClr val="windowText" lastClr="000000"/>
    </a:dk1>
    <a:lt1>
      <a:sysClr val="window" lastClr="FFFFFF"/>
    </a:lt1>
    <a:dk2>
      <a:srgbClr val="121316"/>
    </a:dk2>
    <a:lt2>
      <a:srgbClr val="FEFCF7"/>
    </a:lt2>
    <a:accent1>
      <a:srgbClr val="8394A4"/>
    </a:accent1>
    <a:accent2>
      <a:srgbClr val="65739F"/>
    </a:accent2>
    <a:accent3>
      <a:srgbClr val="B2AC8A"/>
    </a:accent3>
    <a:accent4>
      <a:srgbClr val="879BB3"/>
    </a:accent4>
    <a:accent5>
      <a:srgbClr val="D7B579"/>
    </a:accent5>
    <a:accent6>
      <a:srgbClr val="8A9B89"/>
    </a:accent6>
    <a:hlink>
      <a:srgbClr val="85C4D2"/>
    </a:hlink>
    <a:folHlink>
      <a:srgbClr val="8E8CA7"/>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8CA23F65FECE448A5AB3656D30B498E" ma:contentTypeVersion="9" ma:contentTypeDescription="Create a new document." ma:contentTypeScope="" ma:versionID="70a2aa0ab4247c831321303d0a713fb6">
  <xsd:schema xmlns:xsd="http://www.w3.org/2001/XMLSchema" xmlns:xs="http://www.w3.org/2001/XMLSchema" xmlns:p="http://schemas.microsoft.com/office/2006/metadata/properties" xmlns:ns2="003e3924-0666-4d2c-b1f1-b64fc6d324e1" targetNamespace="http://schemas.microsoft.com/office/2006/metadata/properties" ma:root="true" ma:fieldsID="66b9a18c958beba1c8e440de4cb4cf00" ns2:_="">
    <xsd:import namespace="003e3924-0666-4d2c-b1f1-b64fc6d324e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03e3924-0666-4d2c-b1f1-b64fc6d324e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003e3924-0666-4d2c-b1f1-b64fc6d324e1" xsi:nil="true"/>
  </documentManagement>
</p:properties>
</file>

<file path=customXml/itemProps1.xml><?xml version="1.0" encoding="utf-8"?>
<ds:datastoreItem xmlns:ds="http://schemas.openxmlformats.org/officeDocument/2006/customXml" ds:itemID="{1259D436-C82E-43E0-8A01-53DF9CED6032}">
  <ds:schemaRefs>
    <ds:schemaRef ds:uri="http://schemas.microsoft.com/sharepoint/v3/contenttype/forms"/>
  </ds:schemaRefs>
</ds:datastoreItem>
</file>

<file path=customXml/itemProps2.xml><?xml version="1.0" encoding="utf-8"?>
<ds:datastoreItem xmlns:ds="http://schemas.openxmlformats.org/officeDocument/2006/customXml" ds:itemID="{7E06D220-0F8B-446F-9446-D2774EDC969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03e3924-0666-4d2c-b1f1-b64fc6d324e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46BCBFB-BBC7-42F1-95CD-058E172363A0}">
  <ds:schemaRef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003e3924-0666-4d2c-b1f1-b64fc6d324e1"/>
    <ds:schemaRef ds:uri="http://purl.org/dc/term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{1046AE13-0F89-464F-8A28-1B27AB36E33C}tf11531919_win32</Template>
  <TotalTime>349</TotalTime>
  <Words>3315</Words>
  <Application>Microsoft Office PowerPoint</Application>
  <PresentationFormat>Widescreen</PresentationFormat>
  <Paragraphs>284</Paragraphs>
  <Slides>29</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Arial</vt:lpstr>
      <vt:lpstr>Avenir Next LT Pro</vt:lpstr>
      <vt:lpstr>Avenir Next LT Pro Light</vt:lpstr>
      <vt:lpstr>Calibri</vt:lpstr>
      <vt:lpstr>Garamond</vt:lpstr>
      <vt:lpstr>Segoe UI</vt:lpstr>
      <vt:lpstr>SavonVTI</vt:lpstr>
      <vt:lpstr>BEST PRACTICES</vt:lpstr>
      <vt:lpstr>OBJECTIVES </vt:lpstr>
      <vt:lpstr>TEXTING</vt:lpstr>
      <vt:lpstr>TEXTING TROUBLE</vt:lpstr>
      <vt:lpstr>Text Box - Intent</vt:lpstr>
      <vt:lpstr>RADIOLOGISTS – OFTEN SUED</vt:lpstr>
      <vt:lpstr>RADIOLOGIST – BEST PRACTICE</vt:lpstr>
      <vt:lpstr>UNNECESSARY INFO - IMAGING</vt:lpstr>
      <vt:lpstr>MISSING INFO – PATH &amp; IMAGING</vt:lpstr>
      <vt:lpstr>TEXT CLARIFICATIONS </vt:lpstr>
      <vt:lpstr>TEXTING STYLES – KEEP IT SIMILAR</vt:lpstr>
      <vt:lpstr>RUNNING OUT OF TEXT SPACE?</vt:lpstr>
      <vt:lpstr>NAACCR Data Dictionary Appendix G – Recommended abbreviations for Abstractors</vt:lpstr>
      <vt:lpstr>NAACCR Data Dictionary Appendix G – Recommended abbreviations for Abstractors</vt:lpstr>
      <vt:lpstr>TEXTING - EXAMPLE</vt:lpstr>
      <vt:lpstr>TIPS - EFFICENT ABSTRACTING</vt:lpstr>
      <vt:lpstr>USE HEADERS TO GROUP SPECIALTIES</vt:lpstr>
      <vt:lpstr>DISREGARD NON-PROVIDER NOTES</vt:lpstr>
      <vt:lpstr>MOST RECENT ONCOLOGY NOTE:  READ FIRST!</vt:lpstr>
      <vt:lpstr>EPIC TIP – CARE EVERYWHERE</vt:lpstr>
      <vt:lpstr>QA PROCESS BEFORE SUBMISSION TO STATE-  LIST OF ITEMS TO CHECK </vt:lpstr>
      <vt:lpstr>QA STATE REPORT - FIELDS</vt:lpstr>
      <vt:lpstr>EXCEL + FILTERS = EASY &amp; QUICK!</vt:lpstr>
      <vt:lpstr>EXCEL CONTINUED *SSNs ARE FAKE</vt:lpstr>
      <vt:lpstr>EXCEL CONTINUED</vt:lpstr>
      <vt:lpstr>WHEN TO RE-SUBMIT TO STATE</vt:lpstr>
      <vt:lpstr>PRIMARY PAYER AT DIAGNOSIS</vt:lpstr>
      <vt:lpstr>ADDRESS AT DIAGNOSIS</vt:lpstr>
      <vt:lpstr>ADDRESS AT DIAGNOSIS-SUPPLEMENTAL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BEST PRACTICES</dc:title>
  <dc:creator>Kunz Samantha R</dc:creator>
  <cp:lastModifiedBy>Kunz Samantha R</cp:lastModifiedBy>
  <cp:revision>830</cp:revision>
  <dcterms:created xsi:type="dcterms:W3CDTF">2021-10-09T18:05:30Z</dcterms:created>
  <dcterms:modified xsi:type="dcterms:W3CDTF">2021-10-28T20:55:58Z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0x010100C8CA23F65FECE448A5AB3656D30B498E</vt:lpwstr>
  </property>
</Properties>
</file>