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87" r:id="rId6"/>
    <p:sldId id="290" r:id="rId7"/>
    <p:sldId id="288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6C375-7602-45A6-9BDF-5E9956147EDE}" v="1" dt="2021-11-18T10:29:55.7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dard Leslie N" userId="0215b3a3-2f11-4a9b-8dcf-81ec854199b6" providerId="ADAL" clId="{4626C375-7602-45A6-9BDF-5E9956147EDE}"/>
    <pc:docChg chg="undo custSel modSld">
      <pc:chgData name="Woodard Leslie N" userId="0215b3a3-2f11-4a9b-8dcf-81ec854199b6" providerId="ADAL" clId="{4626C375-7602-45A6-9BDF-5E9956147EDE}" dt="2021-11-18T10:30:17.650" v="172" actId="207"/>
      <pc:docMkLst>
        <pc:docMk/>
      </pc:docMkLst>
      <pc:sldChg chg="delSp modSp mod">
        <pc:chgData name="Woodard Leslie N" userId="0215b3a3-2f11-4a9b-8dcf-81ec854199b6" providerId="ADAL" clId="{4626C375-7602-45A6-9BDF-5E9956147EDE}" dt="2021-11-09T18:39:48.543" v="7" actId="478"/>
        <pc:sldMkLst>
          <pc:docMk/>
          <pc:sldMk cId="3939752998" sldId="284"/>
        </pc:sldMkLst>
        <pc:spChg chg="mod">
          <ac:chgData name="Woodard Leslie N" userId="0215b3a3-2f11-4a9b-8dcf-81ec854199b6" providerId="ADAL" clId="{4626C375-7602-45A6-9BDF-5E9956147EDE}" dt="2021-11-09T18:39:44.494" v="6" actId="20577"/>
          <ac:spMkLst>
            <pc:docMk/>
            <pc:sldMk cId="3939752998" sldId="284"/>
            <ac:spMk id="3" creationId="{34A78C6A-1D87-4C4A-99D8-27A6F929897A}"/>
          </ac:spMkLst>
        </pc:spChg>
        <pc:spChg chg="del">
          <ac:chgData name="Woodard Leslie N" userId="0215b3a3-2f11-4a9b-8dcf-81ec854199b6" providerId="ADAL" clId="{4626C375-7602-45A6-9BDF-5E9956147EDE}" dt="2021-11-09T18:39:48.543" v="7" actId="478"/>
          <ac:spMkLst>
            <pc:docMk/>
            <pc:sldMk cId="3939752998" sldId="284"/>
            <ac:spMk id="6" creationId="{5B303B6F-AB39-49F8-AAA1-1FF993DEC3ED}"/>
          </ac:spMkLst>
        </pc:spChg>
      </pc:sldChg>
      <pc:sldChg chg="delSp modSp mod">
        <pc:chgData name="Woodard Leslie N" userId="0215b3a3-2f11-4a9b-8dcf-81ec854199b6" providerId="ADAL" clId="{4626C375-7602-45A6-9BDF-5E9956147EDE}" dt="2021-11-09T18:40:51.874" v="158" actId="20577"/>
        <pc:sldMkLst>
          <pc:docMk/>
          <pc:sldMk cId="825136943" sldId="286"/>
        </pc:sldMkLst>
        <pc:spChg chg="mod">
          <ac:chgData name="Woodard Leslie N" userId="0215b3a3-2f11-4a9b-8dcf-81ec854199b6" providerId="ADAL" clId="{4626C375-7602-45A6-9BDF-5E9956147EDE}" dt="2021-11-09T18:40:51.874" v="158" actId="20577"/>
          <ac:spMkLst>
            <pc:docMk/>
            <pc:sldMk cId="825136943" sldId="286"/>
            <ac:spMk id="3" creationId="{4C86D06C-4DDD-48FA-85A1-7ACB5E58C93D}"/>
          </ac:spMkLst>
        </pc:spChg>
        <pc:spChg chg="del">
          <ac:chgData name="Woodard Leslie N" userId="0215b3a3-2f11-4a9b-8dcf-81ec854199b6" providerId="ADAL" clId="{4626C375-7602-45A6-9BDF-5E9956147EDE}" dt="2021-11-09T18:39:53.447" v="8" actId="478"/>
          <ac:spMkLst>
            <pc:docMk/>
            <pc:sldMk cId="825136943" sldId="286"/>
            <ac:spMk id="4" creationId="{3EFA885D-95AD-433A-BF21-D253A05A6F46}"/>
          </ac:spMkLst>
        </pc:spChg>
      </pc:sldChg>
      <pc:sldChg chg="addSp delSp modSp mod">
        <pc:chgData name="Woodard Leslie N" userId="0215b3a3-2f11-4a9b-8dcf-81ec854199b6" providerId="ADAL" clId="{4626C375-7602-45A6-9BDF-5E9956147EDE}" dt="2021-11-18T10:30:17.650" v="172" actId="207"/>
        <pc:sldMkLst>
          <pc:docMk/>
          <pc:sldMk cId="302621931" sldId="289"/>
        </pc:sldMkLst>
        <pc:spChg chg="add del">
          <ac:chgData name="Woodard Leslie N" userId="0215b3a3-2f11-4a9b-8dcf-81ec854199b6" providerId="ADAL" clId="{4626C375-7602-45A6-9BDF-5E9956147EDE}" dt="2021-11-18T10:29:47.394" v="160" actId="22"/>
          <ac:spMkLst>
            <pc:docMk/>
            <pc:sldMk cId="302621931" sldId="289"/>
            <ac:spMk id="5" creationId="{789D3F3B-E523-46F3-8EEA-F2B9BFB98CC3}"/>
          </ac:spMkLst>
        </pc:spChg>
        <pc:spChg chg="add mod">
          <ac:chgData name="Woodard Leslie N" userId="0215b3a3-2f11-4a9b-8dcf-81ec854199b6" providerId="ADAL" clId="{4626C375-7602-45A6-9BDF-5E9956147EDE}" dt="2021-11-18T10:30:17.650" v="172" actId="207"/>
          <ac:spMkLst>
            <pc:docMk/>
            <pc:sldMk cId="302621931" sldId="289"/>
            <ac:spMk id="7" creationId="{C6B61279-4510-45BF-8BD6-C0C22A3C10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584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751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3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94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83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56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80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45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8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39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95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7212ED-7EF2-4213-9E43-12EAAC1422E0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5C8F3B-1614-402E-BA0A-D110E05CDCB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593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slie.Woodard@franciscanalliance.or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ancerbulletin.facs.org/forums/forum/fords-national-cancer-data-base/store/radiation-data-items-aa/121893-radiation-updates-since-release-of-store-2018#post12225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E8EBD-C6F0-4696-B443-5C5DF52013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ICRA Annual Conference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7D9170-05B0-4590-B457-654B407333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000" dirty="0"/>
              <a:t>Leslie Woodard, CTR</a:t>
            </a:r>
          </a:p>
          <a:p>
            <a:r>
              <a:rPr lang="en-US" sz="2000" dirty="0"/>
              <a:t>ICRA Education Chair</a:t>
            </a:r>
          </a:p>
          <a:p>
            <a:r>
              <a:rPr lang="en-US" sz="2000" dirty="0"/>
              <a:t>November 2021</a:t>
            </a:r>
          </a:p>
          <a:p>
            <a:r>
              <a:rPr lang="en-US" sz="2000" dirty="0">
                <a:hlinkClick r:id="rId2"/>
              </a:rPr>
              <a:t>Leslie.Woodard@franciscanalliance.org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359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74F67-AF46-4996-AA63-C28C66C7D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Decisions and Class of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78C6A-1D87-4C4A-99D8-27A6F92989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894708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sz="2400" dirty="0"/>
              <a:t>Decision for active surveillance only</a:t>
            </a:r>
          </a:p>
          <a:p>
            <a:pPr lvl="2"/>
            <a:r>
              <a:rPr lang="en-US" sz="2000" dirty="0"/>
              <a:t>14/22</a:t>
            </a:r>
          </a:p>
          <a:p>
            <a:pPr lvl="1"/>
            <a:r>
              <a:rPr lang="en-US" sz="2400" dirty="0"/>
              <a:t>Patient got surgery at an outside facility, </a:t>
            </a:r>
            <a:r>
              <a:rPr lang="en-US" sz="2400" u="sng" dirty="0"/>
              <a:t>refused</a:t>
            </a:r>
            <a:r>
              <a:rPr lang="en-US" sz="2400" dirty="0"/>
              <a:t> adjuvant therapy at your facility</a:t>
            </a:r>
          </a:p>
          <a:p>
            <a:pPr lvl="2"/>
            <a:r>
              <a:rPr lang="en-US" sz="2000" dirty="0"/>
              <a:t>14, 30</a:t>
            </a:r>
          </a:p>
          <a:p>
            <a:pPr lvl="1"/>
            <a:r>
              <a:rPr lang="en-US" sz="2400" dirty="0"/>
              <a:t>Surgery at your facility, consult with oncology at outside facility said no adjuvant therapy needed</a:t>
            </a:r>
          </a:p>
          <a:p>
            <a:pPr lvl="2"/>
            <a:r>
              <a:rPr lang="en-US" sz="2000" dirty="0"/>
              <a:t>14, 30</a:t>
            </a:r>
          </a:p>
          <a:p>
            <a:pPr lvl="1"/>
            <a:r>
              <a:rPr lang="en-US" sz="2400" dirty="0"/>
              <a:t>Patient diagnosed and neoadjuvant outside, planned surgery cancelled at your facility due to poor response</a:t>
            </a:r>
          </a:p>
          <a:p>
            <a:pPr lvl="2"/>
            <a:r>
              <a:rPr lang="en-US" sz="2000" dirty="0"/>
              <a:t>14, 30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A56AAA-2C6F-4ABF-9237-4DF330B0B956}"/>
              </a:ext>
            </a:extLst>
          </p:cNvPr>
          <p:cNvSpPr txBox="1"/>
          <p:nvPr/>
        </p:nvSpPr>
        <p:spPr>
          <a:xfrm>
            <a:off x="0" y="6376737"/>
            <a:ext cx="109407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https://cancerbulletin.facs.org/forums/forum/fords-national-cancer-data-base/store/case-eligibility-patient-identification-cancer-identification-stage-of-disease-at-diagnosis-tumor-size-and-mets/121037-class-21-vs-30#post121203</a:t>
            </a:r>
          </a:p>
        </p:txBody>
      </p:sp>
    </p:spTree>
    <p:extLst>
      <p:ext uri="{BB962C8B-B14F-4D97-AF65-F5344CB8AC3E}">
        <p14:creationId xmlns:p14="http://schemas.microsoft.com/office/powerpoint/2010/main" val="393975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3868B-BF32-46D7-8B8D-FE669294E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Example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25C4E-B552-4B71-A9CE-546CA74C4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Active surveillance and no treatment given</a:t>
            </a:r>
          </a:p>
          <a:p>
            <a:pPr lvl="1"/>
            <a:r>
              <a:rPr lang="en-US" dirty="0"/>
              <a:t>Facility A diagnosed low grade prostate cancer. Treatment decision at Facility A was for active surveillance.</a:t>
            </a:r>
          </a:p>
          <a:p>
            <a:pPr lvl="2"/>
            <a:r>
              <a:rPr lang="en-US" dirty="0"/>
              <a:t>Class of case 14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will be code 2 (Active surveillance/watchful waiting)</a:t>
            </a:r>
          </a:p>
          <a:p>
            <a:pPr lvl="1"/>
            <a:r>
              <a:rPr lang="en-US" dirty="0"/>
              <a:t>Facility A diagnosed low grade prostate cancer. Patient went to Facility B where active surveillance was decided on.</a:t>
            </a:r>
          </a:p>
          <a:p>
            <a:pPr lvl="2"/>
            <a:r>
              <a:rPr lang="en-US" dirty="0"/>
              <a:t>Facility A is class of case 00</a:t>
            </a:r>
          </a:p>
          <a:p>
            <a:pPr lvl="2"/>
            <a:r>
              <a:rPr lang="en-US" dirty="0"/>
              <a:t>Facility B is class of case 22</a:t>
            </a:r>
          </a:p>
          <a:p>
            <a:pPr lvl="3"/>
            <a:r>
              <a:rPr lang="en-US" dirty="0"/>
              <a:t>Facility A Date of First Contact (580) is the date of diagnosis</a:t>
            </a:r>
          </a:p>
          <a:p>
            <a:pPr lvl="3"/>
            <a:r>
              <a:rPr lang="en-US" dirty="0"/>
              <a:t>Facility B Date of First Contact (580) is the date active surveillance was decided on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(1285) will be code 2 (Active surveillance/watchful waiting)</a:t>
            </a:r>
          </a:p>
          <a:p>
            <a:pPr lvl="3"/>
            <a:r>
              <a:rPr lang="en-US" dirty="0"/>
              <a:t>Date of First Course of Treatment (1270) will be the date active surveillance was decided on</a:t>
            </a:r>
          </a:p>
          <a:p>
            <a:pPr lvl="1"/>
            <a:r>
              <a:rPr lang="en-US" dirty="0"/>
              <a:t>Patient diagnosed at Facility A and refused all treatment, doesn’t return</a:t>
            </a:r>
          </a:p>
          <a:p>
            <a:pPr lvl="2"/>
            <a:r>
              <a:rPr lang="en-US" dirty="0"/>
              <a:t>Facility A is a class of case 14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(1285) will be code 0 (No treatment given)</a:t>
            </a:r>
          </a:p>
          <a:p>
            <a:pPr lvl="3"/>
            <a:r>
              <a:rPr lang="en-US" dirty="0"/>
              <a:t>Date of First Course of Treatment (1270) will be the date patient refused all treatment</a:t>
            </a:r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2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F99D3-EA68-49C5-9F7A-352F0EBC8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Example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6D06C-4DDD-48FA-85A1-7ACB5E58C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Refusal of adjuvant therapy</a:t>
            </a:r>
          </a:p>
          <a:p>
            <a:pPr lvl="1"/>
            <a:r>
              <a:rPr lang="en-US" dirty="0"/>
              <a:t>Facility A diagnosed the patient and performed a lumpectomy. Referred to facility B for recommended post-op radiation, which the patient refused.</a:t>
            </a:r>
          </a:p>
          <a:p>
            <a:pPr lvl="2"/>
            <a:r>
              <a:rPr lang="en-US" dirty="0"/>
              <a:t>Facility A is class of case 14</a:t>
            </a:r>
          </a:p>
          <a:p>
            <a:pPr lvl="2"/>
            <a:r>
              <a:rPr lang="en-US" dirty="0"/>
              <a:t>Facility B is class of case 30</a:t>
            </a:r>
          </a:p>
          <a:p>
            <a:pPr lvl="3"/>
            <a:r>
              <a:rPr lang="en-US" dirty="0"/>
              <a:t>Refusal of treatment is only counted in class of case/considered a treatment option when ALL treatment is refused; this patient had some treatment</a:t>
            </a:r>
          </a:p>
          <a:p>
            <a:pPr lvl="3"/>
            <a:r>
              <a:rPr lang="en-US" dirty="0"/>
              <a:t>Facility A Date of First Contact (580) is the date of diagnosis</a:t>
            </a:r>
          </a:p>
          <a:p>
            <a:pPr lvl="3"/>
            <a:r>
              <a:rPr lang="en-US" dirty="0"/>
              <a:t>Facility B Date of First Contact (580) is the date of the initial consult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(1285) will be code 1 (Treatment given)</a:t>
            </a:r>
          </a:p>
          <a:p>
            <a:pPr lvl="3"/>
            <a:r>
              <a:rPr lang="en-US" dirty="0"/>
              <a:t>Date of First Course of Treatment (1270) will be the date of the surgery</a:t>
            </a:r>
          </a:p>
          <a:p>
            <a:pPr lvl="3"/>
            <a:r>
              <a:rPr lang="en-US" dirty="0"/>
              <a:t>Reason for No Radiation (1430) will be code 7, radiation was not administered; it was recommended by the physician, but refused by the patient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136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7F05-025A-4FCE-B8AC-C9E024D6A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Example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F71B6-7EFE-45A9-8E82-FAF5FB61B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Consult with oncology at outside facility said no adjuvant therapy needed</a:t>
            </a:r>
          </a:p>
          <a:p>
            <a:pPr lvl="1"/>
            <a:r>
              <a:rPr lang="en-US" dirty="0"/>
              <a:t>Facility A diagnosed and referred patient to Facility B for surgery. After surgery patient returned to Facility A med/</a:t>
            </a:r>
            <a:r>
              <a:rPr lang="en-US" dirty="0" err="1"/>
              <a:t>onc</a:t>
            </a:r>
            <a:r>
              <a:rPr lang="en-US" dirty="0"/>
              <a:t> and no further therapy was recommended.</a:t>
            </a:r>
          </a:p>
          <a:p>
            <a:pPr lvl="2"/>
            <a:r>
              <a:rPr lang="en-US" dirty="0"/>
              <a:t>Facility A is a class of case 00</a:t>
            </a:r>
          </a:p>
          <a:p>
            <a:pPr lvl="3"/>
            <a:r>
              <a:rPr lang="en-US" dirty="0"/>
              <a:t>No treatment was done or recommended here</a:t>
            </a:r>
          </a:p>
          <a:p>
            <a:pPr lvl="2"/>
            <a:r>
              <a:rPr lang="en-US" dirty="0"/>
              <a:t>Facility B is a class of case 22</a:t>
            </a:r>
          </a:p>
          <a:p>
            <a:pPr lvl="3"/>
            <a:r>
              <a:rPr lang="en-US" dirty="0"/>
              <a:t>Facility A Date of First Contact (580) is the date of diagnosis</a:t>
            </a:r>
          </a:p>
          <a:p>
            <a:pPr lvl="3"/>
            <a:r>
              <a:rPr lang="en-US" dirty="0"/>
              <a:t>Facility B Date of First Contact (580) is the date of the surgery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(1285) will be code 1 (Treatment given)</a:t>
            </a:r>
          </a:p>
          <a:p>
            <a:pPr lvl="3"/>
            <a:r>
              <a:rPr lang="en-US" dirty="0"/>
              <a:t>Date of First Course of Treatment (1270) will be the date of the surgery</a:t>
            </a:r>
          </a:p>
          <a:p>
            <a:pPr lvl="1"/>
            <a:r>
              <a:rPr lang="en-US" dirty="0"/>
              <a:t>Facility A diagnosed patient and completed surgery. Referred to facility B for adjuvant therapy discussion and no further treatment was recommended.</a:t>
            </a:r>
          </a:p>
          <a:p>
            <a:pPr lvl="2"/>
            <a:r>
              <a:rPr lang="en-US" dirty="0"/>
              <a:t>Facility A is a class of case 14</a:t>
            </a:r>
          </a:p>
          <a:p>
            <a:pPr lvl="2"/>
            <a:r>
              <a:rPr lang="en-US" dirty="0"/>
              <a:t>Facility B is a class of case 30</a:t>
            </a:r>
          </a:p>
          <a:p>
            <a:pPr lvl="3"/>
            <a:r>
              <a:rPr lang="en-US" dirty="0"/>
              <a:t>Facility A Date of First Contact (580) is the date of diagnosis</a:t>
            </a:r>
          </a:p>
          <a:p>
            <a:pPr lvl="3"/>
            <a:r>
              <a:rPr lang="en-US" dirty="0"/>
              <a:t>Facility B Date of First Contact (580) is the date of the consult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(1285) will be code 1 (Treatment given)</a:t>
            </a:r>
          </a:p>
          <a:p>
            <a:pPr lvl="3"/>
            <a:r>
              <a:rPr lang="en-US" dirty="0"/>
              <a:t>Date of First Course of Treatment (1270) will be the date of the surgery</a:t>
            </a:r>
          </a:p>
        </p:txBody>
      </p:sp>
    </p:spTree>
    <p:extLst>
      <p:ext uri="{BB962C8B-B14F-4D97-AF65-F5344CB8AC3E}">
        <p14:creationId xmlns:p14="http://schemas.microsoft.com/office/powerpoint/2010/main" val="155735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252B3-FFFD-45CA-8B29-0DF601A5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Example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3CF8F-6E73-4534-9187-092923AAD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treated outside, plans for surgery at your facility canceled</a:t>
            </a:r>
          </a:p>
          <a:p>
            <a:pPr lvl="1"/>
            <a:r>
              <a:rPr lang="en-US" dirty="0"/>
              <a:t>Facility A diagnosed the patient and referred her to Facility B for surgeon consult. Plan for neoadjuvant therapy followed by surgery. Facility A completed neoadjuvant therapy. Facility B was supposed to perform surgery, but it was canceled due to lack of response to therapy.</a:t>
            </a:r>
          </a:p>
          <a:p>
            <a:pPr lvl="2"/>
            <a:r>
              <a:rPr lang="en-US" dirty="0"/>
              <a:t>Facility A is class of case 14</a:t>
            </a:r>
          </a:p>
          <a:p>
            <a:pPr lvl="3"/>
            <a:r>
              <a:rPr lang="en-US" dirty="0"/>
              <a:t>This facility provided all the treatment</a:t>
            </a:r>
          </a:p>
          <a:p>
            <a:pPr lvl="2"/>
            <a:r>
              <a:rPr lang="en-US" dirty="0"/>
              <a:t>Facility B is class of case 30</a:t>
            </a:r>
          </a:p>
          <a:p>
            <a:pPr lvl="3"/>
            <a:r>
              <a:rPr lang="en-US" dirty="0"/>
              <a:t>No treatment was given or refused at Facility B</a:t>
            </a:r>
          </a:p>
          <a:p>
            <a:pPr lvl="3"/>
            <a:r>
              <a:rPr lang="en-US" dirty="0"/>
              <a:t>Facility A Date of First Contact (580) is the date of diagnosis</a:t>
            </a:r>
          </a:p>
          <a:p>
            <a:pPr lvl="3"/>
            <a:r>
              <a:rPr lang="en-US" dirty="0"/>
              <a:t>Facility B Date of First Contact (580) is the date of the initial consult</a:t>
            </a:r>
          </a:p>
          <a:p>
            <a:pPr lvl="3"/>
            <a:r>
              <a:rPr lang="en-US" dirty="0"/>
              <a:t>Rx </a:t>
            </a:r>
            <a:r>
              <a:rPr lang="en-US" dirty="0" err="1"/>
              <a:t>Summ</a:t>
            </a:r>
            <a:r>
              <a:rPr lang="en-US" dirty="0"/>
              <a:t> – Treatment Status (1285) will be code 1 (Treatment given)</a:t>
            </a:r>
          </a:p>
          <a:p>
            <a:pPr lvl="3"/>
            <a:r>
              <a:rPr lang="en-US" dirty="0"/>
              <a:t>Date of First Course of Treatment (1270) will be the start date of neoadjuvant therapy</a:t>
            </a:r>
          </a:p>
          <a:p>
            <a:pPr lvl="3"/>
            <a:r>
              <a:rPr lang="en-US" dirty="0"/>
              <a:t>Reason for No Surgery of Primary Site (1340) will be 2 (Surgery of primary site not recommended because it was contraindicated due to patient risk factors)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83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AEBED-D7F8-435D-BE15-EEE7AD691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83F9D-113F-446C-8A99-671A1F1DA2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3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1C6D-101D-4B3F-932F-BD2429D82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AC75C-1314-44FD-8DA4-B5CEAAA17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for No Radiation</a:t>
            </a:r>
          </a:p>
          <a:p>
            <a:pPr lvl="1"/>
            <a:r>
              <a:rPr lang="en-US" dirty="0"/>
              <a:t>Yes, per STORE it is a 1-digit field</a:t>
            </a:r>
          </a:p>
          <a:p>
            <a:pPr lvl="2"/>
            <a:r>
              <a:rPr lang="en-US" dirty="0"/>
              <a:t>My software (</a:t>
            </a:r>
            <a:r>
              <a:rPr lang="en-US" dirty="0" err="1"/>
              <a:t>OncoLog</a:t>
            </a:r>
            <a:r>
              <a:rPr lang="en-US" dirty="0"/>
              <a:t>) has it as a 2-digit field (they added a 0 in front of the STORE codes); all definitions are the same</a:t>
            </a:r>
          </a:p>
          <a:p>
            <a:r>
              <a:rPr lang="en-US" dirty="0"/>
              <a:t>Radiation Updates Since Release of STORE 2018</a:t>
            </a:r>
          </a:p>
          <a:p>
            <a:pPr lvl="1"/>
            <a:r>
              <a:rPr lang="en-US" dirty="0"/>
              <a:t>NCDB verified everything in the CTR Guide to Coding Radiation Therapy Treatment in the STORE Version 3.0 can be applied to any diagnosis year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B61279-4510-45BF-8BD6-C0C22A3C1028}"/>
              </a:ext>
            </a:extLst>
          </p:cNvPr>
          <p:cNvSpPr txBox="1"/>
          <p:nvPr/>
        </p:nvSpPr>
        <p:spPr>
          <a:xfrm>
            <a:off x="88231" y="6400800"/>
            <a:ext cx="120235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https://cancerbulletin.facs.org/forums/forum/fords-national-cancer-data-base/store/radiation-data-items-aa/121893-radiation-updates-since-release-of-store-2018#post122251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6219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Words>984</Words>
  <Application>Microsoft Office PowerPoint</Application>
  <PresentationFormat>Widescreen</PresentationFormat>
  <Paragraphs>78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ICRA Annual Conference Updates</vt:lpstr>
      <vt:lpstr>Treatment Decisions and Class of Case</vt:lpstr>
      <vt:lpstr>Detailed Example #1</vt:lpstr>
      <vt:lpstr>Detailed Example #2</vt:lpstr>
      <vt:lpstr>Detailed Example #3</vt:lpstr>
      <vt:lpstr>Detailed Example #4</vt:lpstr>
      <vt:lpstr>Other Questions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Woodard Leslie N</dc:creator>
  <cp:lastModifiedBy>Woodard Leslie N</cp:lastModifiedBy>
  <cp:revision>7</cp:revision>
  <dcterms:created xsi:type="dcterms:W3CDTF">2021-11-09T13:32:06Z</dcterms:created>
  <dcterms:modified xsi:type="dcterms:W3CDTF">2021-11-18T10:30:24Z</dcterms:modified>
</cp:coreProperties>
</file>