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9" r:id="rId3"/>
    <p:sldId id="257" r:id="rId4"/>
    <p:sldId id="263" r:id="rId5"/>
    <p:sldId id="297" r:id="rId6"/>
    <p:sldId id="277" r:id="rId7"/>
    <p:sldId id="278" r:id="rId8"/>
    <p:sldId id="260" r:id="rId9"/>
    <p:sldId id="265" r:id="rId10"/>
    <p:sldId id="264" r:id="rId11"/>
    <p:sldId id="279" r:id="rId12"/>
    <p:sldId id="275" r:id="rId13"/>
    <p:sldId id="274" r:id="rId14"/>
    <p:sldId id="292" r:id="rId15"/>
    <p:sldId id="287" r:id="rId16"/>
    <p:sldId id="267" r:id="rId17"/>
    <p:sldId id="262" r:id="rId18"/>
    <p:sldId id="280" r:id="rId19"/>
    <p:sldId id="268" r:id="rId20"/>
    <p:sldId id="261" r:id="rId21"/>
    <p:sldId id="266" r:id="rId22"/>
    <p:sldId id="285" r:id="rId23"/>
    <p:sldId id="283" r:id="rId24"/>
    <p:sldId id="284" r:id="rId25"/>
    <p:sldId id="286" r:id="rId26"/>
    <p:sldId id="281" r:id="rId27"/>
    <p:sldId id="269" r:id="rId28"/>
    <p:sldId id="289" r:id="rId29"/>
    <p:sldId id="288" r:id="rId30"/>
    <p:sldId id="291" r:id="rId31"/>
    <p:sldId id="290" r:id="rId32"/>
    <p:sldId id="272" r:id="rId33"/>
    <p:sldId id="270" r:id="rId34"/>
    <p:sldId id="299" r:id="rId35"/>
    <p:sldId id="301" r:id="rId36"/>
    <p:sldId id="303" r:id="rId37"/>
    <p:sldId id="300" r:id="rId38"/>
    <p:sldId id="298" r:id="rId39"/>
    <p:sldId id="302" r:id="rId40"/>
    <p:sldId id="271" r:id="rId41"/>
    <p:sldId id="293" r:id="rId42"/>
    <p:sldId id="273" r:id="rId43"/>
    <p:sldId id="294" r:id="rId44"/>
    <p:sldId id="295" r:id="rId45"/>
    <p:sldId id="282" r:id="rId46"/>
    <p:sldId id="296" r:id="rId47"/>
    <p:sldId id="30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70D7F-625D-4F1E-ACED-6C282EB5AB8E}" v="14" dt="2022-02-21T12:04:08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1246" autoAdjust="0"/>
  </p:normalViewPr>
  <p:slideViewPr>
    <p:cSldViewPr snapToGrid="0">
      <p:cViewPr varScale="1">
        <p:scale>
          <a:sx n="72" d="100"/>
          <a:sy n="72" d="100"/>
        </p:scale>
        <p:origin x="10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719A2-6EB9-4E00-8654-191E1EDAF92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9BAEB-4277-44DA-A487-C7A7F89D2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Live presentation has been approved for 1 category A CE. You should receive a confirmation of attendance certificate within the next week – if not, please contact myself or ICRA.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4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Doesn’t matter if it is given orally, IV, intrathecal,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18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STORE 2021 and 2022 have better information for all radiation fields compared to STORE 2018</a:t>
            </a:r>
          </a:p>
          <a:p>
            <a:r>
              <a:rPr lang="en-US" dirty="0"/>
              <a:t>Haven't seen anything for 2022 yet regarding an updated version of the coding radiation guide.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8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Lapse example: SCLC receives radiation to LUL followed by chemo. Good response so plan for PCI – end date will be last date of PCI.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4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discuss with you </a:t>
            </a:r>
            <a:r>
              <a:rPr lang="en-US"/>
              <a:t>radiation department</a:t>
            </a:r>
          </a:p>
          <a:p>
            <a:r>
              <a:rPr lang="en-US" dirty="0"/>
              <a:t>See example #16 in the radiation coding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5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introduction in the Guide to Coding Radiation Therapy Treatment spells out how to determine the order in which phases should be summarized in the abstract.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67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2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Obviously we record more fields than this, but to keep it easy and big enough to read, I only focused on these 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36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Honestly not a strong suit of mine outside of pain management – bypass surgeries and stent examples in STORE. Previously asked if colostomies for obstructing colon cancers fell into this and didn’t really get a clear answer.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85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from refusal of treatment or patient passing prior to anything started (code 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Transient care example: Patient on chemoradiation at an outside facility. Transferred to your facility for heart procedure and it was decided patient would get 2 fractions of XRT while inpatient to avoid interruption.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43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Date of death if no treatment given prior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99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NOS now have /3 behavior – see ICD-O-3 implementation guidelines</a:t>
            </a:r>
          </a:p>
          <a:p>
            <a:r>
              <a:rPr lang="en-US" dirty="0"/>
              <a:t>Will show the ICD-O-3 updates with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2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is assuming you have documentation of administering or prescribing that therapy and prior to progression, recurrence, etc. – for example, ER/PR positive patient diagnosed in 2015 and started on tamoxifen. Reports to your hospital 2022 with refill of tamoxifen given, plan to stay on until 2025. This is a class 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8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 to STORE 2022 we would use the date it was confirmed. </a:t>
            </a:r>
          </a:p>
          <a:p>
            <a:r>
              <a:rPr lang="en-US" b="1" dirty="0"/>
              <a:t>**Positive cytology does NOT get coded as a biopsy, so if you have a diagnostic confirmation code of 2 there should not be a biopsy or surgery coded, unless it is a regional node FNA (scope of LN surg code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41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SEER and AJCC do differ on many items, the SEER EOD can be a helpful tool. You do need to verify what you are seeing in SEER does align with AJCC – if you can’t determine this in the AJCC chapter, go to the forum.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47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*If all your facility does is a sentinel node procedure, your class of case will be a 30. Node procedures are not considered treatment, rather part of workup.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0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Something I haven’t caught onto before making this presentation…transplant and endocrine procedure field qualifies as systemic therapy. If no chemo/HT/BRM given but transplant or BSO is, you will have a date in the date systemic therapy started field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9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others, but these are the ones I wanted to touch on.</a:t>
            </a:r>
          </a:p>
          <a:p>
            <a:r>
              <a:rPr lang="en-US" dirty="0"/>
              <a:t>Lot of confusion between 00 and 87</a:t>
            </a:r>
          </a:p>
          <a:p>
            <a:r>
              <a:rPr lang="en-US" dirty="0"/>
              <a:t>82 includes progression prior to systemic therapy starting</a:t>
            </a:r>
          </a:p>
          <a:p>
            <a:r>
              <a:rPr lang="en-US" dirty="0"/>
              <a:t>A lot of us probably miss the ‘refusal of all treatment prior to recommendations given’ part and assigning code 87 to all systemic therapy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9BAEB-4277-44DA-A487-C7A7F89D20F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2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6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4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07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46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14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5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5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7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3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C7BA92-4D86-4C84-AA92-1891AE5C051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4688D6-1EEF-4392-9053-D9E2FB40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accr.org/wp-content/uploads/2021/07/Histology3_v22_20210719.xlsx" TargetMode="External"/><Relationship Id="rId2" Type="http://schemas.openxmlformats.org/officeDocument/2006/relationships/hyperlink" Target="https://view.officeapps.live.com/op/view.aspx?src=https%3A%2F%2Fwww.naaccr.org%2Fwp-content%2Fuploads%2F2021%2F12%2FNumeric-2022-ICD-O-update-Table-1-1.docx&amp;wdOrigin=BROWSELIN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ging.seer.cancer.gov/eod_public/schema/2.1/ovary/?breadcrumbs=(~schema_list~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accr.org/wp-content/uploads/2021/03/SSDI-Manual_v-2.0.pdf?v=1642003026" TargetMode="External"/><Relationship Id="rId13" Type="http://schemas.openxmlformats.org/officeDocument/2006/relationships/hyperlink" Target="https://cancerbulletin.facs.org/forums/auth/login-form" TargetMode="External"/><Relationship Id="rId3" Type="http://schemas.openxmlformats.org/officeDocument/2006/relationships/hyperlink" Target="https://www.facs.org/quality-programs/cancer/ncdb/call-for-data/cocmanuals" TargetMode="External"/><Relationship Id="rId7" Type="http://schemas.openxmlformats.org/officeDocument/2006/relationships/hyperlink" Target="https://www.naaccr.org/wp-content/uploads/2021/03/Grade-Manual_v-2.01.pdf?v=1642003026" TargetMode="External"/><Relationship Id="rId12" Type="http://schemas.openxmlformats.org/officeDocument/2006/relationships/hyperlink" Target="https://staging.seer.cancer.gov/eod_public/list/2.0/" TargetMode="External"/><Relationship Id="rId2" Type="http://schemas.openxmlformats.org/officeDocument/2006/relationships/hyperlink" Target="https://www.in.gov/health/cdpc/files/Indiana-State-Cancer-Registry-ISCR-Policy-and-Procedure-Manual-2021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eer.cancer.gov/tools/ssm/" TargetMode="External"/><Relationship Id="rId11" Type="http://schemas.openxmlformats.org/officeDocument/2006/relationships/hyperlink" Target="https://seer.cancer.gov/tools/solidtumor/" TargetMode="External"/><Relationship Id="rId5" Type="http://schemas.openxmlformats.org/officeDocument/2006/relationships/hyperlink" Target="https://seer.cancer.gov/tools/heme/" TargetMode="External"/><Relationship Id="rId10" Type="http://schemas.openxmlformats.org/officeDocument/2006/relationships/hyperlink" Target="https://seer.cancer.gov/tools/codingmanuals/" TargetMode="External"/><Relationship Id="rId4" Type="http://schemas.openxmlformats.org/officeDocument/2006/relationships/hyperlink" Target="https://www.naaccr.org/icdo3/" TargetMode="External"/><Relationship Id="rId9" Type="http://schemas.openxmlformats.org/officeDocument/2006/relationships/hyperlink" Target="https://seer.cancer.gov/tools/seerrx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Leslie.Woodard@franciscanalliance.org" TargetMode="Externa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61E6-A6DD-4A9B-B918-3296F967D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Start With the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615BA-348B-4A83-BBC1-44DB38E22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Leslie Woodard, CTR</a:t>
            </a:r>
          </a:p>
          <a:p>
            <a:r>
              <a:rPr lang="en-US" dirty="0"/>
              <a:t>ICRA Education Chair</a:t>
            </a:r>
          </a:p>
          <a:p>
            <a:r>
              <a:rPr lang="en-US" dirty="0"/>
              <a:t>February 24,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BB6422-3384-4B0B-9358-0C1E01991AE8}"/>
              </a:ext>
            </a:extLst>
          </p:cNvPr>
          <p:cNvPicPr/>
          <p:nvPr/>
        </p:nvPicPr>
        <p:blipFill rotWithShape="1">
          <a:blip r:embed="rId3"/>
          <a:srcRect l="6196" t="14286" r="80266" b="64898"/>
          <a:stretch/>
        </p:blipFill>
        <p:spPr bwMode="auto">
          <a:xfrm>
            <a:off x="320143" y="5237747"/>
            <a:ext cx="1508657" cy="14861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241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7AD5-AD12-4C73-B754-C2AF90FC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vs. NCDB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9A3CF-8C79-41C1-8366-19EF6D6E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state requires more cases than NCDB, but not every class of case is necessarily reportable</a:t>
            </a:r>
          </a:p>
          <a:p>
            <a:pPr lvl="1"/>
            <a:r>
              <a:rPr lang="en-US" dirty="0"/>
              <a:t>NCDB</a:t>
            </a:r>
          </a:p>
          <a:p>
            <a:pPr lvl="2"/>
            <a:r>
              <a:rPr lang="en-US" dirty="0"/>
              <a:t>Each facility has their own reference year</a:t>
            </a:r>
          </a:p>
          <a:p>
            <a:pPr lvl="2"/>
            <a:r>
              <a:rPr lang="en-US" dirty="0"/>
              <a:t>Analytic classes only (00-22)</a:t>
            </a:r>
          </a:p>
          <a:p>
            <a:pPr lvl="1"/>
            <a:r>
              <a:rPr lang="en-US" dirty="0"/>
              <a:t>State</a:t>
            </a:r>
          </a:p>
          <a:p>
            <a:pPr lvl="2"/>
            <a:r>
              <a:rPr lang="en-US" dirty="0"/>
              <a:t>Every Indiana hospital must report based off the state’s reference year of 1987</a:t>
            </a:r>
          </a:p>
          <a:p>
            <a:pPr lvl="2"/>
            <a:r>
              <a:rPr lang="en-US" dirty="0"/>
              <a:t>Analytic classes (00-22)</a:t>
            </a:r>
          </a:p>
          <a:p>
            <a:pPr lvl="2"/>
            <a:r>
              <a:rPr lang="en-US" dirty="0"/>
              <a:t>Non-analytic classes 30, 32, 34, 36, 35, 37, 38, 43</a:t>
            </a:r>
          </a:p>
        </p:txBody>
      </p:sp>
    </p:spTree>
    <p:extLst>
      <p:ext uri="{BB962C8B-B14F-4D97-AF65-F5344CB8AC3E}">
        <p14:creationId xmlns:p14="http://schemas.microsoft.com/office/powerpoint/2010/main" val="1815811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11E5-43FB-4786-97A2-33614ADF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Non-Reportable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F73B3-AAA4-4459-B877-4939C86B2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31: Transient care to avoid interruption in treatment started elsewhere</a:t>
            </a:r>
          </a:p>
          <a:p>
            <a:pPr lvl="1"/>
            <a:r>
              <a:rPr lang="en-US" dirty="0"/>
              <a:t>As long as the facility that started the treatment is reporting the case to the state, you don’t have to!</a:t>
            </a:r>
          </a:p>
          <a:p>
            <a:r>
              <a:rPr lang="en-US" dirty="0"/>
              <a:t>History of cancer only</a:t>
            </a:r>
          </a:p>
          <a:p>
            <a:pPr lvl="1"/>
            <a:r>
              <a:rPr lang="en-US" dirty="0"/>
              <a:t>No evidence of disease at your facility = not reportable</a:t>
            </a:r>
          </a:p>
          <a:p>
            <a:pPr lvl="1"/>
            <a:r>
              <a:rPr lang="en-US" dirty="0"/>
              <a:t>Being treated for cancer elsewhere and only admitted for a stroke = not reportable</a:t>
            </a:r>
          </a:p>
        </p:txBody>
      </p:sp>
    </p:spTree>
    <p:extLst>
      <p:ext uri="{BB962C8B-B14F-4D97-AF65-F5344CB8AC3E}">
        <p14:creationId xmlns:p14="http://schemas.microsoft.com/office/powerpoint/2010/main" val="323692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71DE-64AB-4FE0-A2B2-0BDDE32E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1405-C760-4336-9975-7480E21B9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GIST and Thymoma NOS are reportable </a:t>
            </a:r>
          </a:p>
          <a:p>
            <a:pPr lvl="1"/>
            <a:r>
              <a:rPr lang="en-US" i="1" dirty="0"/>
              <a:t>Prior to 2021</a:t>
            </a:r>
            <a:r>
              <a:rPr lang="en-US" dirty="0"/>
              <a:t>: If they have multiple foci, metastasis or positive lymph nodes they are assigned behavior code /3 and reportable </a:t>
            </a:r>
          </a:p>
        </p:txBody>
      </p:sp>
    </p:spTree>
    <p:extLst>
      <p:ext uri="{BB962C8B-B14F-4D97-AF65-F5344CB8AC3E}">
        <p14:creationId xmlns:p14="http://schemas.microsoft.com/office/powerpoint/2010/main" val="67323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6E6B-9B0C-46EA-A431-7965B6342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Newly Reportable for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0C952-497F-4DFB-A14B-548BE5250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Low grade and high grade appendiceal mucinous neoplasm (LAMN/HAMN) 8480/2</a:t>
            </a:r>
          </a:p>
          <a:p>
            <a:r>
              <a:rPr lang="en-US" dirty="0"/>
              <a:t>Adenomatous polyp, high grade dysplasia (C160-C166, C168-C169, C170-C173, C178-C179) 8210/2</a:t>
            </a:r>
          </a:p>
          <a:p>
            <a:pPr lvl="1"/>
            <a:r>
              <a:rPr lang="en-US" dirty="0"/>
              <a:t>**Reportable to state (NPCR requirement), but not CoC</a:t>
            </a:r>
          </a:p>
          <a:p>
            <a:pPr lvl="2"/>
            <a:r>
              <a:rPr lang="en-US" dirty="0"/>
              <a:t>This means you would be looking at class of case 34 or 36</a:t>
            </a:r>
          </a:p>
          <a:p>
            <a:r>
              <a:rPr lang="en-US" dirty="0"/>
              <a:t>NAACCR ICD-O-3 Implementation Guidelines</a:t>
            </a:r>
          </a:p>
          <a:p>
            <a:pPr lvl="1"/>
            <a:r>
              <a:rPr lang="en-US" dirty="0">
                <a:hlinkClick r:id="rId2"/>
              </a:rPr>
              <a:t>Tables 1 or 2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Annotated histology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8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A399-0635-422F-9ADD-990C4AD5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5F6F-24D5-4816-8609-3E3802BC7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patient reports to your facility to continue any first course therapy started at an outside facility, it is analytic for you (regardless of how long ago it was started)</a:t>
            </a:r>
          </a:p>
          <a:p>
            <a:pPr lvl="1"/>
            <a:r>
              <a:rPr lang="en-US" dirty="0"/>
              <a:t>STORE 2022, page 118</a:t>
            </a:r>
          </a:p>
        </p:txBody>
      </p:sp>
    </p:spTree>
    <p:extLst>
      <p:ext uri="{BB962C8B-B14F-4D97-AF65-F5344CB8AC3E}">
        <p14:creationId xmlns:p14="http://schemas.microsoft.com/office/powerpoint/2010/main" val="1762548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B02EC-1228-450B-9920-29830594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340F9-F956-4A48-8572-843C5D1CB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Cytology that uses ambiguous terms is NOT reportable when that’s all you have</a:t>
            </a:r>
          </a:p>
          <a:p>
            <a:r>
              <a:rPr lang="en-US" dirty="0"/>
              <a:t>If it is later confirmed by positive histology or a physician statement you will report and use the cytology date as the dx date</a:t>
            </a:r>
          </a:p>
          <a:p>
            <a:pPr lvl="1"/>
            <a:r>
              <a:rPr lang="en-US" dirty="0"/>
              <a:t>This is a change in STORE 2022!</a:t>
            </a:r>
          </a:p>
        </p:txBody>
      </p:sp>
    </p:spTree>
    <p:extLst>
      <p:ext uri="{BB962C8B-B14F-4D97-AF65-F5344CB8AC3E}">
        <p14:creationId xmlns:p14="http://schemas.microsoft.com/office/powerpoint/2010/main" val="80001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4E03DA-B800-46E1-AF36-59DF74A4B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7A9900B-CB87-464C-884A-B15D70B64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6240E-4AB5-4798-9AE7-7E62EA57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2" y="821265"/>
            <a:ext cx="697991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Staging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CF745-682E-4F59-8B0E-23253949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2885" y="821265"/>
            <a:ext cx="295002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dirty="0"/>
              <a:t>AJCC</a:t>
            </a:r>
          </a:p>
          <a:p>
            <a:pPr algn="l"/>
            <a:r>
              <a:rPr lang="en-US" sz="2100" dirty="0"/>
              <a:t>Summary Stage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95369B-D528-438E-80C9-A09304767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022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AF5B2-2895-4496-B6FD-3FEF5995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CD218-CF26-4A72-AD5C-4735AE7F5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1</a:t>
            </a:r>
          </a:p>
          <a:p>
            <a:r>
              <a:rPr lang="en-US" dirty="0"/>
              <a:t>Use the manual for EVERY case</a:t>
            </a:r>
          </a:p>
          <a:p>
            <a:r>
              <a:rPr lang="en-US" dirty="0"/>
              <a:t>Double check the physicians</a:t>
            </a:r>
          </a:p>
          <a:p>
            <a:r>
              <a:rPr lang="en-US" dirty="0"/>
              <a:t>When confused about blank vs. X, default to blank</a:t>
            </a:r>
          </a:p>
          <a:p>
            <a:pPr lvl="1"/>
            <a:r>
              <a:rPr lang="en-US" dirty="0"/>
              <a:t>Use text to explain when you use blank and/or X</a:t>
            </a:r>
          </a:p>
        </p:txBody>
      </p:sp>
    </p:spTree>
    <p:extLst>
      <p:ext uri="{BB962C8B-B14F-4D97-AF65-F5344CB8AC3E}">
        <p14:creationId xmlns:p14="http://schemas.microsoft.com/office/powerpoint/2010/main" val="2262821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FA98A-6CA6-438F-B9E9-17E58929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72DC-DA1F-4D9B-83D2-C602BF30D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GYN sites and determining T vs M category</a:t>
            </a:r>
          </a:p>
          <a:p>
            <a:pPr lvl="1"/>
            <a:r>
              <a:rPr lang="en-US" dirty="0"/>
              <a:t>Tip: SEER Schema lists</a:t>
            </a:r>
          </a:p>
          <a:p>
            <a:pPr lvl="2"/>
            <a:r>
              <a:rPr lang="en-US" dirty="0"/>
              <a:t>EOD Primary Tumor</a:t>
            </a:r>
          </a:p>
          <a:p>
            <a:pPr lvl="2"/>
            <a:r>
              <a:rPr lang="en-US" dirty="0"/>
              <a:t>EOD Mets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F8B4F-93DD-4BB4-883A-780380FDE513}"/>
              </a:ext>
            </a:extLst>
          </p:cNvPr>
          <p:cNvSpPr txBox="1"/>
          <p:nvPr/>
        </p:nvSpPr>
        <p:spPr>
          <a:xfrm>
            <a:off x="5838092" y="60198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https://staging.seer.cancer.gov/eod_public/schema/2.1/ovary/?breadcrumbs=(~schema_list~)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820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9D08-F45C-40CC-8B58-07951778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FA7C-9450-45BC-8191-CF97F698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Doesn’t always align with AJCC</a:t>
            </a:r>
          </a:p>
          <a:p>
            <a:r>
              <a:rPr lang="en-US" dirty="0"/>
              <a:t>Hematologic malignancies are assigned a SS</a:t>
            </a:r>
          </a:p>
        </p:txBody>
      </p:sp>
    </p:spTree>
    <p:extLst>
      <p:ext uri="{BB962C8B-B14F-4D97-AF65-F5344CB8AC3E}">
        <p14:creationId xmlns:p14="http://schemas.microsoft.com/office/powerpoint/2010/main" val="309398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D86DEB-B932-4EF5-9B0D-ADC2F757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38A577-8E01-4445-B800-25FD72F64E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000" dirty="0"/>
              <a:t>Indiana Department of Health State Cancer Registry P&amp;P Manual</a:t>
            </a:r>
          </a:p>
          <a:p>
            <a:pPr lvl="1"/>
            <a:r>
              <a:rPr lang="en-US" sz="1000" dirty="0">
                <a:hlinkClick r:id="rId2"/>
              </a:rPr>
              <a:t>https://www.in.gov/health/cdpc/files/Indiana-State-Cancer-Registry-ISCR-Policy-and-Procedure-Manual-2021.pdf</a:t>
            </a:r>
            <a:endParaRPr lang="en-US" sz="1000" dirty="0"/>
          </a:p>
          <a:p>
            <a:r>
              <a:rPr lang="en-US" sz="1000" dirty="0"/>
              <a:t>Standard for Oncology Registry Entry (STORE) Manual and CTR Guide to Coding Radiation Therapy Treatment in the STORE</a:t>
            </a:r>
          </a:p>
          <a:p>
            <a:pPr lvl="1"/>
            <a:r>
              <a:rPr lang="en-US" sz="1000" dirty="0">
                <a:hlinkClick r:id="rId3"/>
              </a:rPr>
              <a:t>https://www.facs.org/quality-programs/cancer/ncdb/call-for-data/cocmanuals</a:t>
            </a:r>
            <a:r>
              <a:rPr lang="en-US" sz="1000" dirty="0"/>
              <a:t> </a:t>
            </a:r>
          </a:p>
          <a:p>
            <a:r>
              <a:rPr lang="en-US" sz="1000" dirty="0"/>
              <a:t>AJCC Cancer Staging Manual</a:t>
            </a:r>
          </a:p>
          <a:p>
            <a:pPr lvl="1"/>
            <a:r>
              <a:rPr lang="en-US" sz="1000" dirty="0"/>
              <a:t>Plus AJCC Cervix Version 9</a:t>
            </a:r>
          </a:p>
          <a:p>
            <a:r>
              <a:rPr lang="en-US" sz="1000" dirty="0"/>
              <a:t>ICD-O-3.2</a:t>
            </a:r>
          </a:p>
          <a:p>
            <a:pPr lvl="1"/>
            <a:r>
              <a:rPr lang="en-US" sz="1000" dirty="0">
                <a:hlinkClick r:id="rId4"/>
              </a:rPr>
              <a:t>https://www.naaccr.org/icdo3/</a:t>
            </a:r>
            <a:r>
              <a:rPr lang="en-US" sz="1000" dirty="0"/>
              <a:t> </a:t>
            </a:r>
          </a:p>
          <a:p>
            <a:r>
              <a:rPr lang="en-US" sz="1000" dirty="0"/>
              <a:t>Hematopoietic and Lymphoid Neoplasm Case Reportability and Coding Manual; Hematopoietic &amp; Lymphoid Neoplasm Database</a:t>
            </a:r>
          </a:p>
          <a:p>
            <a:pPr lvl="1"/>
            <a:r>
              <a:rPr lang="en-US" sz="1000" dirty="0">
                <a:hlinkClick r:id="rId5"/>
              </a:rPr>
              <a:t>https://seer.cancer.gov/tools/heme/</a:t>
            </a:r>
            <a:r>
              <a:rPr lang="en-US" sz="1000" dirty="0"/>
              <a:t> </a:t>
            </a:r>
          </a:p>
          <a:p>
            <a:r>
              <a:rPr lang="en-US" sz="1000" dirty="0"/>
              <a:t>Summary Stage 2018</a:t>
            </a:r>
          </a:p>
          <a:p>
            <a:pPr lvl="1"/>
            <a:r>
              <a:rPr lang="en-US" sz="1000" dirty="0">
                <a:hlinkClick r:id="rId6"/>
              </a:rPr>
              <a:t>https://seer.cancer.gov/tools/ssm/</a:t>
            </a:r>
            <a:r>
              <a:rPr lang="en-US" sz="1000" dirty="0"/>
              <a:t> </a:t>
            </a:r>
          </a:p>
          <a:p>
            <a:pPr marL="457200" lvl="1" indent="0">
              <a:buNone/>
            </a:pPr>
            <a:endParaRPr lang="en-US" sz="1000" dirty="0"/>
          </a:p>
          <a:p>
            <a:endParaRPr lang="en-US" sz="1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BAC4513-EE1E-430B-9E62-E6B2E0FB4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8" y="2438399"/>
            <a:ext cx="4895056" cy="3124200"/>
          </a:xfrm>
        </p:spPr>
        <p:txBody>
          <a:bodyPr>
            <a:noAutofit/>
          </a:bodyPr>
          <a:lstStyle/>
          <a:p>
            <a:r>
              <a:rPr lang="en-US" sz="1000" dirty="0"/>
              <a:t>Grade Coding Instructions and Tables</a:t>
            </a:r>
          </a:p>
          <a:p>
            <a:pPr lvl="1"/>
            <a:r>
              <a:rPr lang="en-US" sz="1000" dirty="0">
                <a:hlinkClick r:id="rId7"/>
              </a:rPr>
              <a:t>https://www.naaccr.org/wp-content/uploads/2021/03/Grade-Manual_v-2.01.pdf?v=1642003026</a:t>
            </a:r>
            <a:r>
              <a:rPr lang="en-US" sz="1000" dirty="0"/>
              <a:t> </a:t>
            </a:r>
          </a:p>
          <a:p>
            <a:r>
              <a:rPr lang="en-US" sz="1000" dirty="0"/>
              <a:t>Site-Specific Data Item Manual</a:t>
            </a:r>
          </a:p>
          <a:p>
            <a:pPr lvl="1"/>
            <a:r>
              <a:rPr lang="en-US" sz="1000" dirty="0">
                <a:hlinkClick r:id="rId8"/>
              </a:rPr>
              <a:t>https://www.naaccr.org/wp-content/uploads/2021/03/SSDI-Manual_v-2.0.pdf?v=1642003026</a:t>
            </a:r>
            <a:r>
              <a:rPr lang="en-US" sz="1000" dirty="0"/>
              <a:t> </a:t>
            </a:r>
          </a:p>
          <a:p>
            <a:r>
              <a:rPr lang="en-US" sz="1000" dirty="0"/>
              <a:t>SEER*Rx Drug Database</a:t>
            </a:r>
          </a:p>
          <a:p>
            <a:pPr lvl="1"/>
            <a:r>
              <a:rPr lang="en-US" sz="1000" dirty="0">
                <a:hlinkClick r:id="rId9"/>
              </a:rPr>
              <a:t>https://seer.cancer.gov/tools/seerrx/</a:t>
            </a:r>
            <a:r>
              <a:rPr lang="en-US" sz="1000" dirty="0"/>
              <a:t> </a:t>
            </a:r>
          </a:p>
          <a:p>
            <a:r>
              <a:rPr lang="en-US" sz="1000" dirty="0"/>
              <a:t>SEER Program Coding and Staging Manual</a:t>
            </a:r>
          </a:p>
          <a:p>
            <a:pPr lvl="1"/>
            <a:r>
              <a:rPr lang="en-US" sz="1000" dirty="0">
                <a:hlinkClick r:id="rId10"/>
              </a:rPr>
              <a:t>https://seer.cancer.gov/tools/codingmanuals/</a:t>
            </a:r>
            <a:r>
              <a:rPr lang="en-US" sz="1000" dirty="0"/>
              <a:t> </a:t>
            </a:r>
          </a:p>
          <a:p>
            <a:r>
              <a:rPr lang="en-US" sz="1000" dirty="0"/>
              <a:t>Solid Tumor Rules</a:t>
            </a:r>
          </a:p>
          <a:p>
            <a:pPr lvl="1"/>
            <a:r>
              <a:rPr lang="en-US" sz="1000" dirty="0">
                <a:hlinkClick r:id="rId11"/>
              </a:rPr>
              <a:t>https://seer.cancer.gov/tools/solidtumor/</a:t>
            </a:r>
            <a:r>
              <a:rPr lang="en-US" sz="1000" dirty="0"/>
              <a:t> </a:t>
            </a:r>
          </a:p>
          <a:p>
            <a:r>
              <a:rPr lang="en-US" sz="1000" dirty="0"/>
              <a:t>SEER EOD/SEER*RSA</a:t>
            </a:r>
          </a:p>
          <a:p>
            <a:pPr lvl="1"/>
            <a:r>
              <a:rPr lang="en-US" sz="1000" dirty="0"/>
              <a:t> </a:t>
            </a:r>
            <a:r>
              <a:rPr lang="en-US" sz="1000" dirty="0">
                <a:hlinkClick r:id="rId12"/>
              </a:rPr>
              <a:t>https://staging.seer.cancer.gov/eod_public/list/2.0/</a:t>
            </a:r>
            <a:endParaRPr lang="en-US" sz="1000" dirty="0"/>
          </a:p>
          <a:p>
            <a:r>
              <a:rPr lang="en-US" sz="1000" dirty="0"/>
              <a:t>CAnswer Forum</a:t>
            </a:r>
          </a:p>
          <a:p>
            <a:pPr lvl="1"/>
            <a:r>
              <a:rPr lang="en-US" sz="1000" dirty="0">
                <a:hlinkClick r:id="rId13"/>
              </a:rPr>
              <a:t>https://cancerbulletin.facs.org/forums/auth/login-form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00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84E03DA-B800-46E1-AF36-59DF74A4B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7A9900B-CB87-464C-884A-B15D70B64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4E697-B944-4138-9CC4-27BB1B84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2" y="821265"/>
            <a:ext cx="697991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Treatment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613B9F-79E6-440E-9FA8-17AE7B572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2885" y="821265"/>
            <a:ext cx="295002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Surgery</a:t>
            </a:r>
          </a:p>
          <a:p>
            <a:pPr algn="l"/>
            <a:r>
              <a:rPr lang="en-US" dirty="0"/>
              <a:t>Systemic Therapy</a:t>
            </a:r>
          </a:p>
          <a:p>
            <a:pPr lvl="1"/>
            <a:r>
              <a:rPr lang="en-US" dirty="0"/>
              <a:t>Chemotherapy Hormone Therapy Immunotherapy</a:t>
            </a:r>
          </a:p>
          <a:p>
            <a:pPr lvl="1"/>
            <a:r>
              <a:rPr lang="en-US" dirty="0"/>
              <a:t>Hematologic Transplant and Endocrine Procedures</a:t>
            </a:r>
          </a:p>
          <a:p>
            <a:pPr algn="l"/>
            <a:r>
              <a:rPr lang="en-US" dirty="0"/>
              <a:t>Radiation</a:t>
            </a:r>
          </a:p>
          <a:p>
            <a:pPr algn="l"/>
            <a:r>
              <a:rPr lang="en-US" dirty="0"/>
              <a:t>Other Treatment</a:t>
            </a:r>
          </a:p>
          <a:p>
            <a:pPr algn="l"/>
            <a:r>
              <a:rPr lang="en-US" dirty="0"/>
              <a:t>Active Surveillance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95369B-D528-438E-80C9-A09304767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169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C8DF-7D4E-4156-ADE3-750D4CB1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EDD1C-8953-44A9-AA41-AAFF9A188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SEER Manual has better descriptions for the surgery codes</a:t>
            </a:r>
          </a:p>
          <a:p>
            <a:r>
              <a:rPr lang="en-US" dirty="0"/>
              <a:t>Margin status must come from the path report, nowhere else</a:t>
            </a:r>
          </a:p>
        </p:txBody>
      </p:sp>
    </p:spTree>
    <p:extLst>
      <p:ext uri="{BB962C8B-B14F-4D97-AF65-F5344CB8AC3E}">
        <p14:creationId xmlns:p14="http://schemas.microsoft.com/office/powerpoint/2010/main" val="3295148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5F3D-2746-4E2C-B2F9-F5F9863E9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019F-32D3-4927-A2DF-921944E13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of Regional Lymph Node Surgery</a:t>
            </a:r>
          </a:p>
          <a:p>
            <a:pPr lvl="1"/>
            <a:r>
              <a:rPr lang="en-US" dirty="0"/>
              <a:t>Date gets coded for everything but code 1 (FNA/bx of regional node)</a:t>
            </a:r>
          </a:p>
          <a:p>
            <a:pPr lvl="1"/>
            <a:r>
              <a:rPr lang="en-US" dirty="0"/>
              <a:t>A sentinel node procedure done on any site gets coded as a 2, 6 or 7</a:t>
            </a:r>
          </a:p>
          <a:p>
            <a:pPr lvl="2"/>
            <a:r>
              <a:rPr lang="en-US" dirty="0"/>
              <a:t>Unlike the sentinel lymph nodes positive/examined fields that are for breast and melanoma cases only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82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4F32-DBE3-4EA1-BF0C-89934811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AC2E-C810-4920-A84E-15C2A6179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Date of Most Definitive Surgical Resection of Primary Site</a:t>
            </a:r>
          </a:p>
          <a:p>
            <a:pPr lvl="1"/>
            <a:r>
              <a:rPr lang="en-US" dirty="0"/>
              <a:t>If only one surgery </a:t>
            </a:r>
            <a:r>
              <a:rPr lang="en-US" b="1" dirty="0"/>
              <a:t>of primary site</a:t>
            </a:r>
            <a:r>
              <a:rPr lang="en-US" dirty="0"/>
              <a:t> it will be that surgery date</a:t>
            </a:r>
          </a:p>
          <a:p>
            <a:pPr lvl="1"/>
            <a:r>
              <a:rPr lang="en-US" dirty="0"/>
              <a:t>If there is a follow-up surgery, such as a re-excision, it will be that 2</a:t>
            </a:r>
            <a:r>
              <a:rPr lang="en-US" baseline="30000" dirty="0"/>
              <a:t>nd</a:t>
            </a:r>
            <a:r>
              <a:rPr lang="en-US" dirty="0"/>
              <a:t> surgery date</a:t>
            </a:r>
          </a:p>
          <a:p>
            <a:pPr lvl="1"/>
            <a:r>
              <a:rPr lang="en-US" dirty="0"/>
              <a:t>If there is surgery, but not of the primary site, you will not have a date in this field</a:t>
            </a:r>
          </a:p>
          <a:p>
            <a:r>
              <a:rPr lang="en-US" dirty="0"/>
              <a:t>Date of Surgical Discharge</a:t>
            </a:r>
          </a:p>
          <a:p>
            <a:pPr lvl="1"/>
            <a:r>
              <a:rPr lang="en-US" dirty="0"/>
              <a:t>Corresponds with the Date of Most Definitive Surgical Resection of Primary Site</a:t>
            </a:r>
          </a:p>
          <a:p>
            <a:pPr lvl="1"/>
            <a:r>
              <a:rPr lang="en-US" dirty="0"/>
              <a:t>If not </a:t>
            </a:r>
            <a:r>
              <a:rPr lang="en-US" b="1" dirty="0"/>
              <a:t>primary site </a:t>
            </a:r>
            <a:r>
              <a:rPr lang="en-US" dirty="0"/>
              <a:t>surgery, then no discharge date</a:t>
            </a:r>
          </a:p>
        </p:txBody>
      </p:sp>
    </p:spTree>
    <p:extLst>
      <p:ext uri="{BB962C8B-B14F-4D97-AF65-F5344CB8AC3E}">
        <p14:creationId xmlns:p14="http://schemas.microsoft.com/office/powerpoint/2010/main" val="3869746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490A-903A-4572-8FF5-A8BE0C19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D7F1-F98F-4137-8D0D-4E0D0E020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Patient had a lumpectomy with positive margins on 1/5/22 and a re-excision on 1/12/22</a:t>
            </a:r>
          </a:p>
          <a:p>
            <a:pPr lvl="1"/>
            <a:r>
              <a:rPr lang="en-US" dirty="0"/>
              <a:t>Date of First Surgical Procedure: 1/5/22</a:t>
            </a:r>
          </a:p>
          <a:p>
            <a:pPr lvl="1"/>
            <a:r>
              <a:rPr lang="en-US" dirty="0"/>
              <a:t>Date of Most Definitive Surgical Resection of Primary Site: 1/12/22</a:t>
            </a:r>
          </a:p>
          <a:p>
            <a:pPr lvl="1"/>
            <a:r>
              <a:rPr lang="en-US" dirty="0"/>
              <a:t>Date of Surgical Discharge: 1/12/22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86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DC75-985C-431B-859B-E0D0510E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93FDD-B082-41B0-A693-D1B81888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Patient had an outpatient right </a:t>
            </a:r>
            <a:r>
              <a:rPr lang="en-US" dirty="0" err="1"/>
              <a:t>salpingo</a:t>
            </a:r>
            <a:r>
              <a:rPr lang="en-US" dirty="0"/>
              <a:t>-oophorectomy 12/20/2021 and a completion hysterectomy + LSO on 1/7/2022, discharged 3 days later</a:t>
            </a:r>
          </a:p>
          <a:p>
            <a:pPr lvl="1"/>
            <a:r>
              <a:rPr lang="en-US" dirty="0"/>
              <a:t>Date of First Surgical Procedure: 12/20/2021</a:t>
            </a:r>
          </a:p>
          <a:p>
            <a:pPr lvl="1"/>
            <a:r>
              <a:rPr lang="en-US" dirty="0"/>
              <a:t>Date of Most Definitive Surgical Resection of Primary Site: 1/7/2022</a:t>
            </a:r>
          </a:p>
          <a:p>
            <a:pPr lvl="1"/>
            <a:r>
              <a:rPr lang="en-US" dirty="0"/>
              <a:t>Date of Surgical Discharge: 1/10/2022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90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E5CE-E2AF-4875-A59C-59948414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Surgery: New for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CC24-9FFA-4AC1-82B2-149B2F009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Breast has 4 new surgical items for 2022 cases</a:t>
            </a:r>
          </a:p>
          <a:p>
            <a:pPr lvl="1"/>
            <a:r>
              <a:rPr lang="en-US" dirty="0"/>
              <a:t>Rx Hosp – Surg Breast</a:t>
            </a:r>
          </a:p>
          <a:p>
            <a:pPr lvl="2"/>
            <a:r>
              <a:rPr lang="en-US" dirty="0"/>
              <a:t>Specifically for breast surgery done at your facility</a:t>
            </a:r>
          </a:p>
          <a:p>
            <a:pPr lvl="1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Surg Breast</a:t>
            </a:r>
          </a:p>
          <a:p>
            <a:pPr lvl="2"/>
            <a:r>
              <a:rPr lang="en-US" dirty="0"/>
              <a:t>Breast surgery done at any facility</a:t>
            </a:r>
          </a:p>
          <a:p>
            <a:pPr lvl="1"/>
            <a:r>
              <a:rPr lang="en-US" dirty="0"/>
              <a:t>Rx Hosp – Recon Breast</a:t>
            </a:r>
          </a:p>
          <a:p>
            <a:pPr lvl="2"/>
            <a:r>
              <a:rPr lang="en-US" dirty="0"/>
              <a:t>Breast reconstruction done at your facility</a:t>
            </a:r>
          </a:p>
          <a:p>
            <a:pPr lvl="1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Recon Breast</a:t>
            </a:r>
          </a:p>
          <a:p>
            <a:pPr lvl="2"/>
            <a:r>
              <a:rPr lang="en-US" dirty="0"/>
              <a:t>Breast reconstruction done at any facility</a:t>
            </a:r>
          </a:p>
          <a:p>
            <a:r>
              <a:rPr lang="en-US" dirty="0"/>
              <a:t>Blank values only allowable if breast case not diagnosed in 2022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D2921-CE10-49B2-89FC-7845FA10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Systemic Therapy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E0FF4-F7BD-4199-A0C1-F2129CB1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Chemotherapy</a:t>
            </a:r>
          </a:p>
          <a:p>
            <a:r>
              <a:rPr lang="en-US" dirty="0"/>
              <a:t>Hormone Therapy</a:t>
            </a:r>
          </a:p>
          <a:p>
            <a:r>
              <a:rPr lang="en-US" dirty="0"/>
              <a:t>Immunotherapy / Biologic Response Modifiers</a:t>
            </a:r>
          </a:p>
          <a:p>
            <a:r>
              <a:rPr lang="en-US" dirty="0"/>
              <a:t>Hematologic Transplant and Endocrine Procedures</a:t>
            </a:r>
          </a:p>
          <a:p>
            <a:pPr lvl="1"/>
            <a:r>
              <a:rPr lang="en-US" dirty="0"/>
              <a:t>All 4 qualify towards ‘Date Systemic Therapy Started’</a:t>
            </a:r>
          </a:p>
        </p:txBody>
      </p:sp>
    </p:spTree>
    <p:extLst>
      <p:ext uri="{BB962C8B-B14F-4D97-AF65-F5344CB8AC3E}">
        <p14:creationId xmlns:p14="http://schemas.microsoft.com/office/powerpoint/2010/main" val="764787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6AA13-4BD8-43FC-AADC-2CCBCBAF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65E4-48BA-445E-9BE5-51615BC3F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00</a:t>
            </a:r>
          </a:p>
          <a:p>
            <a:pPr lvl="1"/>
            <a:r>
              <a:rPr lang="en-US" dirty="0"/>
              <a:t>Treatment plan discussed multiple options and this was not the one chosen</a:t>
            </a:r>
          </a:p>
          <a:p>
            <a:r>
              <a:rPr lang="en-US" dirty="0"/>
              <a:t>82</a:t>
            </a:r>
          </a:p>
          <a:p>
            <a:pPr lvl="1"/>
            <a:r>
              <a:rPr lang="en-US" dirty="0"/>
              <a:t>Treatment plan typically includes this treatment, but patient can’t receive it because of advanced heart disease</a:t>
            </a:r>
          </a:p>
          <a:p>
            <a:r>
              <a:rPr lang="en-US" dirty="0"/>
              <a:t>87</a:t>
            </a:r>
          </a:p>
          <a:p>
            <a:pPr lvl="1"/>
            <a:r>
              <a:rPr lang="en-US" dirty="0"/>
              <a:t>Treatment is refused, including refusal of all treatment prior to recommendations given</a:t>
            </a:r>
          </a:p>
          <a:p>
            <a:r>
              <a:rPr lang="en-US" dirty="0"/>
              <a:t>88</a:t>
            </a:r>
          </a:p>
          <a:p>
            <a:pPr lvl="1"/>
            <a:r>
              <a:rPr lang="en-US" dirty="0"/>
              <a:t>Treatment is recommended but has yet to start</a:t>
            </a:r>
          </a:p>
          <a:p>
            <a:pPr lvl="2"/>
            <a:r>
              <a:rPr lang="en-US" dirty="0"/>
              <a:t>Follow this case and change to treatment given once it has been started</a:t>
            </a:r>
          </a:p>
        </p:txBody>
      </p:sp>
    </p:spTree>
    <p:extLst>
      <p:ext uri="{BB962C8B-B14F-4D97-AF65-F5344CB8AC3E}">
        <p14:creationId xmlns:p14="http://schemas.microsoft.com/office/powerpoint/2010/main" val="3222023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AC66A-03FA-410A-AABD-A210D3B3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2754D-452A-4666-941C-E94A5833C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 close attention to the agents being prescribed</a:t>
            </a:r>
          </a:p>
          <a:p>
            <a:pPr lvl="1"/>
            <a:r>
              <a:rPr lang="en-US" dirty="0"/>
              <a:t>SEER*Rx</a:t>
            </a:r>
          </a:p>
          <a:p>
            <a:pPr lvl="2"/>
            <a:r>
              <a:rPr lang="en-US" dirty="0"/>
              <a:t>Single vs. multiagent</a:t>
            </a:r>
          </a:p>
          <a:p>
            <a:pPr lvl="2"/>
            <a:r>
              <a:rPr lang="en-US" dirty="0"/>
              <a:t>Change in agent subcategory</a:t>
            </a:r>
          </a:p>
          <a:p>
            <a:r>
              <a:rPr lang="en-US" dirty="0"/>
              <a:t>Neoadjuvant single agent followed by adjuvant multiagent should be reported as multiagent</a:t>
            </a:r>
          </a:p>
          <a:p>
            <a:pPr lvl="1"/>
            <a:r>
              <a:rPr lang="en-US" dirty="0"/>
              <a:t>If your software allows for multiple treatment lines, make sure the correct code is being submitted to the state and NCDB</a:t>
            </a:r>
          </a:p>
        </p:txBody>
      </p:sp>
    </p:spTree>
    <p:extLst>
      <p:ext uri="{BB962C8B-B14F-4D97-AF65-F5344CB8AC3E}">
        <p14:creationId xmlns:p14="http://schemas.microsoft.com/office/powerpoint/2010/main" val="36747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4E03DA-B800-46E1-AF36-59DF74A4B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7A9900B-CB87-464C-884A-B15D70B64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D51B8-9BDF-4B4F-926A-0C045443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2" y="821265"/>
            <a:ext cx="697991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Manuals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32F0-C0FF-48E2-8278-524A800D0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2885" y="821265"/>
            <a:ext cx="295002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dirty="0"/>
              <a:t>Based off year of original diagnosis, not first contact at your facility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95369B-D528-438E-80C9-A09304767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818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2B6C-7E47-4D14-81A4-153E4E44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Hormone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9D4D-CC01-4385-83D6-FA635958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41761"/>
            <a:ext cx="10018713" cy="3124201"/>
          </a:xfrm>
        </p:spPr>
        <p:txBody>
          <a:bodyPr/>
          <a:lstStyle/>
          <a:p>
            <a:r>
              <a:rPr lang="en-US" dirty="0"/>
              <a:t>SEER*Rx</a:t>
            </a:r>
          </a:p>
          <a:p>
            <a:pPr lvl="1"/>
            <a:r>
              <a:rPr lang="en-US" dirty="0"/>
              <a:t>Dexamethasone, prednisone, hydrocortisone, </a:t>
            </a:r>
            <a:r>
              <a:rPr lang="en-US" dirty="0" err="1"/>
              <a:t>megace</a:t>
            </a:r>
            <a:r>
              <a:rPr lang="en-US" dirty="0"/>
              <a:t> not always coded</a:t>
            </a:r>
          </a:p>
          <a:p>
            <a:r>
              <a:rPr lang="en-US" dirty="0"/>
              <a:t>Common sites:</a:t>
            </a:r>
          </a:p>
          <a:p>
            <a:pPr lvl="1"/>
            <a:r>
              <a:rPr lang="en-US" dirty="0"/>
              <a:t>Breast, prostate, thyroid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6C6DE6-5921-4E2E-851B-18C5A87C7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99" y="4769323"/>
            <a:ext cx="5434577" cy="18618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324588-7139-48FD-986B-823DE2B14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668172"/>
            <a:ext cx="5767971" cy="204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90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D3B2-4400-4777-8FD3-9C27DA39F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331F-F924-4C2A-8B68-17F709E5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popular today than ever!</a:t>
            </a:r>
          </a:p>
          <a:p>
            <a:r>
              <a:rPr lang="en-US" dirty="0"/>
              <a:t>You may not know…</a:t>
            </a:r>
          </a:p>
          <a:p>
            <a:pPr lvl="1"/>
            <a:r>
              <a:rPr lang="en-US" dirty="0"/>
              <a:t>CAR-T Cell Therapy</a:t>
            </a:r>
          </a:p>
          <a:p>
            <a:pPr lvl="1"/>
            <a:r>
              <a:rPr lang="en-US" dirty="0"/>
              <a:t>Donor Lymphocyte/Leukocyte Infusion (DLI) (Hematopoietic Manual)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47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13C4-BAE7-48CE-9991-0D0282DD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Hematologic Transplant and Endocrine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9CF74-D99E-4DEC-9239-E4805BB2C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Considered systemic therapy!!!</a:t>
            </a:r>
          </a:p>
          <a:p>
            <a:r>
              <a:rPr lang="en-US" dirty="0"/>
              <a:t>Bone marrow and stem cell transplants</a:t>
            </a:r>
          </a:p>
          <a:p>
            <a:r>
              <a:rPr lang="en-US" dirty="0"/>
              <a:t>BSO for hormone positive breast cancer</a:t>
            </a:r>
          </a:p>
          <a:p>
            <a:r>
              <a:rPr lang="en-US" dirty="0"/>
              <a:t>There is no date field directly associated with this field (3250)</a:t>
            </a:r>
          </a:p>
          <a:p>
            <a:pPr lvl="1"/>
            <a:r>
              <a:rPr lang="en-US" dirty="0"/>
              <a:t>However, if it is the first treatment given or first systemic therapy given, it applies to those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17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86997-1577-4806-9B31-CDA04E72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08A1-96FC-4068-8532-28187A50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STORE 2022</a:t>
            </a:r>
          </a:p>
          <a:p>
            <a:r>
              <a:rPr lang="en-US" dirty="0"/>
              <a:t>CTR Guide to Coding Radiation Therapy Treatment in the STORE</a:t>
            </a:r>
          </a:p>
          <a:p>
            <a:pPr lvl="1"/>
            <a:r>
              <a:rPr lang="en-US" dirty="0"/>
              <a:t>New guides typically released every February</a:t>
            </a:r>
          </a:p>
          <a:p>
            <a:r>
              <a:rPr lang="en-US" dirty="0"/>
              <a:t>One documented change for 2022</a:t>
            </a:r>
          </a:p>
          <a:p>
            <a:pPr lvl="1"/>
            <a:r>
              <a:rPr lang="en-US" dirty="0"/>
              <a:t>Code 64 Prostate-whole is used both with and without involving seminal vesicles</a:t>
            </a:r>
          </a:p>
          <a:p>
            <a:r>
              <a:rPr lang="en-US" dirty="0"/>
              <a:t>Use your radiation oncologists – great resources</a:t>
            </a:r>
          </a:p>
        </p:txBody>
      </p:sp>
    </p:spTree>
    <p:extLst>
      <p:ext uri="{BB962C8B-B14F-4D97-AF65-F5344CB8AC3E}">
        <p14:creationId xmlns:p14="http://schemas.microsoft.com/office/powerpoint/2010/main" val="3916410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3365-B420-4A8E-B8E6-B2C66081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71DF8-D135-4490-9DAB-79395B8D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 Radiation Started</a:t>
            </a:r>
          </a:p>
          <a:p>
            <a:pPr lvl="1"/>
            <a:r>
              <a:rPr lang="en-US" dirty="0"/>
              <a:t>Any facility</a:t>
            </a:r>
          </a:p>
          <a:p>
            <a:r>
              <a:rPr lang="en-US" dirty="0"/>
              <a:t>Date Radiation Ended</a:t>
            </a:r>
          </a:p>
          <a:p>
            <a:pPr lvl="1"/>
            <a:r>
              <a:rPr lang="en-US" dirty="0"/>
              <a:t>Very last date for first course radiation</a:t>
            </a:r>
          </a:p>
          <a:p>
            <a:pPr lvl="1"/>
            <a:r>
              <a:rPr lang="en-US" dirty="0"/>
              <a:t>Could be a big lapse between start and end dates</a:t>
            </a:r>
          </a:p>
        </p:txBody>
      </p:sp>
    </p:spTree>
    <p:extLst>
      <p:ext uri="{BB962C8B-B14F-4D97-AF65-F5344CB8AC3E}">
        <p14:creationId xmlns:p14="http://schemas.microsoft.com/office/powerpoint/2010/main" val="821492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5FAA-3C03-47D9-995D-0FCD2F22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B1C3B-7C53-4CBB-9D97-1EC5A4B0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– new one beings with a change in:</a:t>
            </a:r>
          </a:p>
          <a:p>
            <a:pPr lvl="1"/>
            <a:r>
              <a:rPr lang="en-US" dirty="0"/>
              <a:t>Primary treatment volume</a:t>
            </a:r>
          </a:p>
          <a:p>
            <a:pPr lvl="1"/>
            <a:r>
              <a:rPr lang="en-US" dirty="0"/>
              <a:t>Treatment fraction size</a:t>
            </a:r>
          </a:p>
          <a:p>
            <a:pPr lvl="1"/>
            <a:r>
              <a:rPr lang="en-US" dirty="0"/>
              <a:t>Modality</a:t>
            </a:r>
          </a:p>
          <a:p>
            <a:pPr lvl="1"/>
            <a:r>
              <a:rPr lang="en-US" dirty="0"/>
              <a:t>Technique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697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4F68-5282-41AD-A2EA-CC379EF2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E720-6017-4224-8EE0-4238A6207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Treatment Volume</a:t>
            </a:r>
          </a:p>
          <a:p>
            <a:pPr lvl="1"/>
            <a:r>
              <a:rPr lang="en-US" dirty="0"/>
              <a:t>Surgical bed: Code to the anatomic structure that was resected</a:t>
            </a:r>
          </a:p>
          <a:p>
            <a:pPr lvl="1"/>
            <a:r>
              <a:rPr lang="en-US" dirty="0"/>
              <a:t>Look out for NOS codes</a:t>
            </a:r>
          </a:p>
          <a:p>
            <a:pPr lvl="2"/>
            <a:r>
              <a:rPr lang="en-US" dirty="0"/>
              <a:t>Code 39 – Chest is not the same as radiation to the lung (30)</a:t>
            </a:r>
          </a:p>
          <a:p>
            <a:pPr lvl="3"/>
            <a:r>
              <a:rPr lang="en-US" dirty="0"/>
              <a:t>Chest for lung primary is typically lung + regional nodes</a:t>
            </a:r>
          </a:p>
          <a:p>
            <a:pPr lvl="2"/>
            <a:r>
              <a:rPr lang="en-US" dirty="0"/>
              <a:t>Code 86 – Pelvis is not used when the uterus/endometrium is treated (71)</a:t>
            </a:r>
          </a:p>
          <a:p>
            <a:pPr lvl="3"/>
            <a:r>
              <a:rPr lang="en-US" dirty="0"/>
              <a:t>Whole pelvis typically means an anatomic structure + regional nodes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03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3365-B420-4A8E-B8E6-B2C66081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71DF8-D135-4490-9DAB-79395B8D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Number of Phases</a:t>
            </a:r>
          </a:p>
          <a:p>
            <a:pPr lvl="1"/>
            <a:r>
              <a:rPr lang="en-US" dirty="0"/>
              <a:t>Although we only have room to record 3 phases of details, this accounts for all</a:t>
            </a:r>
          </a:p>
          <a:p>
            <a:pPr lvl="1"/>
            <a:r>
              <a:rPr lang="en-US" dirty="0"/>
              <a:t>This is an overall number,  doesn’t matter if it is different treatment volumes, modalities, etc.</a:t>
            </a:r>
          </a:p>
          <a:p>
            <a:r>
              <a:rPr lang="en-US" dirty="0"/>
              <a:t>Total Dose</a:t>
            </a:r>
          </a:p>
          <a:p>
            <a:pPr lvl="1"/>
            <a:r>
              <a:rPr lang="en-US" dirty="0"/>
              <a:t>Encompasses all phases (even if more than 3), but with specific instructions</a:t>
            </a:r>
          </a:p>
          <a:p>
            <a:pPr lvl="2"/>
            <a:r>
              <a:rPr lang="en-US" dirty="0"/>
              <a:t>Same body site and modality</a:t>
            </a:r>
          </a:p>
          <a:p>
            <a:pPr lvl="3"/>
            <a:r>
              <a:rPr lang="en-US" dirty="0"/>
              <a:t>Highest dose recorded for multiple body sites</a:t>
            </a:r>
          </a:p>
          <a:p>
            <a:pPr lvl="3"/>
            <a:r>
              <a:rPr lang="en-US" dirty="0"/>
              <a:t>999998 if different modalities are 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82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3365-B420-4A8E-B8E6-B2C66081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71DF8-D135-4490-9DAB-79395B8D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treatments can be recorded multiple ways and still be correct</a:t>
            </a:r>
          </a:p>
          <a:p>
            <a:pPr lvl="1"/>
            <a:r>
              <a:rPr lang="en-US" dirty="0"/>
              <a:t>Example: Post-mastectomy radiation to the chest wall (4250 </a:t>
            </a:r>
            <a:r>
              <a:rPr lang="en-US" dirty="0" err="1"/>
              <a:t>cGy</a:t>
            </a:r>
            <a:r>
              <a:rPr lang="en-US" dirty="0"/>
              <a:t> in 17 fractions) and 4000 </a:t>
            </a:r>
            <a:r>
              <a:rPr lang="en-US" dirty="0" err="1"/>
              <a:t>cGy</a:t>
            </a:r>
            <a:r>
              <a:rPr lang="en-US" dirty="0"/>
              <a:t> in 16 fractions to the supraclavicular and axillary nodes.</a:t>
            </a:r>
          </a:p>
          <a:p>
            <a:pPr lvl="2"/>
            <a:r>
              <a:rPr lang="en-US" dirty="0"/>
              <a:t>We know this is 2 phases, but how is it recorded?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48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0F2C0-DA08-4BBD-9BE5-016C38A4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D72BB-620F-4497-8622-EAEDE9A52B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F0B28-9B0C-46C8-A911-3C9D57B76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7326" y="3335337"/>
            <a:ext cx="5112041" cy="2680452"/>
          </a:xfrm>
        </p:spPr>
        <p:txBody>
          <a:bodyPr>
            <a:normAutofit fontScale="47500" lnSpcReduction="20000"/>
          </a:bodyPr>
          <a:lstStyle/>
          <a:p>
            <a:r>
              <a:rPr lang="en-US" sz="2700" dirty="0"/>
              <a:t>Phase 1</a:t>
            </a:r>
          </a:p>
          <a:p>
            <a:pPr lvl="1"/>
            <a:r>
              <a:rPr lang="en-US" sz="2500" dirty="0"/>
              <a:t>Primary Treatment Volume: Chest Wall – 42</a:t>
            </a:r>
          </a:p>
          <a:p>
            <a:pPr lvl="1"/>
            <a:r>
              <a:rPr lang="en-US" sz="2500" dirty="0"/>
              <a:t>Draining Lymph Nodes: Breast/CW Lymph Nodes – 04</a:t>
            </a:r>
          </a:p>
          <a:p>
            <a:pPr lvl="1"/>
            <a:r>
              <a:rPr lang="en-US" sz="2500" dirty="0"/>
              <a:t>Number of Fractions: 016</a:t>
            </a:r>
          </a:p>
          <a:p>
            <a:pPr lvl="1"/>
            <a:r>
              <a:rPr lang="en-US" sz="2500" dirty="0"/>
              <a:t>Total Dose: 004000</a:t>
            </a:r>
          </a:p>
          <a:p>
            <a:r>
              <a:rPr lang="en-US" sz="2700" dirty="0"/>
              <a:t>Phase 2</a:t>
            </a:r>
          </a:p>
          <a:p>
            <a:pPr lvl="1"/>
            <a:r>
              <a:rPr lang="en-US" sz="2500" dirty="0"/>
              <a:t>Primary Treatment Volume: Chest Wall – 42</a:t>
            </a:r>
          </a:p>
          <a:p>
            <a:pPr lvl="1"/>
            <a:r>
              <a:rPr lang="en-US" sz="2500" dirty="0"/>
              <a:t>Draining Lymph Nodes: Breast/CW Lymph Nodes – 00</a:t>
            </a:r>
          </a:p>
          <a:p>
            <a:pPr lvl="1"/>
            <a:r>
              <a:rPr lang="en-US" sz="2500" dirty="0"/>
              <a:t>Number of Fractions: 001</a:t>
            </a:r>
          </a:p>
          <a:p>
            <a:pPr lvl="1"/>
            <a:r>
              <a:rPr lang="en-US" sz="2500" dirty="0"/>
              <a:t>Total Dose: 000250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34C01C-57D0-4762-9F6D-5C53AA617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ED8CF8-9E63-4CDE-8164-A0357BFC9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6" y="3335336"/>
            <a:ext cx="5112041" cy="2680451"/>
          </a:xfrm>
        </p:spPr>
        <p:txBody>
          <a:bodyPr>
            <a:normAutofit fontScale="47500" lnSpcReduction="20000"/>
          </a:bodyPr>
          <a:lstStyle/>
          <a:p>
            <a:r>
              <a:rPr lang="en-US" sz="2700" dirty="0"/>
              <a:t>Phase 1</a:t>
            </a:r>
          </a:p>
          <a:p>
            <a:pPr lvl="1"/>
            <a:r>
              <a:rPr lang="en-US" sz="2500" dirty="0"/>
              <a:t>Primary Treatment Volume: Chest Wall – 42</a:t>
            </a:r>
          </a:p>
          <a:p>
            <a:pPr lvl="1"/>
            <a:r>
              <a:rPr lang="en-US" sz="2500" dirty="0"/>
              <a:t>Draining Lymph Nodes: Breast/CW Lymph Nodes – 0</a:t>
            </a:r>
          </a:p>
          <a:p>
            <a:pPr lvl="1"/>
            <a:r>
              <a:rPr lang="en-US" sz="2500" dirty="0"/>
              <a:t>Number of Fractions: 017</a:t>
            </a:r>
          </a:p>
          <a:p>
            <a:pPr lvl="1"/>
            <a:r>
              <a:rPr lang="en-US" sz="2500" dirty="0"/>
              <a:t>Total Dose: 004250</a:t>
            </a:r>
          </a:p>
          <a:p>
            <a:r>
              <a:rPr lang="en-US" sz="2700" dirty="0"/>
              <a:t>Phase 2</a:t>
            </a:r>
          </a:p>
          <a:p>
            <a:pPr lvl="1"/>
            <a:r>
              <a:rPr lang="en-US" sz="2500" dirty="0"/>
              <a:t>Primary Treatment Volume: Breast/CW Lymph Nodes – 04</a:t>
            </a:r>
          </a:p>
          <a:p>
            <a:pPr lvl="1"/>
            <a:r>
              <a:rPr lang="en-US" sz="2500" dirty="0"/>
              <a:t>Draining Lymph Nodes: Not applicable – 88</a:t>
            </a:r>
          </a:p>
          <a:p>
            <a:pPr lvl="1"/>
            <a:r>
              <a:rPr lang="en-US" sz="2500" dirty="0"/>
              <a:t>Number of Fractions: 016</a:t>
            </a:r>
          </a:p>
          <a:p>
            <a:pPr lvl="1"/>
            <a:r>
              <a:rPr lang="en-US" sz="2500" dirty="0"/>
              <a:t>Total Dose: 004000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8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62F5-C0F1-4A8C-ACD2-4A76ED07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CTR Guide to Coding </a:t>
            </a:r>
            <a:br>
              <a:rPr lang="en-US" dirty="0"/>
            </a:br>
            <a:r>
              <a:rPr lang="en-US" dirty="0"/>
              <a:t>Radiation Therapy Treatment</a:t>
            </a:r>
            <a:br>
              <a:rPr lang="en-US" dirty="0"/>
            </a:br>
            <a:r>
              <a:rPr lang="en-US" dirty="0"/>
              <a:t>in the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185A7-CF1A-49B0-99FC-DE952D387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radiation fields changed in 2018 a conversion was done for all historical cases to align with the new fields/codes</a:t>
            </a:r>
          </a:p>
          <a:p>
            <a:r>
              <a:rPr lang="en-US" dirty="0"/>
              <a:t>CoC has confirmed, regardless of diagnosis year, you should apply the information in the radiation coding guides to all newly abstracted cases</a:t>
            </a:r>
          </a:p>
          <a:p>
            <a:pPr lvl="1"/>
            <a:r>
              <a:rPr lang="en-US" dirty="0"/>
              <a:t>You do not/should not go back and change cases already abstracted</a:t>
            </a:r>
          </a:p>
        </p:txBody>
      </p:sp>
    </p:spTree>
    <p:extLst>
      <p:ext uri="{BB962C8B-B14F-4D97-AF65-F5344CB8AC3E}">
        <p14:creationId xmlns:p14="http://schemas.microsoft.com/office/powerpoint/2010/main" val="2301636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79C2F-4B76-4894-B346-423CB076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CADB1-7BDA-4269-9FC1-E6D31CB10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trials</a:t>
            </a:r>
          </a:p>
          <a:p>
            <a:r>
              <a:rPr lang="en-US" dirty="0"/>
              <a:t>Holistic approaches</a:t>
            </a:r>
          </a:p>
          <a:p>
            <a:r>
              <a:rPr lang="en-US" dirty="0"/>
              <a:t>Phlebotomy (PV only)</a:t>
            </a:r>
          </a:p>
          <a:p>
            <a:r>
              <a:rPr lang="en-US" dirty="0"/>
              <a:t>Tumor Treatment Fields / </a:t>
            </a:r>
            <a:r>
              <a:rPr lang="en-US" dirty="0" err="1"/>
              <a:t>Optune</a:t>
            </a:r>
            <a:r>
              <a:rPr lang="en-US" dirty="0"/>
              <a:t> (Glioblastoma)</a:t>
            </a:r>
          </a:p>
        </p:txBody>
      </p:sp>
    </p:spTree>
    <p:extLst>
      <p:ext uri="{BB962C8B-B14F-4D97-AF65-F5344CB8AC3E}">
        <p14:creationId xmlns:p14="http://schemas.microsoft.com/office/powerpoint/2010/main" val="1218709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3EFE-191A-4B1B-961A-07C8B2C6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Palliative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4DA99-17C7-4B71-B035-6C8D33011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STORE this includes ‘any care provided in an effort to palliate or alleviate symptoms’</a:t>
            </a:r>
          </a:p>
          <a:p>
            <a:pPr lvl="1"/>
            <a:r>
              <a:rPr lang="en-US" dirty="0"/>
              <a:t>Surgeries to alleviate symptoms</a:t>
            </a:r>
          </a:p>
          <a:p>
            <a:pPr lvl="1"/>
            <a:r>
              <a:rPr lang="en-US" dirty="0"/>
              <a:t>Pain medication given for cancer/neoplasm related pain</a:t>
            </a:r>
          </a:p>
          <a:p>
            <a:pPr lvl="1"/>
            <a:r>
              <a:rPr lang="en-US" dirty="0"/>
              <a:t>Stents</a:t>
            </a:r>
          </a:p>
        </p:txBody>
      </p:sp>
    </p:spTree>
    <p:extLst>
      <p:ext uri="{BB962C8B-B14F-4D97-AF65-F5344CB8AC3E}">
        <p14:creationId xmlns:p14="http://schemas.microsoft.com/office/powerpoint/2010/main" val="34134668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C9A7-3263-4728-A066-02442BCB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Surveillance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86C2B-77AF-4464-9D10-1B3481E9E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status code 2</a:t>
            </a:r>
          </a:p>
          <a:p>
            <a:r>
              <a:rPr lang="en-US" dirty="0"/>
              <a:t>Means NO other treatment was done</a:t>
            </a:r>
          </a:p>
          <a:p>
            <a:r>
              <a:rPr lang="en-US" dirty="0"/>
              <a:t>Common for many hematopoietic cases and benign brain tumors</a:t>
            </a:r>
          </a:p>
        </p:txBody>
      </p:sp>
    </p:spTree>
    <p:extLst>
      <p:ext uri="{BB962C8B-B14F-4D97-AF65-F5344CB8AC3E}">
        <p14:creationId xmlns:p14="http://schemas.microsoft.com/office/powerpoint/2010/main" val="2620600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252C-F364-4169-9C77-25C19EAD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of First Course of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B641A-936B-4B46-A341-F8EAEE400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Surgery, systemic therapy, radiation</a:t>
            </a:r>
          </a:p>
          <a:p>
            <a:r>
              <a:rPr lang="en-US" dirty="0"/>
              <a:t>No treatment</a:t>
            </a:r>
          </a:p>
          <a:p>
            <a:r>
              <a:rPr lang="en-US" dirty="0"/>
              <a:t>Active surveillance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211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4E697-B944-4138-9CC4-27BB1B84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2" y="821265"/>
            <a:ext cx="697991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Other 2022 Changes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6A393-181A-4B6D-83C8-91FF2A62A9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0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5958-6D4F-4A26-B97E-39B5A246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NCDB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2795-3BBD-49B7-B846-651817A20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SARSCoV2 fields are not required to be completed unless diagnosed in 1/1/2020-12/31/2021</a:t>
            </a:r>
          </a:p>
          <a:p>
            <a:r>
              <a:rPr lang="en-US" dirty="0"/>
              <a:t>New Field (Rectum): Macroscopic Evaluation of the Mesorectum </a:t>
            </a:r>
          </a:p>
        </p:txBody>
      </p:sp>
    </p:spTree>
    <p:extLst>
      <p:ext uri="{BB962C8B-B14F-4D97-AF65-F5344CB8AC3E}">
        <p14:creationId xmlns:p14="http://schemas.microsoft.com/office/powerpoint/2010/main" val="15661475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C87E-D2EC-42CE-B759-32F406472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70841-88ED-473B-83EA-95D7A0EBFE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Leslie.Woodard@franciscanalliance.org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70630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B5EAF-A4FE-4A9C-85CB-D5EC75950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43468"/>
            <a:ext cx="9144000" cy="36188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69C63-931B-4BBA-8780-942117C2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546" y="4552335"/>
            <a:ext cx="6752908" cy="10913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1600" i="1" dirty="0"/>
              <a:t>*A special thanks to Registry Partners for hosting our 2022 webinar series</a:t>
            </a:r>
          </a:p>
        </p:txBody>
      </p:sp>
    </p:spTree>
    <p:extLst>
      <p:ext uri="{BB962C8B-B14F-4D97-AF65-F5344CB8AC3E}">
        <p14:creationId xmlns:p14="http://schemas.microsoft.com/office/powerpoint/2010/main" val="165853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4E03DA-B800-46E1-AF36-59DF74A4B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7A9900B-CB87-464C-884A-B15D70B64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D51B8-9BDF-4B4F-926A-0C045443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2" y="821265"/>
            <a:ext cx="697991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Class of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32F0-C0FF-48E2-8278-524A800D0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2885" y="821265"/>
            <a:ext cx="295002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dirty="0"/>
              <a:t>Analytic</a:t>
            </a:r>
          </a:p>
          <a:p>
            <a:pPr algn="l"/>
            <a:r>
              <a:rPr lang="en-US" sz="2100" dirty="0"/>
              <a:t>Non-analytic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95369B-D528-438E-80C9-A09304767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07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6A9222-FE4C-484E-9CFC-C04FF50C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864E51-5A7D-43AA-90F3-9D3E1B57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00-22</a:t>
            </a:r>
          </a:p>
          <a:p>
            <a:r>
              <a:rPr lang="en-US" dirty="0"/>
              <a:t>Try to avoid class of case 10 and 20 – those are NOS codes</a:t>
            </a:r>
          </a:p>
          <a:p>
            <a:r>
              <a:rPr lang="en-US" dirty="0"/>
              <a:t>Treatment decisions come into play with class 00, 12, 14 and 22</a:t>
            </a:r>
          </a:p>
          <a:p>
            <a:pPr lvl="1"/>
            <a:r>
              <a:rPr lang="en-US" dirty="0"/>
              <a:t>If there was </a:t>
            </a:r>
            <a:r>
              <a:rPr lang="en-US" i="1" dirty="0"/>
              <a:t>any</a:t>
            </a:r>
            <a:r>
              <a:rPr lang="en-US" dirty="0"/>
              <a:t> treatment done anywhere, a decision for no further treatment does not change your class of case</a:t>
            </a:r>
          </a:p>
        </p:txBody>
      </p:sp>
    </p:spTree>
    <p:extLst>
      <p:ext uri="{BB962C8B-B14F-4D97-AF65-F5344CB8AC3E}">
        <p14:creationId xmlns:p14="http://schemas.microsoft.com/office/powerpoint/2010/main" val="33891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0739-A01A-49D9-9484-221CA3E7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Non-Analytic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3F13-6C92-4B1A-A206-96454B3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30+</a:t>
            </a:r>
          </a:p>
          <a:p>
            <a:r>
              <a:rPr lang="en-US" dirty="0"/>
              <a:t>Reportable to state only, but not all classes are reportable</a:t>
            </a:r>
          </a:p>
        </p:txBody>
      </p:sp>
    </p:spTree>
    <p:extLst>
      <p:ext uri="{BB962C8B-B14F-4D97-AF65-F5344CB8AC3E}">
        <p14:creationId xmlns:p14="http://schemas.microsoft.com/office/powerpoint/2010/main" val="377244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84E03DA-B800-46E1-AF36-59DF74A4B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7A9900B-CB87-464C-884A-B15D70B64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137A8-1086-4EFE-B1CB-4DCCD82FB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2" y="821265"/>
            <a:ext cx="697991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Reportability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BFEA43-6251-4E29-A967-F3A632EDA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2885" y="821265"/>
            <a:ext cx="2950028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dirty="0"/>
              <a:t>State vs. NCDB</a:t>
            </a:r>
          </a:p>
          <a:p>
            <a:pPr algn="l"/>
            <a:r>
              <a:rPr lang="en-US" sz="2100" dirty="0"/>
              <a:t>Class of Case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95369B-D528-438E-80C9-A09304767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5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46B5-3D82-49C7-A2AC-8DD24453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vs. NCDB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09743-8A00-4BA6-A7A7-78B402A8A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Manual (2022) page 38 includes the reportability instructions for NCDB</a:t>
            </a:r>
          </a:p>
          <a:p>
            <a:r>
              <a:rPr lang="en-US" dirty="0"/>
              <a:t>State Registry Manual pages 13-16 include details on what is required to be reported vs. not</a:t>
            </a:r>
          </a:p>
        </p:txBody>
      </p:sp>
    </p:spTree>
    <p:extLst>
      <p:ext uri="{BB962C8B-B14F-4D97-AF65-F5344CB8AC3E}">
        <p14:creationId xmlns:p14="http://schemas.microsoft.com/office/powerpoint/2010/main" val="149618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2679</Words>
  <Application>Microsoft Office PowerPoint</Application>
  <PresentationFormat>Widescreen</PresentationFormat>
  <Paragraphs>323</Paragraphs>
  <Slides>47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Century Gothic</vt:lpstr>
      <vt:lpstr>Corbel</vt:lpstr>
      <vt:lpstr>Parallax</vt:lpstr>
      <vt:lpstr>Let’s Start With the Basics</vt:lpstr>
      <vt:lpstr>Resources</vt:lpstr>
      <vt:lpstr>Manuals</vt:lpstr>
      <vt:lpstr>CTR Guide to Coding  Radiation Therapy Treatment in the STORE</vt:lpstr>
      <vt:lpstr>Class of Case</vt:lpstr>
      <vt:lpstr>Analytic</vt:lpstr>
      <vt:lpstr>Non-Analytic</vt:lpstr>
      <vt:lpstr>Reportability</vt:lpstr>
      <vt:lpstr>State vs. NCDB</vt:lpstr>
      <vt:lpstr>State vs. NCDB</vt:lpstr>
      <vt:lpstr>Non-Reportable Examples</vt:lpstr>
      <vt:lpstr>2021 Reminder</vt:lpstr>
      <vt:lpstr>Newly Reportable for 2022</vt:lpstr>
      <vt:lpstr>Continuing Treatment</vt:lpstr>
      <vt:lpstr>Reminder</vt:lpstr>
      <vt:lpstr>Staging</vt:lpstr>
      <vt:lpstr>AJCC</vt:lpstr>
      <vt:lpstr>AJCC</vt:lpstr>
      <vt:lpstr>Summary Stage </vt:lpstr>
      <vt:lpstr>Treatment</vt:lpstr>
      <vt:lpstr>Surgery</vt:lpstr>
      <vt:lpstr>Surgery</vt:lpstr>
      <vt:lpstr>Surgery</vt:lpstr>
      <vt:lpstr>Surgery</vt:lpstr>
      <vt:lpstr>Surgery</vt:lpstr>
      <vt:lpstr>Surgery: New for 2022</vt:lpstr>
      <vt:lpstr>Systemic Therapy</vt:lpstr>
      <vt:lpstr>Treatment Codes</vt:lpstr>
      <vt:lpstr>Chemotherapy</vt:lpstr>
      <vt:lpstr>Hormone Therapy</vt:lpstr>
      <vt:lpstr>Immunotherapy</vt:lpstr>
      <vt:lpstr>Hematologic Transplant and Endocrine Procedure</vt:lpstr>
      <vt:lpstr>Radiation</vt:lpstr>
      <vt:lpstr>Radiation</vt:lpstr>
      <vt:lpstr>Radiation</vt:lpstr>
      <vt:lpstr>Radiation</vt:lpstr>
      <vt:lpstr>Radiation</vt:lpstr>
      <vt:lpstr>Radiation</vt:lpstr>
      <vt:lpstr>Radiation</vt:lpstr>
      <vt:lpstr>Other Treatment</vt:lpstr>
      <vt:lpstr>Palliative Care</vt:lpstr>
      <vt:lpstr>Active Surveillance</vt:lpstr>
      <vt:lpstr>Date of First Course of Treatment</vt:lpstr>
      <vt:lpstr>Other 2022 Changes</vt:lpstr>
      <vt:lpstr>NCDB Fields</vt:lpstr>
      <vt:lpstr>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Start With the Basics</dc:title>
  <dc:creator>Woodard Leslie N</dc:creator>
  <cp:lastModifiedBy>Cassandra Nobbe</cp:lastModifiedBy>
  <cp:revision>7</cp:revision>
  <dcterms:created xsi:type="dcterms:W3CDTF">2022-01-12T14:39:53Z</dcterms:created>
  <dcterms:modified xsi:type="dcterms:W3CDTF">2022-03-09T17:00:01Z</dcterms:modified>
</cp:coreProperties>
</file>