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6" r:id="rId5"/>
    <p:sldId id="257" r:id="rId6"/>
    <p:sldId id="287" r:id="rId7"/>
    <p:sldId id="315" r:id="rId8"/>
    <p:sldId id="278" r:id="rId9"/>
    <p:sldId id="295" r:id="rId10"/>
    <p:sldId id="316" r:id="rId11"/>
    <p:sldId id="280" r:id="rId12"/>
    <p:sldId id="277" r:id="rId13"/>
    <p:sldId id="279" r:id="rId14"/>
    <p:sldId id="281" r:id="rId15"/>
    <p:sldId id="276" r:id="rId16"/>
    <p:sldId id="282" r:id="rId17"/>
    <p:sldId id="288" r:id="rId18"/>
    <p:sldId id="312" r:id="rId19"/>
    <p:sldId id="319" r:id="rId20"/>
    <p:sldId id="314" r:id="rId21"/>
    <p:sldId id="320" r:id="rId22"/>
    <p:sldId id="286" r:id="rId23"/>
    <p:sldId id="285" r:id="rId24"/>
    <p:sldId id="308" r:id="rId25"/>
    <p:sldId id="293" r:id="rId26"/>
    <p:sldId id="291" r:id="rId27"/>
    <p:sldId id="283" r:id="rId28"/>
    <p:sldId id="284" r:id="rId29"/>
    <p:sldId id="299" r:id="rId30"/>
    <p:sldId id="300" r:id="rId31"/>
    <p:sldId id="301" r:id="rId32"/>
    <p:sldId id="294" r:id="rId33"/>
    <p:sldId id="302" r:id="rId34"/>
    <p:sldId id="303" r:id="rId35"/>
    <p:sldId id="309" r:id="rId36"/>
    <p:sldId id="290" r:id="rId37"/>
    <p:sldId id="321" r:id="rId38"/>
    <p:sldId id="292" r:id="rId39"/>
    <p:sldId id="310" r:id="rId40"/>
    <p:sldId id="289" r:id="rId41"/>
    <p:sldId id="296" r:id="rId42"/>
    <p:sldId id="297" r:id="rId43"/>
    <p:sldId id="298" r:id="rId44"/>
    <p:sldId id="311" r:id="rId45"/>
    <p:sldId id="305" r:id="rId46"/>
    <p:sldId id="307" r:id="rId47"/>
    <p:sldId id="306" r:id="rId48"/>
    <p:sldId id="304" r:id="rId49"/>
    <p:sldId id="322" r:id="rId50"/>
    <p:sldId id="324" r:id="rId51"/>
    <p:sldId id="323" r:id="rId52"/>
    <p:sldId id="317" r:id="rId53"/>
    <p:sldId id="318" r:id="rId54"/>
    <p:sldId id="27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477B1-9DA6-41B1-BC2B-44BFC8347136}" v="53" dt="2023-02-15T15:54:34.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321" autoAdjust="0"/>
  </p:normalViewPr>
  <p:slideViewPr>
    <p:cSldViewPr snapToGrid="0">
      <p:cViewPr varScale="1">
        <p:scale>
          <a:sx n="100" d="100"/>
          <a:sy n="100" d="100"/>
        </p:scale>
        <p:origin x="936" y="9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ard Leslie N" userId="0215b3a3-2f11-4a9b-8dcf-81ec854199b6" providerId="ADAL" clId="{C85477B1-9DA6-41B1-BC2B-44BFC8347136}"/>
    <pc:docChg chg="undo custSel addSld delSld modSld sldOrd">
      <pc:chgData name="Woodard Leslie N" userId="0215b3a3-2f11-4a9b-8dcf-81ec854199b6" providerId="ADAL" clId="{C85477B1-9DA6-41B1-BC2B-44BFC8347136}" dt="2023-02-15T16:27:41.314" v="13021" actId="20577"/>
      <pc:docMkLst>
        <pc:docMk/>
      </pc:docMkLst>
      <pc:sldChg chg="modNotesTx">
        <pc:chgData name="Woodard Leslie N" userId="0215b3a3-2f11-4a9b-8dcf-81ec854199b6" providerId="ADAL" clId="{C85477B1-9DA6-41B1-BC2B-44BFC8347136}" dt="2023-02-15T16:27:41.314" v="13021" actId="20577"/>
        <pc:sldMkLst>
          <pc:docMk/>
          <pc:sldMk cId="2259308896" sldId="256"/>
        </pc:sldMkLst>
      </pc:sldChg>
      <pc:sldChg chg="modSp mod modNotesTx">
        <pc:chgData name="Woodard Leslie N" userId="0215b3a3-2f11-4a9b-8dcf-81ec854199b6" providerId="ADAL" clId="{C85477B1-9DA6-41B1-BC2B-44BFC8347136}" dt="2023-02-15T03:22:36.641" v="8301" actId="20577"/>
        <pc:sldMkLst>
          <pc:docMk/>
          <pc:sldMk cId="926184573" sldId="275"/>
        </pc:sldMkLst>
        <pc:spChg chg="mod">
          <ac:chgData name="Woodard Leslie N" userId="0215b3a3-2f11-4a9b-8dcf-81ec854199b6" providerId="ADAL" clId="{C85477B1-9DA6-41B1-BC2B-44BFC8347136}" dt="2023-02-15T03:20:36.003" v="8006" actId="20577"/>
          <ac:spMkLst>
            <pc:docMk/>
            <pc:sldMk cId="926184573" sldId="275"/>
            <ac:spMk id="3" creationId="{BABC2CE0-8806-4B2A-A10A-32984D317434}"/>
          </ac:spMkLst>
        </pc:spChg>
      </pc:sldChg>
      <pc:sldChg chg="modNotesTx">
        <pc:chgData name="Woodard Leslie N" userId="0215b3a3-2f11-4a9b-8dcf-81ec854199b6" providerId="ADAL" clId="{C85477B1-9DA6-41B1-BC2B-44BFC8347136}" dt="2023-02-15T15:32:33.881" v="10140"/>
        <pc:sldMkLst>
          <pc:docMk/>
          <pc:sldMk cId="2387895825" sldId="277"/>
        </pc:sldMkLst>
      </pc:sldChg>
      <pc:sldChg chg="modSp mod">
        <pc:chgData name="Woodard Leslie N" userId="0215b3a3-2f11-4a9b-8dcf-81ec854199b6" providerId="ADAL" clId="{C85477B1-9DA6-41B1-BC2B-44BFC8347136}" dt="2023-02-15T15:26:15.631" v="10103" actId="20577"/>
        <pc:sldMkLst>
          <pc:docMk/>
          <pc:sldMk cId="1721990787" sldId="278"/>
        </pc:sldMkLst>
        <pc:spChg chg="mod">
          <ac:chgData name="Woodard Leslie N" userId="0215b3a3-2f11-4a9b-8dcf-81ec854199b6" providerId="ADAL" clId="{C85477B1-9DA6-41B1-BC2B-44BFC8347136}" dt="2023-02-15T15:26:15.631" v="10103" actId="20577"/>
          <ac:spMkLst>
            <pc:docMk/>
            <pc:sldMk cId="1721990787" sldId="278"/>
            <ac:spMk id="3" creationId="{2CDB19F9-DEB1-B71D-7838-1858E504D750}"/>
          </ac:spMkLst>
        </pc:spChg>
      </pc:sldChg>
      <pc:sldChg chg="modNotesTx">
        <pc:chgData name="Woodard Leslie N" userId="0215b3a3-2f11-4a9b-8dcf-81ec854199b6" providerId="ADAL" clId="{C85477B1-9DA6-41B1-BC2B-44BFC8347136}" dt="2023-02-15T15:32:26.255" v="10139"/>
        <pc:sldMkLst>
          <pc:docMk/>
          <pc:sldMk cId="1637149191" sldId="279"/>
        </pc:sldMkLst>
      </pc:sldChg>
      <pc:sldChg chg="modSp mod modAnim">
        <pc:chgData name="Woodard Leslie N" userId="0215b3a3-2f11-4a9b-8dcf-81ec854199b6" providerId="ADAL" clId="{C85477B1-9DA6-41B1-BC2B-44BFC8347136}" dt="2023-02-15T15:28:26.749" v="10110"/>
        <pc:sldMkLst>
          <pc:docMk/>
          <pc:sldMk cId="406700046" sldId="281"/>
        </pc:sldMkLst>
        <pc:spChg chg="mod">
          <ac:chgData name="Woodard Leslie N" userId="0215b3a3-2f11-4a9b-8dcf-81ec854199b6" providerId="ADAL" clId="{C85477B1-9DA6-41B1-BC2B-44BFC8347136}" dt="2023-02-15T03:18:59.538" v="7954" actId="403"/>
          <ac:spMkLst>
            <pc:docMk/>
            <pc:sldMk cId="406700046" sldId="281"/>
            <ac:spMk id="7" creationId="{628F400C-2FC1-D4EC-9000-9654D07EB171}"/>
          </ac:spMkLst>
        </pc:spChg>
        <pc:spChg chg="mod">
          <ac:chgData name="Woodard Leslie N" userId="0215b3a3-2f11-4a9b-8dcf-81ec854199b6" providerId="ADAL" clId="{C85477B1-9DA6-41B1-BC2B-44BFC8347136}" dt="2023-02-15T03:19:02.878" v="7955" actId="403"/>
          <ac:spMkLst>
            <pc:docMk/>
            <pc:sldMk cId="406700046" sldId="281"/>
            <ac:spMk id="11" creationId="{F88F95C2-5A35-3A63-9BC9-34CCEDFA3433}"/>
          </ac:spMkLst>
        </pc:spChg>
      </pc:sldChg>
      <pc:sldChg chg="modAnim modNotesTx">
        <pc:chgData name="Woodard Leslie N" userId="0215b3a3-2f11-4a9b-8dcf-81ec854199b6" providerId="ADAL" clId="{C85477B1-9DA6-41B1-BC2B-44BFC8347136}" dt="2023-02-15T15:33:31.155" v="10181" actId="20577"/>
        <pc:sldMkLst>
          <pc:docMk/>
          <pc:sldMk cId="2823437578" sldId="282"/>
        </pc:sldMkLst>
      </pc:sldChg>
      <pc:sldChg chg="modSp mod modNotesTx">
        <pc:chgData name="Woodard Leslie N" userId="0215b3a3-2f11-4a9b-8dcf-81ec854199b6" providerId="ADAL" clId="{C85477B1-9DA6-41B1-BC2B-44BFC8347136}" dt="2023-02-15T15:50:14.424" v="11987" actId="20577"/>
        <pc:sldMkLst>
          <pc:docMk/>
          <pc:sldMk cId="1515417013" sldId="284"/>
        </pc:sldMkLst>
        <pc:spChg chg="mod">
          <ac:chgData name="Woodard Leslie N" userId="0215b3a3-2f11-4a9b-8dcf-81ec854199b6" providerId="ADAL" clId="{C85477B1-9DA6-41B1-BC2B-44BFC8347136}" dt="2023-02-15T15:50:14.424" v="11987" actId="20577"/>
          <ac:spMkLst>
            <pc:docMk/>
            <pc:sldMk cId="1515417013" sldId="284"/>
            <ac:spMk id="3" creationId="{2CDB19F9-DEB1-B71D-7838-1858E504D750}"/>
          </ac:spMkLst>
        </pc:spChg>
      </pc:sldChg>
      <pc:sldChg chg="modNotesTx">
        <pc:chgData name="Woodard Leslie N" userId="0215b3a3-2f11-4a9b-8dcf-81ec854199b6" providerId="ADAL" clId="{C85477B1-9DA6-41B1-BC2B-44BFC8347136}" dt="2023-02-15T03:20:07.444" v="8004" actId="20577"/>
        <pc:sldMkLst>
          <pc:docMk/>
          <pc:sldMk cId="1351486425" sldId="285"/>
        </pc:sldMkLst>
      </pc:sldChg>
      <pc:sldChg chg="modNotesTx">
        <pc:chgData name="Woodard Leslie N" userId="0215b3a3-2f11-4a9b-8dcf-81ec854199b6" providerId="ADAL" clId="{C85477B1-9DA6-41B1-BC2B-44BFC8347136}" dt="2023-02-15T15:25:48.329" v="10068" actId="20577"/>
        <pc:sldMkLst>
          <pc:docMk/>
          <pc:sldMk cId="1988413927" sldId="287"/>
        </pc:sldMkLst>
      </pc:sldChg>
      <pc:sldChg chg="modNotesTx">
        <pc:chgData name="Woodard Leslie N" userId="0215b3a3-2f11-4a9b-8dcf-81ec854199b6" providerId="ADAL" clId="{C85477B1-9DA6-41B1-BC2B-44BFC8347136}" dt="2023-02-15T15:33:51.948" v="10190" actId="20577"/>
        <pc:sldMkLst>
          <pc:docMk/>
          <pc:sldMk cId="811288612" sldId="288"/>
        </pc:sldMkLst>
      </pc:sldChg>
      <pc:sldChg chg="modNotesTx">
        <pc:chgData name="Woodard Leslie N" userId="0215b3a3-2f11-4a9b-8dcf-81ec854199b6" providerId="ADAL" clId="{C85477B1-9DA6-41B1-BC2B-44BFC8347136}" dt="2023-02-15T16:01:18.136" v="12787" actId="20577"/>
        <pc:sldMkLst>
          <pc:docMk/>
          <pc:sldMk cId="4089911144" sldId="289"/>
        </pc:sldMkLst>
      </pc:sldChg>
      <pc:sldChg chg="modNotesTx">
        <pc:chgData name="Woodard Leslie N" userId="0215b3a3-2f11-4a9b-8dcf-81ec854199b6" providerId="ADAL" clId="{C85477B1-9DA6-41B1-BC2B-44BFC8347136}" dt="2023-02-15T01:48:02.781" v="3293" actId="313"/>
        <pc:sldMkLst>
          <pc:docMk/>
          <pc:sldMk cId="1761310403" sldId="290"/>
        </pc:sldMkLst>
      </pc:sldChg>
      <pc:sldChg chg="modSp mod modNotesTx">
        <pc:chgData name="Woodard Leslie N" userId="0215b3a3-2f11-4a9b-8dcf-81ec854199b6" providerId="ADAL" clId="{C85477B1-9DA6-41B1-BC2B-44BFC8347136}" dt="2023-02-14T16:53:05.814" v="26" actId="20577"/>
        <pc:sldMkLst>
          <pc:docMk/>
          <pc:sldMk cId="3751818497" sldId="291"/>
        </pc:sldMkLst>
        <pc:spChg chg="mod">
          <ac:chgData name="Woodard Leslie N" userId="0215b3a3-2f11-4a9b-8dcf-81ec854199b6" providerId="ADAL" clId="{C85477B1-9DA6-41B1-BC2B-44BFC8347136}" dt="2023-02-14T16:53:05.814" v="26" actId="20577"/>
          <ac:spMkLst>
            <pc:docMk/>
            <pc:sldMk cId="3751818497" sldId="291"/>
            <ac:spMk id="3" creationId="{2CDB19F9-DEB1-B71D-7838-1858E504D750}"/>
          </ac:spMkLst>
        </pc:spChg>
      </pc:sldChg>
      <pc:sldChg chg="modNotesTx">
        <pc:chgData name="Woodard Leslie N" userId="0215b3a3-2f11-4a9b-8dcf-81ec854199b6" providerId="ADAL" clId="{C85477B1-9DA6-41B1-BC2B-44BFC8347136}" dt="2023-02-15T01:45:14.107" v="3200" actId="20577"/>
        <pc:sldMkLst>
          <pc:docMk/>
          <pc:sldMk cId="239890654" sldId="292"/>
        </pc:sldMkLst>
      </pc:sldChg>
      <pc:sldChg chg="modTransition modAnim">
        <pc:chgData name="Woodard Leslie N" userId="0215b3a3-2f11-4a9b-8dcf-81ec854199b6" providerId="ADAL" clId="{C85477B1-9DA6-41B1-BC2B-44BFC8347136}" dt="2023-02-15T15:27:41.568" v="10107"/>
        <pc:sldMkLst>
          <pc:docMk/>
          <pc:sldMk cId="4294246806" sldId="295"/>
        </pc:sldMkLst>
      </pc:sldChg>
      <pc:sldChg chg="modNotesTx">
        <pc:chgData name="Woodard Leslie N" userId="0215b3a3-2f11-4a9b-8dcf-81ec854199b6" providerId="ADAL" clId="{C85477B1-9DA6-41B1-BC2B-44BFC8347136}" dt="2023-02-15T03:16:13.014" v="7885"/>
        <pc:sldMkLst>
          <pc:docMk/>
          <pc:sldMk cId="591243951" sldId="297"/>
        </pc:sldMkLst>
      </pc:sldChg>
      <pc:sldChg chg="modNotesTx">
        <pc:chgData name="Woodard Leslie N" userId="0215b3a3-2f11-4a9b-8dcf-81ec854199b6" providerId="ADAL" clId="{C85477B1-9DA6-41B1-BC2B-44BFC8347136}" dt="2023-02-15T03:17:04.802" v="7953" actId="113"/>
        <pc:sldMkLst>
          <pc:docMk/>
          <pc:sldMk cId="1454163250" sldId="298"/>
        </pc:sldMkLst>
      </pc:sldChg>
      <pc:sldChg chg="addSp delSp modSp mod modClrScheme modAnim chgLayout modNotesTx">
        <pc:chgData name="Woodard Leslie N" userId="0215b3a3-2f11-4a9b-8dcf-81ec854199b6" providerId="ADAL" clId="{C85477B1-9DA6-41B1-BC2B-44BFC8347136}" dt="2023-02-15T15:29:38.352" v="10121"/>
        <pc:sldMkLst>
          <pc:docMk/>
          <pc:sldMk cId="195292585" sldId="299"/>
        </pc:sldMkLst>
        <pc:spChg chg="mod ord">
          <ac:chgData name="Woodard Leslie N" userId="0215b3a3-2f11-4a9b-8dcf-81ec854199b6" providerId="ADAL" clId="{C85477B1-9DA6-41B1-BC2B-44BFC8347136}" dt="2023-02-14T17:02:28.654" v="823" actId="700"/>
          <ac:spMkLst>
            <pc:docMk/>
            <pc:sldMk cId="195292585" sldId="299"/>
            <ac:spMk id="2" creationId="{8A92A6FA-6531-6C04-F1DD-DC78C572F4CB}"/>
          </ac:spMkLst>
        </pc:spChg>
        <pc:spChg chg="del mod ord">
          <ac:chgData name="Woodard Leslie N" userId="0215b3a3-2f11-4a9b-8dcf-81ec854199b6" providerId="ADAL" clId="{C85477B1-9DA6-41B1-BC2B-44BFC8347136}" dt="2023-02-14T16:59:06.720" v="429" actId="700"/>
          <ac:spMkLst>
            <pc:docMk/>
            <pc:sldMk cId="195292585" sldId="299"/>
            <ac:spMk id="3" creationId="{2CDB19F9-DEB1-B71D-7838-1858E504D750}"/>
          </ac:spMkLst>
        </pc:spChg>
        <pc:spChg chg="mod ord">
          <ac:chgData name="Woodard Leslie N" userId="0215b3a3-2f11-4a9b-8dcf-81ec854199b6" providerId="ADAL" clId="{C85477B1-9DA6-41B1-BC2B-44BFC8347136}" dt="2023-02-14T17:02:28.654" v="823" actId="700"/>
          <ac:spMkLst>
            <pc:docMk/>
            <pc:sldMk cId="195292585" sldId="299"/>
            <ac:spMk id="4" creationId="{F8BDC8CB-4731-E50E-CD0A-2198CAD36EEE}"/>
          </ac:spMkLst>
        </pc:spChg>
        <pc:spChg chg="mod ord">
          <ac:chgData name="Woodard Leslie N" userId="0215b3a3-2f11-4a9b-8dcf-81ec854199b6" providerId="ADAL" clId="{C85477B1-9DA6-41B1-BC2B-44BFC8347136}" dt="2023-02-14T17:02:28.654" v="823" actId="700"/>
          <ac:spMkLst>
            <pc:docMk/>
            <pc:sldMk cId="195292585" sldId="299"/>
            <ac:spMk id="5" creationId="{F1405552-EDBE-D03E-2F76-23076071AFC5}"/>
          </ac:spMkLst>
        </pc:spChg>
        <pc:spChg chg="mod ord">
          <ac:chgData name="Woodard Leslie N" userId="0215b3a3-2f11-4a9b-8dcf-81ec854199b6" providerId="ADAL" clId="{C85477B1-9DA6-41B1-BC2B-44BFC8347136}" dt="2023-02-14T17:02:28.654" v="823" actId="700"/>
          <ac:spMkLst>
            <pc:docMk/>
            <pc:sldMk cId="195292585" sldId="299"/>
            <ac:spMk id="6" creationId="{C6E37F95-53E4-F99C-BEA5-5C440ED7262E}"/>
          </ac:spMkLst>
        </pc:spChg>
        <pc:spChg chg="add mod ord">
          <ac:chgData name="Woodard Leslie N" userId="0215b3a3-2f11-4a9b-8dcf-81ec854199b6" providerId="ADAL" clId="{C85477B1-9DA6-41B1-BC2B-44BFC8347136}" dt="2023-02-14T17:02:28.654" v="823" actId="700"/>
          <ac:spMkLst>
            <pc:docMk/>
            <pc:sldMk cId="195292585" sldId="299"/>
            <ac:spMk id="7" creationId="{6657A811-94A4-95D0-841E-6EABB8E7983B}"/>
          </ac:spMkLst>
        </pc:spChg>
        <pc:spChg chg="add mod ord">
          <ac:chgData name="Woodard Leslie N" userId="0215b3a3-2f11-4a9b-8dcf-81ec854199b6" providerId="ADAL" clId="{C85477B1-9DA6-41B1-BC2B-44BFC8347136}" dt="2023-02-14T17:02:28.654" v="823" actId="700"/>
          <ac:spMkLst>
            <pc:docMk/>
            <pc:sldMk cId="195292585" sldId="299"/>
            <ac:spMk id="8" creationId="{E086C200-4D16-9201-5983-D52ABECFF425}"/>
          </ac:spMkLst>
        </pc:spChg>
        <pc:spChg chg="add mod ord">
          <ac:chgData name="Woodard Leslie N" userId="0215b3a3-2f11-4a9b-8dcf-81ec854199b6" providerId="ADAL" clId="{C85477B1-9DA6-41B1-BC2B-44BFC8347136}" dt="2023-02-14T17:02:28.654" v="823" actId="700"/>
          <ac:spMkLst>
            <pc:docMk/>
            <pc:sldMk cId="195292585" sldId="299"/>
            <ac:spMk id="9" creationId="{D002EBC9-CBD7-C9BA-D969-BA58F1231510}"/>
          </ac:spMkLst>
        </pc:spChg>
        <pc:spChg chg="add mod ord">
          <ac:chgData name="Woodard Leslie N" userId="0215b3a3-2f11-4a9b-8dcf-81ec854199b6" providerId="ADAL" clId="{C85477B1-9DA6-41B1-BC2B-44BFC8347136}" dt="2023-02-14T17:02:28.654" v="823" actId="700"/>
          <ac:spMkLst>
            <pc:docMk/>
            <pc:sldMk cId="195292585" sldId="299"/>
            <ac:spMk id="10" creationId="{9008AD72-E4D6-3F1C-41C0-69CEC2AB05EA}"/>
          </ac:spMkLst>
        </pc:spChg>
        <pc:spChg chg="add del mod ord">
          <ac:chgData name="Woodard Leslie N" userId="0215b3a3-2f11-4a9b-8dcf-81ec854199b6" providerId="ADAL" clId="{C85477B1-9DA6-41B1-BC2B-44BFC8347136}" dt="2023-02-14T17:02:28.654" v="823" actId="700"/>
          <ac:spMkLst>
            <pc:docMk/>
            <pc:sldMk cId="195292585" sldId="299"/>
            <ac:spMk id="11" creationId="{1C90EC24-EB95-739E-2671-C92F1E69379E}"/>
          </ac:spMkLst>
        </pc:spChg>
        <pc:spChg chg="add del mod ord">
          <ac:chgData name="Woodard Leslie N" userId="0215b3a3-2f11-4a9b-8dcf-81ec854199b6" providerId="ADAL" clId="{C85477B1-9DA6-41B1-BC2B-44BFC8347136}" dt="2023-02-14T17:02:28.654" v="823" actId="700"/>
          <ac:spMkLst>
            <pc:docMk/>
            <pc:sldMk cId="195292585" sldId="299"/>
            <ac:spMk id="12" creationId="{5F430D6C-7E50-A83C-3539-9739B49D4313}"/>
          </ac:spMkLst>
        </pc:spChg>
      </pc:sldChg>
      <pc:sldChg chg="addSp delSp modSp mod modClrScheme modAnim chgLayout modNotesTx">
        <pc:chgData name="Woodard Leslie N" userId="0215b3a3-2f11-4a9b-8dcf-81ec854199b6" providerId="ADAL" clId="{C85477B1-9DA6-41B1-BC2B-44BFC8347136}" dt="2023-02-15T15:29:54.337" v="10124"/>
        <pc:sldMkLst>
          <pc:docMk/>
          <pc:sldMk cId="3178813707" sldId="300"/>
        </pc:sldMkLst>
        <pc:spChg chg="mod ord">
          <ac:chgData name="Woodard Leslie N" userId="0215b3a3-2f11-4a9b-8dcf-81ec854199b6" providerId="ADAL" clId="{C85477B1-9DA6-41B1-BC2B-44BFC8347136}" dt="2023-02-14T17:07:21.058" v="1140" actId="700"/>
          <ac:spMkLst>
            <pc:docMk/>
            <pc:sldMk cId="3178813707" sldId="300"/>
            <ac:spMk id="2" creationId="{8A92A6FA-6531-6C04-F1DD-DC78C572F4CB}"/>
          </ac:spMkLst>
        </pc:spChg>
        <pc:spChg chg="del mod ord">
          <ac:chgData name="Woodard Leslie N" userId="0215b3a3-2f11-4a9b-8dcf-81ec854199b6" providerId="ADAL" clId="{C85477B1-9DA6-41B1-BC2B-44BFC8347136}" dt="2023-02-14T17:04:09.610" v="884" actId="700"/>
          <ac:spMkLst>
            <pc:docMk/>
            <pc:sldMk cId="3178813707" sldId="300"/>
            <ac:spMk id="3" creationId="{2CDB19F9-DEB1-B71D-7838-1858E504D750}"/>
          </ac:spMkLst>
        </pc:spChg>
        <pc:spChg chg="mod ord">
          <ac:chgData name="Woodard Leslie N" userId="0215b3a3-2f11-4a9b-8dcf-81ec854199b6" providerId="ADAL" clId="{C85477B1-9DA6-41B1-BC2B-44BFC8347136}" dt="2023-02-14T17:07:21.058" v="1140" actId="700"/>
          <ac:spMkLst>
            <pc:docMk/>
            <pc:sldMk cId="3178813707" sldId="300"/>
            <ac:spMk id="4" creationId="{F8BDC8CB-4731-E50E-CD0A-2198CAD36EEE}"/>
          </ac:spMkLst>
        </pc:spChg>
        <pc:spChg chg="mod ord">
          <ac:chgData name="Woodard Leslie N" userId="0215b3a3-2f11-4a9b-8dcf-81ec854199b6" providerId="ADAL" clId="{C85477B1-9DA6-41B1-BC2B-44BFC8347136}" dt="2023-02-14T17:07:21.058" v="1140" actId="700"/>
          <ac:spMkLst>
            <pc:docMk/>
            <pc:sldMk cId="3178813707" sldId="300"/>
            <ac:spMk id="5" creationId="{F1405552-EDBE-D03E-2F76-23076071AFC5}"/>
          </ac:spMkLst>
        </pc:spChg>
        <pc:spChg chg="mod ord">
          <ac:chgData name="Woodard Leslie N" userId="0215b3a3-2f11-4a9b-8dcf-81ec854199b6" providerId="ADAL" clId="{C85477B1-9DA6-41B1-BC2B-44BFC8347136}" dt="2023-02-14T17:07:21.058" v="1140" actId="700"/>
          <ac:spMkLst>
            <pc:docMk/>
            <pc:sldMk cId="3178813707" sldId="300"/>
            <ac:spMk id="6" creationId="{C6E37F95-53E4-F99C-BEA5-5C440ED7262E}"/>
          </ac:spMkLst>
        </pc:spChg>
        <pc:spChg chg="add mod ord">
          <ac:chgData name="Woodard Leslie N" userId="0215b3a3-2f11-4a9b-8dcf-81ec854199b6" providerId="ADAL" clId="{C85477B1-9DA6-41B1-BC2B-44BFC8347136}" dt="2023-02-14T17:07:21.058" v="1140" actId="700"/>
          <ac:spMkLst>
            <pc:docMk/>
            <pc:sldMk cId="3178813707" sldId="300"/>
            <ac:spMk id="7" creationId="{CAA6CC77-B289-6A04-3378-74A26238E0EE}"/>
          </ac:spMkLst>
        </pc:spChg>
        <pc:spChg chg="add del mod ord">
          <ac:chgData name="Woodard Leslie N" userId="0215b3a3-2f11-4a9b-8dcf-81ec854199b6" providerId="ADAL" clId="{C85477B1-9DA6-41B1-BC2B-44BFC8347136}" dt="2023-02-14T17:07:21.058" v="1140" actId="700"/>
          <ac:spMkLst>
            <pc:docMk/>
            <pc:sldMk cId="3178813707" sldId="300"/>
            <ac:spMk id="8" creationId="{2BDF1D0B-2B37-1378-01C8-B19FECB29AD9}"/>
          </ac:spMkLst>
        </pc:spChg>
        <pc:spChg chg="add mod ord">
          <ac:chgData name="Woodard Leslie N" userId="0215b3a3-2f11-4a9b-8dcf-81ec854199b6" providerId="ADAL" clId="{C85477B1-9DA6-41B1-BC2B-44BFC8347136}" dt="2023-02-14T17:07:21.058" v="1140" actId="700"/>
          <ac:spMkLst>
            <pc:docMk/>
            <pc:sldMk cId="3178813707" sldId="300"/>
            <ac:spMk id="9" creationId="{20250FFC-81DC-04D5-482E-81991417676A}"/>
          </ac:spMkLst>
        </pc:spChg>
        <pc:spChg chg="add mod ord">
          <ac:chgData name="Woodard Leslie N" userId="0215b3a3-2f11-4a9b-8dcf-81ec854199b6" providerId="ADAL" clId="{C85477B1-9DA6-41B1-BC2B-44BFC8347136}" dt="2023-02-14T17:07:21.058" v="1140" actId="700"/>
          <ac:spMkLst>
            <pc:docMk/>
            <pc:sldMk cId="3178813707" sldId="300"/>
            <ac:spMk id="10" creationId="{049107D3-BECC-C4F3-2B09-B782B319B8A2}"/>
          </ac:spMkLst>
        </pc:spChg>
        <pc:spChg chg="add mod ord">
          <ac:chgData name="Woodard Leslie N" userId="0215b3a3-2f11-4a9b-8dcf-81ec854199b6" providerId="ADAL" clId="{C85477B1-9DA6-41B1-BC2B-44BFC8347136}" dt="2023-02-14T17:10:04.182" v="1498" actId="20577"/>
          <ac:spMkLst>
            <pc:docMk/>
            <pc:sldMk cId="3178813707" sldId="300"/>
            <ac:spMk id="11" creationId="{F72B944E-82DB-3A19-AC43-50621B64EB5C}"/>
          </ac:spMkLst>
        </pc:spChg>
        <pc:spChg chg="add mod ord">
          <ac:chgData name="Woodard Leslie N" userId="0215b3a3-2f11-4a9b-8dcf-81ec854199b6" providerId="ADAL" clId="{C85477B1-9DA6-41B1-BC2B-44BFC8347136}" dt="2023-02-14T17:10:14.447" v="1501" actId="20577"/>
          <ac:spMkLst>
            <pc:docMk/>
            <pc:sldMk cId="3178813707" sldId="300"/>
            <ac:spMk id="12" creationId="{F6737AC2-54D4-6FC0-581C-F3870A9F188C}"/>
          </ac:spMkLst>
        </pc:spChg>
        <pc:spChg chg="add mod ord">
          <ac:chgData name="Woodard Leslie N" userId="0215b3a3-2f11-4a9b-8dcf-81ec854199b6" providerId="ADAL" clId="{C85477B1-9DA6-41B1-BC2B-44BFC8347136}" dt="2023-02-14T17:08:11.512" v="1303" actId="20577"/>
          <ac:spMkLst>
            <pc:docMk/>
            <pc:sldMk cId="3178813707" sldId="300"/>
            <ac:spMk id="13" creationId="{F5E66C4E-8136-3655-20B5-9235D983AF5B}"/>
          </ac:spMkLst>
        </pc:spChg>
      </pc:sldChg>
      <pc:sldChg chg="addSp delSp modSp mod modClrScheme modAnim chgLayout modNotesTx">
        <pc:chgData name="Woodard Leslie N" userId="0215b3a3-2f11-4a9b-8dcf-81ec854199b6" providerId="ADAL" clId="{C85477B1-9DA6-41B1-BC2B-44BFC8347136}" dt="2023-02-15T15:51:48.757" v="12161" actId="20577"/>
        <pc:sldMkLst>
          <pc:docMk/>
          <pc:sldMk cId="688771471" sldId="301"/>
        </pc:sldMkLst>
        <pc:spChg chg="mod ord">
          <ac:chgData name="Woodard Leslie N" userId="0215b3a3-2f11-4a9b-8dcf-81ec854199b6" providerId="ADAL" clId="{C85477B1-9DA6-41B1-BC2B-44BFC8347136}" dt="2023-02-14T17:14:41.754" v="1879" actId="700"/>
          <ac:spMkLst>
            <pc:docMk/>
            <pc:sldMk cId="688771471" sldId="301"/>
            <ac:spMk id="2" creationId="{8A92A6FA-6531-6C04-F1DD-DC78C572F4CB}"/>
          </ac:spMkLst>
        </pc:spChg>
        <pc:spChg chg="del mod ord">
          <ac:chgData name="Woodard Leslie N" userId="0215b3a3-2f11-4a9b-8dcf-81ec854199b6" providerId="ADAL" clId="{C85477B1-9DA6-41B1-BC2B-44BFC8347136}" dt="2023-02-14T17:14:41.754" v="1879" actId="700"/>
          <ac:spMkLst>
            <pc:docMk/>
            <pc:sldMk cId="688771471" sldId="301"/>
            <ac:spMk id="3" creationId="{2CDB19F9-DEB1-B71D-7838-1858E504D750}"/>
          </ac:spMkLst>
        </pc:spChg>
        <pc:spChg chg="mod ord">
          <ac:chgData name="Woodard Leslie N" userId="0215b3a3-2f11-4a9b-8dcf-81ec854199b6" providerId="ADAL" clId="{C85477B1-9DA6-41B1-BC2B-44BFC8347136}" dt="2023-02-14T17:14:41.754" v="1879" actId="700"/>
          <ac:spMkLst>
            <pc:docMk/>
            <pc:sldMk cId="688771471" sldId="301"/>
            <ac:spMk id="4" creationId="{F8BDC8CB-4731-E50E-CD0A-2198CAD36EEE}"/>
          </ac:spMkLst>
        </pc:spChg>
        <pc:spChg chg="mod ord">
          <ac:chgData name="Woodard Leslie N" userId="0215b3a3-2f11-4a9b-8dcf-81ec854199b6" providerId="ADAL" clId="{C85477B1-9DA6-41B1-BC2B-44BFC8347136}" dt="2023-02-14T17:14:41.754" v="1879" actId="700"/>
          <ac:spMkLst>
            <pc:docMk/>
            <pc:sldMk cId="688771471" sldId="301"/>
            <ac:spMk id="5" creationId="{F1405552-EDBE-D03E-2F76-23076071AFC5}"/>
          </ac:spMkLst>
        </pc:spChg>
        <pc:spChg chg="mod ord">
          <ac:chgData name="Woodard Leslie N" userId="0215b3a3-2f11-4a9b-8dcf-81ec854199b6" providerId="ADAL" clId="{C85477B1-9DA6-41B1-BC2B-44BFC8347136}" dt="2023-02-14T17:14:41.754" v="1879" actId="700"/>
          <ac:spMkLst>
            <pc:docMk/>
            <pc:sldMk cId="688771471" sldId="301"/>
            <ac:spMk id="6" creationId="{C6E37F95-53E4-F99C-BEA5-5C440ED7262E}"/>
          </ac:spMkLst>
        </pc:spChg>
        <pc:spChg chg="add mod ord">
          <ac:chgData name="Woodard Leslie N" userId="0215b3a3-2f11-4a9b-8dcf-81ec854199b6" providerId="ADAL" clId="{C85477B1-9DA6-41B1-BC2B-44BFC8347136}" dt="2023-02-14T18:26:49.445" v="2479" actId="113"/>
          <ac:spMkLst>
            <pc:docMk/>
            <pc:sldMk cId="688771471" sldId="301"/>
            <ac:spMk id="7" creationId="{97695144-E087-2DFC-EBE4-1E60C3124637}"/>
          </ac:spMkLst>
        </pc:spChg>
        <pc:spChg chg="add mod ord">
          <ac:chgData name="Woodard Leslie N" userId="0215b3a3-2f11-4a9b-8dcf-81ec854199b6" providerId="ADAL" clId="{C85477B1-9DA6-41B1-BC2B-44BFC8347136}" dt="2023-02-14T18:26:45.621" v="2477" actId="20577"/>
          <ac:spMkLst>
            <pc:docMk/>
            <pc:sldMk cId="688771471" sldId="301"/>
            <ac:spMk id="8" creationId="{EBCCB86A-E7B0-2366-E3F3-C2D8508F6695}"/>
          </ac:spMkLst>
        </pc:spChg>
        <pc:spChg chg="add mod ord">
          <ac:chgData name="Woodard Leslie N" userId="0215b3a3-2f11-4a9b-8dcf-81ec854199b6" providerId="ADAL" clId="{C85477B1-9DA6-41B1-BC2B-44BFC8347136}" dt="2023-02-14T17:14:46.087" v="1888" actId="20577"/>
          <ac:spMkLst>
            <pc:docMk/>
            <pc:sldMk cId="688771471" sldId="301"/>
            <ac:spMk id="9" creationId="{494F25A9-559B-5EEC-74EA-4D1E89203636}"/>
          </ac:spMkLst>
        </pc:spChg>
        <pc:spChg chg="add mod ord">
          <ac:chgData name="Woodard Leslie N" userId="0215b3a3-2f11-4a9b-8dcf-81ec854199b6" providerId="ADAL" clId="{C85477B1-9DA6-41B1-BC2B-44BFC8347136}" dt="2023-02-14T17:14:48.384" v="1897" actId="20577"/>
          <ac:spMkLst>
            <pc:docMk/>
            <pc:sldMk cId="688771471" sldId="301"/>
            <ac:spMk id="10" creationId="{DABCB0BF-A682-553F-1C0C-09B8192914F7}"/>
          </ac:spMkLst>
        </pc:spChg>
        <pc:spChg chg="add mod ord">
          <ac:chgData name="Woodard Leslie N" userId="0215b3a3-2f11-4a9b-8dcf-81ec854199b6" providerId="ADAL" clId="{C85477B1-9DA6-41B1-BC2B-44BFC8347136}" dt="2023-02-14T18:26:42.660" v="2475" actId="20577"/>
          <ac:spMkLst>
            <pc:docMk/>
            <pc:sldMk cId="688771471" sldId="301"/>
            <ac:spMk id="11" creationId="{B03F9BA6-C7A1-57CC-9535-212D175C45C6}"/>
          </ac:spMkLst>
        </pc:spChg>
        <pc:spChg chg="add mod ord">
          <ac:chgData name="Woodard Leslie N" userId="0215b3a3-2f11-4a9b-8dcf-81ec854199b6" providerId="ADAL" clId="{C85477B1-9DA6-41B1-BC2B-44BFC8347136}" dt="2023-02-14T17:14:52.576" v="1908" actId="20577"/>
          <ac:spMkLst>
            <pc:docMk/>
            <pc:sldMk cId="688771471" sldId="301"/>
            <ac:spMk id="12" creationId="{637A97A7-36ED-1418-B5AD-B1EC4127F8CA}"/>
          </ac:spMkLst>
        </pc:spChg>
      </pc:sldChg>
      <pc:sldChg chg="addSp delSp modSp mod modClrScheme modAnim chgLayout modNotesTx">
        <pc:chgData name="Woodard Leslie N" userId="0215b3a3-2f11-4a9b-8dcf-81ec854199b6" providerId="ADAL" clId="{C85477B1-9DA6-41B1-BC2B-44BFC8347136}" dt="2023-02-15T15:30:17.938" v="10129"/>
        <pc:sldMkLst>
          <pc:docMk/>
          <pc:sldMk cId="1002111113" sldId="302"/>
        </pc:sldMkLst>
        <pc:spChg chg="mod ord">
          <ac:chgData name="Woodard Leslie N" userId="0215b3a3-2f11-4a9b-8dcf-81ec854199b6" providerId="ADAL" clId="{C85477B1-9DA6-41B1-BC2B-44BFC8347136}" dt="2023-02-14T20:53:32.862" v="2481" actId="700"/>
          <ac:spMkLst>
            <pc:docMk/>
            <pc:sldMk cId="1002111113" sldId="302"/>
            <ac:spMk id="2" creationId="{8A92A6FA-6531-6C04-F1DD-DC78C572F4CB}"/>
          </ac:spMkLst>
        </pc:spChg>
        <pc:spChg chg="del mod ord">
          <ac:chgData name="Woodard Leslie N" userId="0215b3a3-2f11-4a9b-8dcf-81ec854199b6" providerId="ADAL" clId="{C85477B1-9DA6-41B1-BC2B-44BFC8347136}" dt="2023-02-14T20:53:32.862" v="2481" actId="700"/>
          <ac:spMkLst>
            <pc:docMk/>
            <pc:sldMk cId="1002111113" sldId="302"/>
            <ac:spMk id="3" creationId="{2CDB19F9-DEB1-B71D-7838-1858E504D750}"/>
          </ac:spMkLst>
        </pc:spChg>
        <pc:spChg chg="mod ord">
          <ac:chgData name="Woodard Leslie N" userId="0215b3a3-2f11-4a9b-8dcf-81ec854199b6" providerId="ADAL" clId="{C85477B1-9DA6-41B1-BC2B-44BFC8347136}" dt="2023-02-14T20:53:32.862" v="2481" actId="700"/>
          <ac:spMkLst>
            <pc:docMk/>
            <pc:sldMk cId="1002111113" sldId="302"/>
            <ac:spMk id="4" creationId="{F8BDC8CB-4731-E50E-CD0A-2198CAD36EEE}"/>
          </ac:spMkLst>
        </pc:spChg>
        <pc:spChg chg="mod ord">
          <ac:chgData name="Woodard Leslie N" userId="0215b3a3-2f11-4a9b-8dcf-81ec854199b6" providerId="ADAL" clId="{C85477B1-9DA6-41B1-BC2B-44BFC8347136}" dt="2023-02-14T20:53:32.862" v="2481" actId="700"/>
          <ac:spMkLst>
            <pc:docMk/>
            <pc:sldMk cId="1002111113" sldId="302"/>
            <ac:spMk id="5" creationId="{F1405552-EDBE-D03E-2F76-23076071AFC5}"/>
          </ac:spMkLst>
        </pc:spChg>
        <pc:spChg chg="mod ord">
          <ac:chgData name="Woodard Leslie N" userId="0215b3a3-2f11-4a9b-8dcf-81ec854199b6" providerId="ADAL" clId="{C85477B1-9DA6-41B1-BC2B-44BFC8347136}" dt="2023-02-14T20:53:32.862" v="2481" actId="700"/>
          <ac:spMkLst>
            <pc:docMk/>
            <pc:sldMk cId="1002111113" sldId="302"/>
            <ac:spMk id="6" creationId="{C6E37F95-53E4-F99C-BEA5-5C440ED7262E}"/>
          </ac:spMkLst>
        </pc:spChg>
        <pc:spChg chg="add mod ord">
          <ac:chgData name="Woodard Leslie N" userId="0215b3a3-2f11-4a9b-8dcf-81ec854199b6" providerId="ADAL" clId="{C85477B1-9DA6-41B1-BC2B-44BFC8347136}" dt="2023-02-14T21:00:13.167" v="2744" actId="113"/>
          <ac:spMkLst>
            <pc:docMk/>
            <pc:sldMk cId="1002111113" sldId="302"/>
            <ac:spMk id="7" creationId="{A89CE5BA-621E-D74D-6C0B-A45E83010252}"/>
          </ac:spMkLst>
        </pc:spChg>
        <pc:spChg chg="add mod ord">
          <ac:chgData name="Woodard Leslie N" userId="0215b3a3-2f11-4a9b-8dcf-81ec854199b6" providerId="ADAL" clId="{C85477B1-9DA6-41B1-BC2B-44BFC8347136}" dt="2023-02-14T21:01:05.854" v="2763" actId="20577"/>
          <ac:spMkLst>
            <pc:docMk/>
            <pc:sldMk cId="1002111113" sldId="302"/>
            <ac:spMk id="8" creationId="{10D47EC6-AC15-AD10-6287-48BCDCEE1152}"/>
          </ac:spMkLst>
        </pc:spChg>
        <pc:spChg chg="add mod ord">
          <ac:chgData name="Woodard Leslie N" userId="0215b3a3-2f11-4a9b-8dcf-81ec854199b6" providerId="ADAL" clId="{C85477B1-9DA6-41B1-BC2B-44BFC8347136}" dt="2023-02-14T20:53:37.878" v="2492" actId="20577"/>
          <ac:spMkLst>
            <pc:docMk/>
            <pc:sldMk cId="1002111113" sldId="302"/>
            <ac:spMk id="9" creationId="{92F75490-0878-1558-7F93-2C2566C8FFA9}"/>
          </ac:spMkLst>
        </pc:spChg>
        <pc:spChg chg="add mod ord">
          <ac:chgData name="Woodard Leslie N" userId="0215b3a3-2f11-4a9b-8dcf-81ec854199b6" providerId="ADAL" clId="{C85477B1-9DA6-41B1-BC2B-44BFC8347136}" dt="2023-02-14T20:53:43.988" v="2507" actId="20577"/>
          <ac:spMkLst>
            <pc:docMk/>
            <pc:sldMk cId="1002111113" sldId="302"/>
            <ac:spMk id="10" creationId="{ADDFD15C-765D-E885-CB4D-0D57A97EA80A}"/>
          </ac:spMkLst>
        </pc:spChg>
      </pc:sldChg>
      <pc:sldChg chg="addSp delSp modSp mod modClrScheme modAnim chgLayout modNotesTx">
        <pc:chgData name="Woodard Leslie N" userId="0215b3a3-2f11-4a9b-8dcf-81ec854199b6" providerId="ADAL" clId="{C85477B1-9DA6-41B1-BC2B-44BFC8347136}" dt="2023-02-15T15:54:34.097" v="12162" actId="20577"/>
        <pc:sldMkLst>
          <pc:docMk/>
          <pc:sldMk cId="2693807284" sldId="303"/>
        </pc:sldMkLst>
        <pc:spChg chg="mod ord">
          <ac:chgData name="Woodard Leslie N" userId="0215b3a3-2f11-4a9b-8dcf-81ec854199b6" providerId="ADAL" clId="{C85477B1-9DA6-41B1-BC2B-44BFC8347136}" dt="2023-02-15T01:09:04.550" v="2774" actId="700"/>
          <ac:spMkLst>
            <pc:docMk/>
            <pc:sldMk cId="2693807284" sldId="303"/>
            <ac:spMk id="2" creationId="{8A92A6FA-6531-6C04-F1DD-DC78C572F4CB}"/>
          </ac:spMkLst>
        </pc:spChg>
        <pc:spChg chg="del mod ord">
          <ac:chgData name="Woodard Leslie N" userId="0215b3a3-2f11-4a9b-8dcf-81ec854199b6" providerId="ADAL" clId="{C85477B1-9DA6-41B1-BC2B-44BFC8347136}" dt="2023-02-15T01:09:04.550" v="2774" actId="700"/>
          <ac:spMkLst>
            <pc:docMk/>
            <pc:sldMk cId="2693807284" sldId="303"/>
            <ac:spMk id="3" creationId="{2CDB19F9-DEB1-B71D-7838-1858E504D750}"/>
          </ac:spMkLst>
        </pc:spChg>
        <pc:spChg chg="mod ord">
          <ac:chgData name="Woodard Leslie N" userId="0215b3a3-2f11-4a9b-8dcf-81ec854199b6" providerId="ADAL" clId="{C85477B1-9DA6-41B1-BC2B-44BFC8347136}" dt="2023-02-15T01:09:04.550" v="2774" actId="700"/>
          <ac:spMkLst>
            <pc:docMk/>
            <pc:sldMk cId="2693807284" sldId="303"/>
            <ac:spMk id="4" creationId="{F8BDC8CB-4731-E50E-CD0A-2198CAD36EEE}"/>
          </ac:spMkLst>
        </pc:spChg>
        <pc:spChg chg="mod ord">
          <ac:chgData name="Woodard Leslie N" userId="0215b3a3-2f11-4a9b-8dcf-81ec854199b6" providerId="ADAL" clId="{C85477B1-9DA6-41B1-BC2B-44BFC8347136}" dt="2023-02-15T01:09:04.550" v="2774" actId="700"/>
          <ac:spMkLst>
            <pc:docMk/>
            <pc:sldMk cId="2693807284" sldId="303"/>
            <ac:spMk id="5" creationId="{F1405552-EDBE-D03E-2F76-23076071AFC5}"/>
          </ac:spMkLst>
        </pc:spChg>
        <pc:spChg chg="mod ord">
          <ac:chgData name="Woodard Leslie N" userId="0215b3a3-2f11-4a9b-8dcf-81ec854199b6" providerId="ADAL" clId="{C85477B1-9DA6-41B1-BC2B-44BFC8347136}" dt="2023-02-15T01:09:04.550" v="2774" actId="700"/>
          <ac:spMkLst>
            <pc:docMk/>
            <pc:sldMk cId="2693807284" sldId="303"/>
            <ac:spMk id="6" creationId="{C6E37F95-53E4-F99C-BEA5-5C440ED7262E}"/>
          </ac:spMkLst>
        </pc:spChg>
        <pc:spChg chg="add mod ord">
          <ac:chgData name="Woodard Leslie N" userId="0215b3a3-2f11-4a9b-8dcf-81ec854199b6" providerId="ADAL" clId="{C85477B1-9DA6-41B1-BC2B-44BFC8347136}" dt="2023-02-15T15:54:34.097" v="12162" actId="20577"/>
          <ac:spMkLst>
            <pc:docMk/>
            <pc:sldMk cId="2693807284" sldId="303"/>
            <ac:spMk id="7" creationId="{2B180FE2-8ED4-D7C2-9A34-7995BAA643A8}"/>
          </ac:spMkLst>
        </pc:spChg>
        <pc:spChg chg="add mod ord">
          <ac:chgData name="Woodard Leslie N" userId="0215b3a3-2f11-4a9b-8dcf-81ec854199b6" providerId="ADAL" clId="{C85477B1-9DA6-41B1-BC2B-44BFC8347136}" dt="2023-02-15T01:42:20.911" v="3036" actId="255"/>
          <ac:spMkLst>
            <pc:docMk/>
            <pc:sldMk cId="2693807284" sldId="303"/>
            <ac:spMk id="8" creationId="{A01795C8-341C-8127-D0DE-D5F7DF381327}"/>
          </ac:spMkLst>
        </pc:spChg>
        <pc:spChg chg="add mod ord">
          <ac:chgData name="Woodard Leslie N" userId="0215b3a3-2f11-4a9b-8dcf-81ec854199b6" providerId="ADAL" clId="{C85477B1-9DA6-41B1-BC2B-44BFC8347136}" dt="2023-02-15T01:11:57.319" v="2952" actId="20577"/>
          <ac:spMkLst>
            <pc:docMk/>
            <pc:sldMk cId="2693807284" sldId="303"/>
            <ac:spMk id="9" creationId="{72323264-DA14-BEF3-C4D0-15D4B2A76630}"/>
          </ac:spMkLst>
        </pc:spChg>
        <pc:spChg chg="add mod ord">
          <ac:chgData name="Woodard Leslie N" userId="0215b3a3-2f11-4a9b-8dcf-81ec854199b6" providerId="ADAL" clId="{C85477B1-9DA6-41B1-BC2B-44BFC8347136}" dt="2023-02-15T01:12:00.430" v="2961" actId="20577"/>
          <ac:spMkLst>
            <pc:docMk/>
            <pc:sldMk cId="2693807284" sldId="303"/>
            <ac:spMk id="10" creationId="{15F9E431-6D41-5F2C-ACB5-7C06C4EDDCA2}"/>
          </ac:spMkLst>
        </pc:spChg>
      </pc:sldChg>
      <pc:sldChg chg="addSp modSp mod ord modAnim modNotesTx">
        <pc:chgData name="Woodard Leslie N" userId="0215b3a3-2f11-4a9b-8dcf-81ec854199b6" providerId="ADAL" clId="{C85477B1-9DA6-41B1-BC2B-44BFC8347136}" dt="2023-02-15T15:30:53.412" v="10133"/>
        <pc:sldMkLst>
          <pc:docMk/>
          <pc:sldMk cId="397509878" sldId="304"/>
        </pc:sldMkLst>
        <pc:spChg chg="mod">
          <ac:chgData name="Woodard Leslie N" userId="0215b3a3-2f11-4a9b-8dcf-81ec854199b6" providerId="ADAL" clId="{C85477B1-9DA6-41B1-BC2B-44BFC8347136}" dt="2023-02-15T02:16:53.825" v="3914" actId="20577"/>
          <ac:spMkLst>
            <pc:docMk/>
            <pc:sldMk cId="397509878" sldId="304"/>
            <ac:spMk id="2" creationId="{8A92A6FA-6531-6C04-F1DD-DC78C572F4CB}"/>
          </ac:spMkLst>
        </pc:spChg>
        <pc:spChg chg="mod">
          <ac:chgData name="Woodard Leslie N" userId="0215b3a3-2f11-4a9b-8dcf-81ec854199b6" providerId="ADAL" clId="{C85477B1-9DA6-41B1-BC2B-44BFC8347136}" dt="2023-02-15T02:50:46.490" v="5118" actId="21"/>
          <ac:spMkLst>
            <pc:docMk/>
            <pc:sldMk cId="397509878" sldId="304"/>
            <ac:spMk id="3" creationId="{2CDB19F9-DEB1-B71D-7838-1858E504D750}"/>
          </ac:spMkLst>
        </pc:spChg>
        <pc:spChg chg="add mod">
          <ac:chgData name="Woodard Leslie N" userId="0215b3a3-2f11-4a9b-8dcf-81ec854199b6" providerId="ADAL" clId="{C85477B1-9DA6-41B1-BC2B-44BFC8347136}" dt="2023-02-15T02:51:15.635" v="5127" actId="1076"/>
          <ac:spMkLst>
            <pc:docMk/>
            <pc:sldMk cId="397509878" sldId="304"/>
            <ac:spMk id="8" creationId="{A0F62B3A-0AF8-3A53-4143-22672128F44B}"/>
          </ac:spMkLst>
        </pc:spChg>
      </pc:sldChg>
      <pc:sldChg chg="addSp delSp modSp mod modClrScheme chgLayout modNotesTx">
        <pc:chgData name="Woodard Leslie N" userId="0215b3a3-2f11-4a9b-8dcf-81ec854199b6" providerId="ADAL" clId="{C85477B1-9DA6-41B1-BC2B-44BFC8347136}" dt="2023-02-15T02:35:32.520" v="4041"/>
        <pc:sldMkLst>
          <pc:docMk/>
          <pc:sldMk cId="2843635808" sldId="306"/>
        </pc:sldMkLst>
        <pc:spChg chg="mod ord">
          <ac:chgData name="Woodard Leslie N" userId="0215b3a3-2f11-4a9b-8dcf-81ec854199b6" providerId="ADAL" clId="{C85477B1-9DA6-41B1-BC2B-44BFC8347136}" dt="2023-02-15T02:16:15.073" v="3895" actId="700"/>
          <ac:spMkLst>
            <pc:docMk/>
            <pc:sldMk cId="2843635808" sldId="306"/>
            <ac:spMk id="2" creationId="{8A92A6FA-6531-6C04-F1DD-DC78C572F4CB}"/>
          </ac:spMkLst>
        </pc:spChg>
        <pc:spChg chg="mod ord">
          <ac:chgData name="Woodard Leslie N" userId="0215b3a3-2f11-4a9b-8dcf-81ec854199b6" providerId="ADAL" clId="{C85477B1-9DA6-41B1-BC2B-44BFC8347136}" dt="2023-02-15T02:16:37.527" v="3901" actId="12"/>
          <ac:spMkLst>
            <pc:docMk/>
            <pc:sldMk cId="2843635808" sldId="306"/>
            <ac:spMk id="3" creationId="{2CDB19F9-DEB1-B71D-7838-1858E504D750}"/>
          </ac:spMkLst>
        </pc:spChg>
        <pc:spChg chg="mod ord">
          <ac:chgData name="Woodard Leslie N" userId="0215b3a3-2f11-4a9b-8dcf-81ec854199b6" providerId="ADAL" clId="{C85477B1-9DA6-41B1-BC2B-44BFC8347136}" dt="2023-02-15T02:16:15.073" v="3895" actId="700"/>
          <ac:spMkLst>
            <pc:docMk/>
            <pc:sldMk cId="2843635808" sldId="306"/>
            <ac:spMk id="4" creationId="{F8BDC8CB-4731-E50E-CD0A-2198CAD36EEE}"/>
          </ac:spMkLst>
        </pc:spChg>
        <pc:spChg chg="mod ord">
          <ac:chgData name="Woodard Leslie N" userId="0215b3a3-2f11-4a9b-8dcf-81ec854199b6" providerId="ADAL" clId="{C85477B1-9DA6-41B1-BC2B-44BFC8347136}" dt="2023-02-15T02:16:15.073" v="3895" actId="700"/>
          <ac:spMkLst>
            <pc:docMk/>
            <pc:sldMk cId="2843635808" sldId="306"/>
            <ac:spMk id="5" creationId="{F1405552-EDBE-D03E-2F76-23076071AFC5}"/>
          </ac:spMkLst>
        </pc:spChg>
        <pc:spChg chg="mod ord">
          <ac:chgData name="Woodard Leslie N" userId="0215b3a3-2f11-4a9b-8dcf-81ec854199b6" providerId="ADAL" clId="{C85477B1-9DA6-41B1-BC2B-44BFC8347136}" dt="2023-02-15T02:16:15.073" v="3895" actId="700"/>
          <ac:spMkLst>
            <pc:docMk/>
            <pc:sldMk cId="2843635808" sldId="306"/>
            <ac:spMk id="6" creationId="{C6E37F95-53E4-F99C-BEA5-5C440ED7262E}"/>
          </ac:spMkLst>
        </pc:spChg>
        <pc:spChg chg="add del mod ord">
          <ac:chgData name="Woodard Leslie N" userId="0215b3a3-2f11-4a9b-8dcf-81ec854199b6" providerId="ADAL" clId="{C85477B1-9DA6-41B1-BC2B-44BFC8347136}" dt="2023-02-15T02:15:42.854" v="3892" actId="700"/>
          <ac:spMkLst>
            <pc:docMk/>
            <pc:sldMk cId="2843635808" sldId="306"/>
            <ac:spMk id="9" creationId="{2BCCBDAC-91A1-4331-27EC-92CDB1112B77}"/>
          </ac:spMkLst>
        </pc:spChg>
        <pc:spChg chg="add del mod ord">
          <ac:chgData name="Woodard Leslie N" userId="0215b3a3-2f11-4a9b-8dcf-81ec854199b6" providerId="ADAL" clId="{C85477B1-9DA6-41B1-BC2B-44BFC8347136}" dt="2023-02-15T02:15:42.854" v="3892" actId="700"/>
          <ac:spMkLst>
            <pc:docMk/>
            <pc:sldMk cId="2843635808" sldId="306"/>
            <ac:spMk id="10" creationId="{07A51F39-F37C-4DA4-B980-B7048DA276FB}"/>
          </ac:spMkLst>
        </pc:spChg>
        <pc:spChg chg="add del mod ord">
          <ac:chgData name="Woodard Leslie N" userId="0215b3a3-2f11-4a9b-8dcf-81ec854199b6" providerId="ADAL" clId="{C85477B1-9DA6-41B1-BC2B-44BFC8347136}" dt="2023-02-15T02:15:42.854" v="3892" actId="700"/>
          <ac:spMkLst>
            <pc:docMk/>
            <pc:sldMk cId="2843635808" sldId="306"/>
            <ac:spMk id="11" creationId="{8CC4D05F-DB01-8CFF-A779-F2DB0D820913}"/>
          </ac:spMkLst>
        </pc:spChg>
        <pc:spChg chg="add mod ord">
          <ac:chgData name="Woodard Leslie N" userId="0215b3a3-2f11-4a9b-8dcf-81ec854199b6" providerId="ADAL" clId="{C85477B1-9DA6-41B1-BC2B-44BFC8347136}" dt="2023-02-15T02:16:15.073" v="3895" actId="700"/>
          <ac:spMkLst>
            <pc:docMk/>
            <pc:sldMk cId="2843635808" sldId="306"/>
            <ac:spMk id="12" creationId="{55B15CF3-BD2E-A363-D906-EEB949028EF3}"/>
          </ac:spMkLst>
        </pc:spChg>
        <pc:spChg chg="add mod ord">
          <ac:chgData name="Woodard Leslie N" userId="0215b3a3-2f11-4a9b-8dcf-81ec854199b6" providerId="ADAL" clId="{C85477B1-9DA6-41B1-BC2B-44BFC8347136}" dt="2023-02-15T02:16:19.912" v="3897"/>
          <ac:spMkLst>
            <pc:docMk/>
            <pc:sldMk cId="2843635808" sldId="306"/>
            <ac:spMk id="13" creationId="{10EC5A71-444F-B5B4-B61C-53F6D1B99CC9}"/>
          </ac:spMkLst>
        </pc:spChg>
        <pc:spChg chg="add mod ord">
          <ac:chgData name="Woodard Leslie N" userId="0215b3a3-2f11-4a9b-8dcf-81ec854199b6" providerId="ADAL" clId="{C85477B1-9DA6-41B1-BC2B-44BFC8347136}" dt="2023-02-15T02:16:15.073" v="3895" actId="700"/>
          <ac:spMkLst>
            <pc:docMk/>
            <pc:sldMk cId="2843635808" sldId="306"/>
            <ac:spMk id="14" creationId="{BFED3D3C-5C52-F402-E806-1C066D9B6165}"/>
          </ac:spMkLst>
        </pc:spChg>
        <pc:picChg chg="add mod">
          <ac:chgData name="Woodard Leslie N" userId="0215b3a3-2f11-4a9b-8dcf-81ec854199b6" providerId="ADAL" clId="{C85477B1-9DA6-41B1-BC2B-44BFC8347136}" dt="2023-02-15T02:15:20.052" v="3889" actId="1076"/>
          <ac:picMkLst>
            <pc:docMk/>
            <pc:sldMk cId="2843635808" sldId="306"/>
            <ac:picMk id="8" creationId="{2C495E54-759A-C312-F77F-2430894927D0}"/>
          </ac:picMkLst>
        </pc:picChg>
      </pc:sldChg>
      <pc:sldChg chg="modSp mod">
        <pc:chgData name="Woodard Leslie N" userId="0215b3a3-2f11-4a9b-8dcf-81ec854199b6" providerId="ADAL" clId="{C85477B1-9DA6-41B1-BC2B-44BFC8347136}" dt="2023-02-15T02:01:06.162" v="3580" actId="1076"/>
        <pc:sldMkLst>
          <pc:docMk/>
          <pc:sldMk cId="1453820861" sldId="307"/>
        </pc:sldMkLst>
        <pc:picChg chg="mod">
          <ac:chgData name="Woodard Leslie N" userId="0215b3a3-2f11-4a9b-8dcf-81ec854199b6" providerId="ADAL" clId="{C85477B1-9DA6-41B1-BC2B-44BFC8347136}" dt="2023-02-15T02:01:06.162" v="3580" actId="1076"/>
          <ac:picMkLst>
            <pc:docMk/>
            <pc:sldMk cId="1453820861" sldId="307"/>
            <ac:picMk id="8" creationId="{DE0A2BF3-5531-C60D-C23C-0A7353DC1325}"/>
          </ac:picMkLst>
        </pc:picChg>
      </pc:sldChg>
      <pc:sldChg chg="modNotesTx">
        <pc:chgData name="Woodard Leslie N" userId="0215b3a3-2f11-4a9b-8dcf-81ec854199b6" providerId="ADAL" clId="{C85477B1-9DA6-41B1-BC2B-44BFC8347136}" dt="2023-02-15T03:09:59.794" v="7188" actId="20577"/>
        <pc:sldMkLst>
          <pc:docMk/>
          <pc:sldMk cId="1500082333" sldId="310"/>
        </pc:sldMkLst>
      </pc:sldChg>
      <pc:sldChg chg="modAnim modNotesTx">
        <pc:chgData name="Woodard Leslie N" userId="0215b3a3-2f11-4a9b-8dcf-81ec854199b6" providerId="ADAL" clId="{C85477B1-9DA6-41B1-BC2B-44BFC8347136}" dt="2023-02-15T15:36:09.155" v="10643" actId="20577"/>
        <pc:sldMkLst>
          <pc:docMk/>
          <pc:sldMk cId="2915587243" sldId="312"/>
        </pc:sldMkLst>
      </pc:sldChg>
      <pc:sldChg chg="modAnim modNotesTx">
        <pc:chgData name="Woodard Leslie N" userId="0215b3a3-2f11-4a9b-8dcf-81ec854199b6" providerId="ADAL" clId="{C85477B1-9DA6-41B1-BC2B-44BFC8347136}" dt="2023-02-15T15:42:51.628" v="11898" actId="20577"/>
        <pc:sldMkLst>
          <pc:docMk/>
          <pc:sldMk cId="4111300678" sldId="314"/>
        </pc:sldMkLst>
      </pc:sldChg>
      <pc:sldChg chg="modNotesTx">
        <pc:chgData name="Woodard Leslie N" userId="0215b3a3-2f11-4a9b-8dcf-81ec854199b6" providerId="ADAL" clId="{C85477B1-9DA6-41B1-BC2B-44BFC8347136}" dt="2023-02-15T15:26:00.720" v="10070" actId="33524"/>
        <pc:sldMkLst>
          <pc:docMk/>
          <pc:sldMk cId="2508898232" sldId="315"/>
        </pc:sldMkLst>
      </pc:sldChg>
      <pc:sldChg chg="modAnim">
        <pc:chgData name="Woodard Leslie N" userId="0215b3a3-2f11-4a9b-8dcf-81ec854199b6" providerId="ADAL" clId="{C85477B1-9DA6-41B1-BC2B-44BFC8347136}" dt="2023-02-15T15:28:06.808" v="10109"/>
        <pc:sldMkLst>
          <pc:docMk/>
          <pc:sldMk cId="2852198564" sldId="316"/>
        </pc:sldMkLst>
      </pc:sldChg>
      <pc:sldChg chg="modNotesTx">
        <pc:chgData name="Woodard Leslie N" userId="0215b3a3-2f11-4a9b-8dcf-81ec854199b6" providerId="ADAL" clId="{C85477B1-9DA6-41B1-BC2B-44BFC8347136}" dt="2023-02-15T03:07:30.661" v="6878" actId="20577"/>
        <pc:sldMkLst>
          <pc:docMk/>
          <pc:sldMk cId="1310699709" sldId="317"/>
        </pc:sldMkLst>
      </pc:sldChg>
      <pc:sldChg chg="modNotesTx">
        <pc:chgData name="Woodard Leslie N" userId="0215b3a3-2f11-4a9b-8dcf-81ec854199b6" providerId="ADAL" clId="{C85477B1-9DA6-41B1-BC2B-44BFC8347136}" dt="2023-02-15T03:23:46.543" v="8527" actId="20577"/>
        <pc:sldMkLst>
          <pc:docMk/>
          <pc:sldMk cId="256131500" sldId="318"/>
        </pc:sldMkLst>
      </pc:sldChg>
      <pc:sldChg chg="modAnim modNotesTx">
        <pc:chgData name="Woodard Leslie N" userId="0215b3a3-2f11-4a9b-8dcf-81ec854199b6" providerId="ADAL" clId="{C85477B1-9DA6-41B1-BC2B-44BFC8347136}" dt="2023-02-15T16:05:38.658" v="12883" actId="20577"/>
        <pc:sldMkLst>
          <pc:docMk/>
          <pc:sldMk cId="1174155433" sldId="319"/>
        </pc:sldMkLst>
      </pc:sldChg>
      <pc:sldChg chg="modAnim modNotesTx">
        <pc:chgData name="Woodard Leslie N" userId="0215b3a3-2f11-4a9b-8dcf-81ec854199b6" providerId="ADAL" clId="{C85477B1-9DA6-41B1-BC2B-44BFC8347136}" dt="2023-02-15T15:43:23.513" v="11986" actId="20577"/>
        <pc:sldMkLst>
          <pc:docMk/>
          <pc:sldMk cId="1374970250" sldId="320"/>
        </pc:sldMkLst>
      </pc:sldChg>
      <pc:sldChg chg="addSp delSp modSp add mod modAnim modNotesTx">
        <pc:chgData name="Woodard Leslie N" userId="0215b3a3-2f11-4a9b-8dcf-81ec854199b6" providerId="ADAL" clId="{C85477B1-9DA6-41B1-BC2B-44BFC8347136}" dt="2023-02-15T16:00:32.302" v="12763" actId="20577"/>
        <pc:sldMkLst>
          <pc:docMk/>
          <pc:sldMk cId="1456332839" sldId="321"/>
        </pc:sldMkLst>
        <pc:spChg chg="mod">
          <ac:chgData name="Woodard Leslie N" userId="0215b3a3-2f11-4a9b-8dcf-81ec854199b6" providerId="ADAL" clId="{C85477B1-9DA6-41B1-BC2B-44BFC8347136}" dt="2023-02-15T01:56:20.635" v="3394" actId="14100"/>
          <ac:spMkLst>
            <pc:docMk/>
            <pc:sldMk cId="1456332839" sldId="321"/>
            <ac:spMk id="2" creationId="{8A92A6FA-6531-6C04-F1DD-DC78C572F4CB}"/>
          </ac:spMkLst>
        </pc:spChg>
        <pc:spChg chg="mod">
          <ac:chgData name="Woodard Leslie N" userId="0215b3a3-2f11-4a9b-8dcf-81ec854199b6" providerId="ADAL" clId="{C85477B1-9DA6-41B1-BC2B-44BFC8347136}" dt="2023-02-15T01:56:46.520" v="3402" actId="1076"/>
          <ac:spMkLst>
            <pc:docMk/>
            <pc:sldMk cId="1456332839" sldId="321"/>
            <ac:spMk id="3" creationId="{2CDB19F9-DEB1-B71D-7838-1858E504D750}"/>
          </ac:spMkLst>
        </pc:spChg>
        <pc:picChg chg="add del mod">
          <ac:chgData name="Woodard Leslie N" userId="0215b3a3-2f11-4a9b-8dcf-81ec854199b6" providerId="ADAL" clId="{C85477B1-9DA6-41B1-BC2B-44BFC8347136}" dt="2023-02-15T01:55:16.293" v="3382" actId="478"/>
          <ac:picMkLst>
            <pc:docMk/>
            <pc:sldMk cId="1456332839" sldId="321"/>
            <ac:picMk id="8" creationId="{09AC3EDF-11C4-59C2-9DB1-0769F6678E4A}"/>
          </ac:picMkLst>
        </pc:picChg>
        <pc:picChg chg="add mod">
          <ac:chgData name="Woodard Leslie N" userId="0215b3a3-2f11-4a9b-8dcf-81ec854199b6" providerId="ADAL" clId="{C85477B1-9DA6-41B1-BC2B-44BFC8347136}" dt="2023-02-15T01:56:56.122" v="3403" actId="1076"/>
          <ac:picMkLst>
            <pc:docMk/>
            <pc:sldMk cId="1456332839" sldId="321"/>
            <ac:picMk id="10" creationId="{9A8D7DFC-A68B-50CF-01A9-898C5D7E19E1}"/>
          </ac:picMkLst>
        </pc:picChg>
        <pc:picChg chg="add mod">
          <ac:chgData name="Woodard Leslie N" userId="0215b3a3-2f11-4a9b-8dcf-81ec854199b6" providerId="ADAL" clId="{C85477B1-9DA6-41B1-BC2B-44BFC8347136}" dt="2023-02-15T01:56:38.464" v="3400" actId="1076"/>
          <ac:picMkLst>
            <pc:docMk/>
            <pc:sldMk cId="1456332839" sldId="321"/>
            <ac:picMk id="12" creationId="{4E693BDC-6949-2827-4FB1-C69DDB369684}"/>
          </ac:picMkLst>
        </pc:picChg>
        <pc:picChg chg="add mod">
          <ac:chgData name="Woodard Leslie N" userId="0215b3a3-2f11-4a9b-8dcf-81ec854199b6" providerId="ADAL" clId="{C85477B1-9DA6-41B1-BC2B-44BFC8347136}" dt="2023-02-15T01:56:41.634" v="3401" actId="1076"/>
          <ac:picMkLst>
            <pc:docMk/>
            <pc:sldMk cId="1456332839" sldId="321"/>
            <ac:picMk id="14" creationId="{0F0CAA23-2199-BCDA-FF75-0DBFC263DD2C}"/>
          </ac:picMkLst>
        </pc:picChg>
        <pc:cxnChg chg="add mod">
          <ac:chgData name="Woodard Leslie N" userId="0215b3a3-2f11-4a9b-8dcf-81ec854199b6" providerId="ADAL" clId="{C85477B1-9DA6-41B1-BC2B-44BFC8347136}" dt="2023-02-15T01:57:22.762" v="3408" actId="14100"/>
          <ac:cxnSpMkLst>
            <pc:docMk/>
            <pc:sldMk cId="1456332839" sldId="321"/>
            <ac:cxnSpMk id="16" creationId="{E816E1FC-D7F9-0BCF-499E-C964AB15A168}"/>
          </ac:cxnSpMkLst>
        </pc:cxnChg>
      </pc:sldChg>
      <pc:sldChg chg="addSp modSp add mod modAnim modNotesTx">
        <pc:chgData name="Woodard Leslie N" userId="0215b3a3-2f11-4a9b-8dcf-81ec854199b6" providerId="ADAL" clId="{C85477B1-9DA6-41B1-BC2B-44BFC8347136}" dt="2023-02-15T15:30:57.601" v="10134"/>
        <pc:sldMkLst>
          <pc:docMk/>
          <pc:sldMk cId="2620176623" sldId="322"/>
        </pc:sldMkLst>
        <pc:spChg chg="mod">
          <ac:chgData name="Woodard Leslie N" userId="0215b3a3-2f11-4a9b-8dcf-81ec854199b6" providerId="ADAL" clId="{C85477B1-9DA6-41B1-BC2B-44BFC8347136}" dt="2023-02-15T02:22:06.585" v="3929" actId="20577"/>
          <ac:spMkLst>
            <pc:docMk/>
            <pc:sldMk cId="2620176623" sldId="322"/>
            <ac:spMk id="2" creationId="{8A92A6FA-6531-6C04-F1DD-DC78C572F4CB}"/>
          </ac:spMkLst>
        </pc:spChg>
        <pc:spChg chg="mod">
          <ac:chgData name="Woodard Leslie N" userId="0215b3a3-2f11-4a9b-8dcf-81ec854199b6" providerId="ADAL" clId="{C85477B1-9DA6-41B1-BC2B-44BFC8347136}" dt="2023-02-15T02:37:59.768" v="4383" actId="21"/>
          <ac:spMkLst>
            <pc:docMk/>
            <pc:sldMk cId="2620176623" sldId="322"/>
            <ac:spMk id="3" creationId="{2CDB19F9-DEB1-B71D-7838-1858E504D750}"/>
          </ac:spMkLst>
        </pc:spChg>
        <pc:spChg chg="add mod">
          <ac:chgData name="Woodard Leslie N" userId="0215b3a3-2f11-4a9b-8dcf-81ec854199b6" providerId="ADAL" clId="{C85477B1-9DA6-41B1-BC2B-44BFC8347136}" dt="2023-02-15T02:50:30.242" v="5116" actId="1076"/>
          <ac:spMkLst>
            <pc:docMk/>
            <pc:sldMk cId="2620176623" sldId="322"/>
            <ac:spMk id="10" creationId="{284C9BAF-C227-A4A8-BE51-895A039843FC}"/>
          </ac:spMkLst>
        </pc:spChg>
        <pc:picChg chg="add mod">
          <ac:chgData name="Woodard Leslie N" userId="0215b3a3-2f11-4a9b-8dcf-81ec854199b6" providerId="ADAL" clId="{C85477B1-9DA6-41B1-BC2B-44BFC8347136}" dt="2023-02-15T02:38:15.354" v="4392" actId="1076"/>
          <ac:picMkLst>
            <pc:docMk/>
            <pc:sldMk cId="2620176623" sldId="322"/>
            <ac:picMk id="8" creationId="{753AECD9-50F2-1245-3DF5-99D408B79B03}"/>
          </ac:picMkLst>
        </pc:picChg>
      </pc:sldChg>
      <pc:sldChg chg="addSp delSp modSp add mod modClrScheme modAnim chgLayout modNotesTx">
        <pc:chgData name="Woodard Leslie N" userId="0215b3a3-2f11-4a9b-8dcf-81ec854199b6" providerId="ADAL" clId="{C85477B1-9DA6-41B1-BC2B-44BFC8347136}" dt="2023-02-15T15:31:05.988" v="10136"/>
        <pc:sldMkLst>
          <pc:docMk/>
          <pc:sldMk cId="4061015717" sldId="323"/>
        </pc:sldMkLst>
        <pc:spChg chg="mod ord">
          <ac:chgData name="Woodard Leslie N" userId="0215b3a3-2f11-4a9b-8dcf-81ec854199b6" providerId="ADAL" clId="{C85477B1-9DA6-41B1-BC2B-44BFC8347136}" dt="2023-02-15T02:49:21.890" v="5067" actId="14100"/>
          <ac:spMkLst>
            <pc:docMk/>
            <pc:sldMk cId="4061015717" sldId="323"/>
            <ac:spMk id="2" creationId="{8A92A6FA-6531-6C04-F1DD-DC78C572F4CB}"/>
          </ac:spMkLst>
        </pc:spChg>
        <pc:spChg chg="mod ord">
          <ac:chgData name="Woodard Leslie N" userId="0215b3a3-2f11-4a9b-8dcf-81ec854199b6" providerId="ADAL" clId="{C85477B1-9DA6-41B1-BC2B-44BFC8347136}" dt="2023-02-15T02:49:34.846" v="5093" actId="21"/>
          <ac:spMkLst>
            <pc:docMk/>
            <pc:sldMk cId="4061015717" sldId="323"/>
            <ac:spMk id="3" creationId="{2CDB19F9-DEB1-B71D-7838-1858E504D750}"/>
          </ac:spMkLst>
        </pc:spChg>
        <pc:spChg chg="mod ord">
          <ac:chgData name="Woodard Leslie N" userId="0215b3a3-2f11-4a9b-8dcf-81ec854199b6" providerId="ADAL" clId="{C85477B1-9DA6-41B1-BC2B-44BFC8347136}" dt="2023-02-15T02:47:16.645" v="4751" actId="700"/>
          <ac:spMkLst>
            <pc:docMk/>
            <pc:sldMk cId="4061015717" sldId="323"/>
            <ac:spMk id="4" creationId="{F8BDC8CB-4731-E50E-CD0A-2198CAD36EEE}"/>
          </ac:spMkLst>
        </pc:spChg>
        <pc:spChg chg="mod ord">
          <ac:chgData name="Woodard Leslie N" userId="0215b3a3-2f11-4a9b-8dcf-81ec854199b6" providerId="ADAL" clId="{C85477B1-9DA6-41B1-BC2B-44BFC8347136}" dt="2023-02-15T02:47:16.645" v="4751" actId="700"/>
          <ac:spMkLst>
            <pc:docMk/>
            <pc:sldMk cId="4061015717" sldId="323"/>
            <ac:spMk id="5" creationId="{F1405552-EDBE-D03E-2F76-23076071AFC5}"/>
          </ac:spMkLst>
        </pc:spChg>
        <pc:spChg chg="mod ord">
          <ac:chgData name="Woodard Leslie N" userId="0215b3a3-2f11-4a9b-8dcf-81ec854199b6" providerId="ADAL" clId="{C85477B1-9DA6-41B1-BC2B-44BFC8347136}" dt="2023-02-15T02:47:16.645" v="4751" actId="700"/>
          <ac:spMkLst>
            <pc:docMk/>
            <pc:sldMk cId="4061015717" sldId="323"/>
            <ac:spMk id="6" creationId="{C6E37F95-53E4-F99C-BEA5-5C440ED7262E}"/>
          </ac:spMkLst>
        </pc:spChg>
        <pc:spChg chg="add del mod ord">
          <ac:chgData name="Woodard Leslie N" userId="0215b3a3-2f11-4a9b-8dcf-81ec854199b6" providerId="ADAL" clId="{C85477B1-9DA6-41B1-BC2B-44BFC8347136}" dt="2023-02-15T02:47:16.645" v="4751" actId="700"/>
          <ac:spMkLst>
            <pc:docMk/>
            <pc:sldMk cId="4061015717" sldId="323"/>
            <ac:spMk id="11" creationId="{0F135F4C-57FD-1BD7-5740-F4A73B96958B}"/>
          </ac:spMkLst>
        </pc:spChg>
        <pc:spChg chg="add del mod ord">
          <ac:chgData name="Woodard Leslie N" userId="0215b3a3-2f11-4a9b-8dcf-81ec854199b6" providerId="ADAL" clId="{C85477B1-9DA6-41B1-BC2B-44BFC8347136}" dt="2023-02-15T02:47:16.645" v="4751" actId="700"/>
          <ac:spMkLst>
            <pc:docMk/>
            <pc:sldMk cId="4061015717" sldId="323"/>
            <ac:spMk id="12" creationId="{599EE535-96CD-DCE8-C691-67744F6CBDAD}"/>
          </ac:spMkLst>
        </pc:spChg>
        <pc:spChg chg="add del mod ord">
          <ac:chgData name="Woodard Leslie N" userId="0215b3a3-2f11-4a9b-8dcf-81ec854199b6" providerId="ADAL" clId="{C85477B1-9DA6-41B1-BC2B-44BFC8347136}" dt="2023-02-15T02:47:16.645" v="4751" actId="700"/>
          <ac:spMkLst>
            <pc:docMk/>
            <pc:sldMk cId="4061015717" sldId="323"/>
            <ac:spMk id="13" creationId="{777BCF55-70D7-33AD-3546-458691469128}"/>
          </ac:spMkLst>
        </pc:spChg>
        <pc:spChg chg="add mod">
          <ac:chgData name="Woodard Leslie N" userId="0215b3a3-2f11-4a9b-8dcf-81ec854199b6" providerId="ADAL" clId="{C85477B1-9DA6-41B1-BC2B-44BFC8347136}" dt="2023-02-15T02:50:16.374" v="5113" actId="692"/>
          <ac:spMkLst>
            <pc:docMk/>
            <pc:sldMk cId="4061015717" sldId="323"/>
            <ac:spMk id="16" creationId="{ACBEB2E6-E4F2-96BB-1812-3734E17E2314}"/>
          </ac:spMkLst>
        </pc:spChg>
        <pc:picChg chg="add mod">
          <ac:chgData name="Woodard Leslie N" userId="0215b3a3-2f11-4a9b-8dcf-81ec854199b6" providerId="ADAL" clId="{C85477B1-9DA6-41B1-BC2B-44BFC8347136}" dt="2023-02-15T02:49:51.628" v="5102" actId="1076"/>
          <ac:picMkLst>
            <pc:docMk/>
            <pc:sldMk cId="4061015717" sldId="323"/>
            <ac:picMk id="8" creationId="{5A9DEB45-A15D-465A-C13E-53DF3C6FAB4B}"/>
          </ac:picMkLst>
        </pc:picChg>
        <pc:picChg chg="add del mod">
          <ac:chgData name="Woodard Leslie N" userId="0215b3a3-2f11-4a9b-8dcf-81ec854199b6" providerId="ADAL" clId="{C85477B1-9DA6-41B1-BC2B-44BFC8347136}" dt="2023-02-15T02:47:50.573" v="4768" actId="21"/>
          <ac:picMkLst>
            <pc:docMk/>
            <pc:sldMk cId="4061015717" sldId="323"/>
            <ac:picMk id="10" creationId="{F3907100-F790-E60A-B703-C8529782123B}"/>
          </ac:picMkLst>
        </pc:picChg>
        <pc:picChg chg="add mod">
          <ac:chgData name="Woodard Leslie N" userId="0215b3a3-2f11-4a9b-8dcf-81ec854199b6" providerId="ADAL" clId="{C85477B1-9DA6-41B1-BC2B-44BFC8347136}" dt="2023-02-15T02:49:52.992" v="5103" actId="1076"/>
          <ac:picMkLst>
            <pc:docMk/>
            <pc:sldMk cId="4061015717" sldId="323"/>
            <ac:picMk id="14" creationId="{16BA0622-5930-CEE9-1DFD-CFCDBB50B514}"/>
          </ac:picMkLst>
        </pc:picChg>
      </pc:sldChg>
      <pc:sldChg chg="addSp delSp modSp add mod ord modAnim modNotesTx">
        <pc:chgData name="Woodard Leslie N" userId="0215b3a3-2f11-4a9b-8dcf-81ec854199b6" providerId="ADAL" clId="{C85477B1-9DA6-41B1-BC2B-44BFC8347136}" dt="2023-02-15T15:31:01.846" v="10135"/>
        <pc:sldMkLst>
          <pc:docMk/>
          <pc:sldMk cId="3817515447" sldId="324"/>
        </pc:sldMkLst>
        <pc:spChg chg="mod">
          <ac:chgData name="Woodard Leslie N" userId="0215b3a3-2f11-4a9b-8dcf-81ec854199b6" providerId="ADAL" clId="{C85477B1-9DA6-41B1-BC2B-44BFC8347136}" dt="2023-02-15T02:57:36.971" v="5711" actId="14100"/>
          <ac:spMkLst>
            <pc:docMk/>
            <pc:sldMk cId="3817515447" sldId="324"/>
            <ac:spMk id="2" creationId="{8A92A6FA-6531-6C04-F1DD-DC78C572F4CB}"/>
          </ac:spMkLst>
        </pc:spChg>
        <pc:spChg chg="mod">
          <ac:chgData name="Woodard Leslie N" userId="0215b3a3-2f11-4a9b-8dcf-81ec854199b6" providerId="ADAL" clId="{C85477B1-9DA6-41B1-BC2B-44BFC8347136}" dt="2023-02-15T02:57:39.553" v="5712" actId="1076"/>
          <ac:spMkLst>
            <pc:docMk/>
            <pc:sldMk cId="3817515447" sldId="324"/>
            <ac:spMk id="3" creationId="{2CDB19F9-DEB1-B71D-7838-1858E504D750}"/>
          </ac:spMkLst>
        </pc:spChg>
        <pc:spChg chg="add mod">
          <ac:chgData name="Woodard Leslie N" userId="0215b3a3-2f11-4a9b-8dcf-81ec854199b6" providerId="ADAL" clId="{C85477B1-9DA6-41B1-BC2B-44BFC8347136}" dt="2023-02-15T02:58:03.773" v="5724" actId="20577"/>
          <ac:spMkLst>
            <pc:docMk/>
            <pc:sldMk cId="3817515447" sldId="324"/>
            <ac:spMk id="12" creationId="{F44D1627-E301-D4E5-0FEC-2C176A17014E}"/>
          </ac:spMkLst>
        </pc:spChg>
        <pc:picChg chg="add del mod">
          <ac:chgData name="Woodard Leslie N" userId="0215b3a3-2f11-4a9b-8dcf-81ec854199b6" providerId="ADAL" clId="{C85477B1-9DA6-41B1-BC2B-44BFC8347136}" dt="2023-02-15T02:49:11.849" v="5064" actId="21"/>
          <ac:picMkLst>
            <pc:docMk/>
            <pc:sldMk cId="3817515447" sldId="324"/>
            <ac:picMk id="7" creationId="{A8023426-5AC3-86B7-D1FA-F0AAC1440FA2}"/>
          </ac:picMkLst>
        </pc:picChg>
        <pc:picChg chg="add mod">
          <ac:chgData name="Woodard Leslie N" userId="0215b3a3-2f11-4a9b-8dcf-81ec854199b6" providerId="ADAL" clId="{C85477B1-9DA6-41B1-BC2B-44BFC8347136}" dt="2023-02-15T02:57:41.193" v="5713" actId="1076"/>
          <ac:picMkLst>
            <pc:docMk/>
            <pc:sldMk cId="3817515447" sldId="324"/>
            <ac:picMk id="9" creationId="{5BF1400E-EFD7-FB5D-0E25-725CAE9ACFFC}"/>
          </ac:picMkLst>
        </pc:picChg>
        <pc:picChg chg="add mod">
          <ac:chgData name="Woodard Leslie N" userId="0215b3a3-2f11-4a9b-8dcf-81ec854199b6" providerId="ADAL" clId="{C85477B1-9DA6-41B1-BC2B-44BFC8347136}" dt="2023-02-15T02:57:53.047" v="5717" actId="1076"/>
          <ac:picMkLst>
            <pc:docMk/>
            <pc:sldMk cId="3817515447" sldId="324"/>
            <ac:picMk id="11" creationId="{8A931F17-C944-9587-FBD9-C6ECDB6649E5}"/>
          </ac:picMkLst>
        </pc:picChg>
      </pc:sldChg>
      <pc:sldChg chg="new del">
        <pc:chgData name="Woodard Leslie N" userId="0215b3a3-2f11-4a9b-8dcf-81ec854199b6" providerId="ADAL" clId="{C85477B1-9DA6-41B1-BC2B-44BFC8347136}" dt="2023-02-15T03:20:58.243" v="8008" actId="47"/>
        <pc:sldMkLst>
          <pc:docMk/>
          <pc:sldMk cId="4004647812"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presentation is being recorded and will be shared with you, as well as posted to ICRAs members only section of the website. NCRA has approved the LIVE presentation for 1 category A CE.  Those of you attending the live session will receive an email in the next week with the certificate of attendance, including the CE number. </a:t>
            </a:r>
          </a:p>
          <a:p>
            <a:endParaRPr lang="en-US" dirty="0"/>
          </a:p>
          <a:p>
            <a:r>
              <a:rPr lang="en-US" dirty="0"/>
              <a:t>Handouts located within the go to meeting taskbar, but also to be emailed out with the certificate </a:t>
            </a:r>
            <a:r>
              <a:rPr lang="en-US"/>
              <a:t>of attendance. </a:t>
            </a:r>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316715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Hasn’t been stageable since 2018 per AJCC</a:t>
            </a:r>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48440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they look different, they follow the same flow we are used to. There are NOS and more specific codes, always choose the most specific one</a:t>
            </a:r>
          </a:p>
          <a:p>
            <a:endParaRPr lang="en-US" dirty="0"/>
          </a:p>
          <a:p>
            <a:pPr algn="l"/>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Margin status no longer has anything to do with melanoma shave, punch, or elliptical biopsies…they’re getting coded as a surgery no matter what. </a:t>
            </a: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367909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 Hosp = surgery at YOUR hospital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 </a:t>
            </a:r>
            <a:r>
              <a:rPr lang="en-US" dirty="0" err="1"/>
              <a:t>Summ</a:t>
            </a:r>
            <a:r>
              <a:rPr lang="en-US" dirty="0"/>
              <a:t> = surgery at ANY hospital</a:t>
            </a:r>
          </a:p>
          <a:p>
            <a:r>
              <a:rPr lang="en-US" sz="1200" b="0" i="0" u="none" strike="noStrike" baseline="0" dirty="0">
                <a:solidFill>
                  <a:srgbClr val="000000"/>
                </a:solidFill>
                <a:latin typeface="Calibri" panose="020F0502020204030204" pitchFamily="34" charset="0"/>
              </a:rPr>
              <a:t>If registry software allows only one procedure to be collected, document the most invasive surgical procedure for the primary site. </a:t>
            </a:r>
          </a:p>
          <a:p>
            <a:r>
              <a:rPr lang="en-US" sz="1200" b="0" i="0" u="none" strike="noStrike" baseline="0" dirty="0">
                <a:solidFill>
                  <a:srgbClr val="000000"/>
                </a:solidFill>
                <a:latin typeface="Calibri" panose="020F0502020204030204" pitchFamily="34" charset="0"/>
              </a:rPr>
              <a:t>If registry software allows multiple procedures to be recorded, this item refers to the most invasive surgical procedure for the primary site. </a:t>
            </a:r>
          </a:p>
          <a:p>
            <a:r>
              <a:rPr lang="en-US" sz="1800" b="0" i="0" u="none" strike="noStrike" baseline="0" dirty="0">
                <a:solidFill>
                  <a:srgbClr val="000000"/>
                </a:solidFill>
                <a:latin typeface="Calibri" panose="020F0502020204030204" pitchFamily="34" charset="0"/>
              </a:rPr>
              <a:t>When multiple first course procedures coded under the same item are performed for a primary, the most </a:t>
            </a:r>
          </a:p>
          <a:p>
            <a:r>
              <a:rPr lang="en-US" sz="1800" b="0" i="0" u="none" strike="noStrike" baseline="0" dirty="0">
                <a:solidFill>
                  <a:srgbClr val="000000"/>
                </a:solidFill>
                <a:latin typeface="Calibri" panose="020F0502020204030204" pitchFamily="34" charset="0"/>
              </a:rPr>
              <a:t>extensive or definitive is the last performed, and the code represents the cumulative effect of the separate procedures </a:t>
            </a:r>
            <a:endParaRPr lang="en-US" sz="12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pPr algn="l"/>
            <a:r>
              <a:rPr lang="en-US" sz="1800" b="0" i="0" u="none" strike="noStrike" baseline="0" dirty="0">
                <a:solidFill>
                  <a:srgbClr val="000000"/>
                </a:solidFill>
                <a:latin typeface="Cambria" panose="02040503050406030204" pitchFamily="18" charset="0"/>
              </a:rPr>
              <a:t>Date of First Surgical Procedure =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Record the date of the first surgical procedure of the types coded as </a:t>
            </a:r>
            <a:r>
              <a:rPr lang="en-US" sz="1800" b="0" i="1" u="none" strike="noStrike" baseline="0" dirty="0">
                <a:solidFill>
                  <a:srgbClr val="000000"/>
                </a:solidFill>
                <a:latin typeface="Calibri" panose="020F0502020204030204" pitchFamily="34" charset="0"/>
              </a:rPr>
              <a:t>Rx </a:t>
            </a:r>
            <a:r>
              <a:rPr lang="en-US" sz="1800" b="0" i="1" u="none" strike="noStrike" baseline="0" dirty="0" err="1">
                <a:solidFill>
                  <a:srgbClr val="000000"/>
                </a:solidFill>
                <a:latin typeface="Calibri" panose="020F0502020204030204" pitchFamily="34" charset="0"/>
              </a:rPr>
              <a:t>Summ</a:t>
            </a:r>
            <a:r>
              <a:rPr lang="en-US" sz="1800" b="0" i="1" u="none" strike="noStrike" baseline="0" dirty="0">
                <a:solidFill>
                  <a:srgbClr val="000000"/>
                </a:solidFill>
                <a:latin typeface="Calibri" panose="020F0502020204030204" pitchFamily="34" charset="0"/>
              </a:rPr>
              <a:t> – Surg 2023 </a:t>
            </a:r>
            <a:r>
              <a:rPr lang="en-US" sz="1800" b="0" i="0" u="none" strike="noStrike" baseline="0" dirty="0">
                <a:solidFill>
                  <a:srgbClr val="000000"/>
                </a:solidFill>
                <a:latin typeface="Calibri" panose="020F0502020204030204" pitchFamily="34" charset="0"/>
              </a:rPr>
              <a:t>[1291], Scope of Regional Lymph Node Surgery [1292] (excluding code 1) or Surgical Procedure/Other Site [1294] performed at this or any facility.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Even though that polypectomy is the diagnosis date, and only qualifies for clinical staging, it is getting coded as a surgery, as it was more than a simple biopsy. Remember, standard setters and specific fields have their own rules – just because it is coded as a surgery of the primary site doesn’t mean it has met the eligibility criteria to be pathologically staged.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Cambria" panose="02040503050406030204" pitchFamily="18" charset="0"/>
            </a:endParaRPr>
          </a:p>
          <a:p>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318726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 Hosp = surgery at YOUR hospital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 </a:t>
            </a:r>
            <a:r>
              <a:rPr lang="en-US" dirty="0" err="1"/>
              <a:t>Summ</a:t>
            </a:r>
            <a:r>
              <a:rPr lang="en-US" dirty="0"/>
              <a:t> = surgery at ANY hospital</a:t>
            </a:r>
          </a:p>
          <a:p>
            <a:r>
              <a:rPr lang="en-US" sz="1200" b="0" i="0" u="none" strike="noStrike" baseline="0" dirty="0">
                <a:solidFill>
                  <a:srgbClr val="000000"/>
                </a:solidFill>
                <a:latin typeface="Calibri" panose="020F0502020204030204" pitchFamily="34" charset="0"/>
              </a:rPr>
              <a:t>If registry software allows only one procedure to be collected, document the most invasive surgical procedure for the primary site. </a:t>
            </a:r>
          </a:p>
          <a:p>
            <a:r>
              <a:rPr lang="en-US" sz="1200" b="0" i="0" u="none" strike="noStrike" baseline="0" dirty="0">
                <a:solidFill>
                  <a:srgbClr val="000000"/>
                </a:solidFill>
                <a:latin typeface="Calibri" panose="020F0502020204030204" pitchFamily="34" charset="0"/>
              </a:rPr>
              <a:t>If registry software allows multiple procedures to be recorded, this item refers to the most invasive surgical procedure for the primary site. </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Date of first surgical procedure doesn’t change, regardless of who is reporting the case.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example, just showing how hospital B would report. They only did the hemicolectomy, so that’s the only one being reported on behalf of them. That doesn’t mean you don’t record the procedure at hospital A, if your software allows multiple procedures to be collected. Now I know what is seen on the slide isn’t always how we do things in our registry software systems. For example, if reporting this case in </a:t>
            </a:r>
            <a:r>
              <a:rPr lang="en-US" dirty="0" err="1"/>
              <a:t>OncoLog</a:t>
            </a:r>
            <a:r>
              <a:rPr lang="en-US" dirty="0"/>
              <a:t> I would have a surgery line for Hospital A for the polypectomy, and a surgery line for hospital B with hemicolectomy. The software then </a:t>
            </a:r>
            <a:r>
              <a:rPr lang="en-US" dirty="0" err="1"/>
              <a:t>autofills</a:t>
            </a:r>
            <a:r>
              <a:rPr lang="en-US" dirty="0"/>
              <a:t> these STORE fields for us, based off how we coded the surgery treatment lines. We don’t actually have direct access to code Rx HOSP Surg 2023 or Rx </a:t>
            </a:r>
            <a:r>
              <a:rPr lang="en-US" dirty="0" err="1"/>
              <a:t>Summ</a:t>
            </a:r>
            <a:r>
              <a:rPr lang="en-US" dirty="0"/>
              <a:t> Surg 2023, it is based off how we enter the treatment information for each facility. Be sure to work with your vendor if you question how it is done or notice some inconsistencies.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4116344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For melanoma skin surgical codes ONLY: </a:t>
            </a:r>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The priority order for sources used to assign surgery codes: </a:t>
            </a:r>
          </a:p>
          <a:p>
            <a:r>
              <a:rPr lang="en-US" sz="1800" b="0" i="0" u="none" strike="noStrike" baseline="0" dirty="0">
                <a:solidFill>
                  <a:srgbClr val="000000"/>
                </a:solidFill>
                <a:latin typeface="Calibri" panose="020F0502020204030204" pitchFamily="34" charset="0"/>
              </a:rPr>
              <a:t>• Operative report, statement from a physician, description of the surgical procedure on a pathology report, results of the pathology report. </a:t>
            </a:r>
          </a:p>
          <a:p>
            <a:r>
              <a:rPr lang="en-US" sz="1800" b="0" i="0" u="none" strike="noStrike" baseline="0" dirty="0">
                <a:solidFill>
                  <a:srgbClr val="000000"/>
                </a:solidFill>
                <a:latin typeface="Calibri" panose="020F0502020204030204" pitchFamily="34" charset="0"/>
              </a:rPr>
              <a:t>Code based on the description of the procedure. </a:t>
            </a:r>
          </a:p>
          <a:p>
            <a:r>
              <a:rPr lang="en-US" sz="1800" b="0" i="0" u="none" strike="noStrike" baseline="0" dirty="0">
                <a:solidFill>
                  <a:srgbClr val="000000"/>
                </a:solidFill>
                <a:latin typeface="Calibri" panose="020F0502020204030204" pitchFamily="34" charset="0"/>
              </a:rPr>
              <a:t>• Do not code base on margin status documented in the pathology report. </a:t>
            </a:r>
          </a:p>
          <a:p>
            <a:endParaRPr lang="en-US" sz="18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mbria" panose="02040503050406030204" pitchFamily="18" charset="0"/>
              </a:rPr>
              <a:t>Surgical Diagnostic and Staging Procedure: 00, since the punch biopsy is recorded as a surgical code</a:t>
            </a:r>
          </a:p>
          <a:p>
            <a:endParaRPr lang="en-US" sz="1800" b="0" i="0" u="none" strike="noStrike" baseline="0" dirty="0">
              <a:solidFill>
                <a:srgbClr val="000000"/>
              </a:solidFill>
              <a:latin typeface="Calibri" panose="020F0502020204030204" pitchFamily="34" charset="0"/>
            </a:endParaRPr>
          </a:p>
          <a:p>
            <a:r>
              <a:rPr lang="en-US" sz="3200" b="1" dirty="0"/>
              <a:t>Date of Most Definitive Surgical Resection of Primary Site: </a:t>
            </a:r>
            <a:r>
              <a:rPr lang="en-US" sz="3200" b="0" dirty="0"/>
              <a:t>path results don’t have anything to do with this, i.e. no residual carcinoma doesn’t equate to the WLE not being the most definitive</a:t>
            </a:r>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240479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Again, same example, just showing the fields for facility B. </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For melanoma skin surgical codes ONLY: </a:t>
            </a:r>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The priority order for sources used to assign surgery codes: • Operative report, statement from a physician, description of the surgical procedure on a pathology report, results of the pathology report. Code based on the description of the procedure. </a:t>
            </a:r>
          </a:p>
          <a:p>
            <a:r>
              <a:rPr lang="en-US" sz="1800" b="0" i="0" u="none" strike="noStrike" baseline="0" dirty="0">
                <a:solidFill>
                  <a:srgbClr val="000000"/>
                </a:solidFill>
                <a:latin typeface="Calibri" panose="020F0502020204030204" pitchFamily="34" charset="0"/>
              </a:rPr>
              <a:t>• Do not code base on margin status documented in the pathology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mbria" panose="02040503050406030204" pitchFamily="18" charset="0"/>
              </a:rPr>
              <a:t>Surgical Diagnostic and Staging Procedure: 00</a:t>
            </a:r>
          </a:p>
          <a:p>
            <a:endParaRPr lang="en-US" sz="1800" b="0" i="0" u="none" strike="noStrike" baseline="0" dirty="0">
              <a:solidFill>
                <a:srgbClr val="000000"/>
              </a:solidFill>
              <a:latin typeface="Calibri" panose="020F0502020204030204" pitchFamily="34" charset="0"/>
            </a:endParaRPr>
          </a:p>
          <a:p>
            <a:r>
              <a:rPr lang="en-US" sz="3200" b="1" dirty="0"/>
              <a:t>Date of Most Definitive Surgical Resection of Primary Site: </a:t>
            </a:r>
            <a:r>
              <a:rPr lang="en-US" sz="3200" b="0" dirty="0"/>
              <a:t>path results don’t have anything to do with this, i.e. no residual carcinoma doesn’t equate to the WLE not being the most definitive</a:t>
            </a:r>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375521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used to be assigned for benign/borderline brain and CNS tumors</a:t>
            </a:r>
          </a:p>
          <a:p>
            <a:endParaRPr lang="en-US" dirty="0"/>
          </a:p>
          <a:p>
            <a:r>
              <a:rPr lang="en-US" dirty="0"/>
              <a:t>Radiation examples: Node combinations and which node code to use; parametrium included in code 71 (uterus or cervix)</a:t>
            </a:r>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368368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this and summary of changes section**</a:t>
            </a:r>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132669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Order for SSDIs • Addendums or amendments (corrections that are not incorporated into the initial synoptic report, including CAP Cancer Protocol) • Synoptic report (including CAP Cancer Protocol) • Pathology report: final diagnosis • Physician statement</a:t>
            </a:r>
          </a:p>
        </p:txBody>
      </p:sp>
      <p:sp>
        <p:nvSpPr>
          <p:cNvPr id="4" name="Slide Number Placeholder 3"/>
          <p:cNvSpPr>
            <a:spLocks noGrp="1"/>
          </p:cNvSpPr>
          <p:nvPr>
            <p:ph type="sldNum" sz="quarter" idx="5"/>
          </p:nvPr>
        </p:nvSpPr>
        <p:spPr/>
        <p:txBody>
          <a:bodyPr/>
          <a:lstStyle/>
          <a:p>
            <a:fld id="{F97DC217-DF71-1A49-B3EA-559F1F43B0FF}" type="slidenum">
              <a:rPr lang="en-US" smtClean="0"/>
              <a:t>23</a:t>
            </a:fld>
            <a:endParaRPr lang="en-US" dirty="0"/>
          </a:p>
        </p:txBody>
      </p:sp>
    </p:spTree>
    <p:extLst>
      <p:ext uri="{BB962C8B-B14F-4D97-AF65-F5344CB8AC3E}">
        <p14:creationId xmlns:p14="http://schemas.microsoft.com/office/powerpoint/2010/main" val="2691797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with diagnosis 1/1/2023+ these fields no longer need completed. They will stay in software, as required 2018-2022. If your facility doesn’t use them for any reports, stop collecting.</a:t>
            </a:r>
          </a:p>
        </p:txBody>
      </p:sp>
      <p:sp>
        <p:nvSpPr>
          <p:cNvPr id="4" name="Slide Number Placeholder 3"/>
          <p:cNvSpPr>
            <a:spLocks noGrp="1"/>
          </p:cNvSpPr>
          <p:nvPr>
            <p:ph type="sldNum" sz="quarter" idx="5"/>
          </p:nvPr>
        </p:nvSpPr>
        <p:spPr/>
        <p:txBody>
          <a:bodyPr/>
          <a:lstStyle/>
          <a:p>
            <a:fld id="{F97DC217-DF71-1A49-B3EA-559F1F43B0FF}" type="slidenum">
              <a:rPr lang="en-US" smtClean="0"/>
              <a:t>24</a:t>
            </a:fld>
            <a:endParaRPr lang="en-US" dirty="0"/>
          </a:p>
        </p:txBody>
      </p:sp>
    </p:spTree>
    <p:extLst>
      <p:ext uri="{BB962C8B-B14F-4D97-AF65-F5344CB8AC3E}">
        <p14:creationId xmlns:p14="http://schemas.microsoft.com/office/powerpoint/2010/main" val="346879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hear me mention it multiple times in this presentation, but the most important take away from today is to make use of the summary of changes or change logs available for each and every manual we use. . There’s just not enough time for me to go into every single change today, and looking at that section in each manual is a quick and easy way to find out what fields had changes made to them, or even what fields were added</a:t>
            </a:r>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41691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diagnosis date 1/1/23+, anything prior these are to be left blank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concurrent you will need to make note of the these three SSDIs and revisit all anal, appendix and melanoma cases once you get your v23 upgrade to complete the SSDI.</a:t>
            </a:r>
          </a:p>
          <a:p>
            <a:endParaRPr lang="en-US" dirty="0"/>
          </a:p>
          <a:p>
            <a:pPr marL="457200" indent="-457200">
              <a:buFont typeface="Arial" panose="020B0604020202020204" pitchFamily="34" charset="0"/>
              <a:buChar char="•"/>
            </a:pPr>
            <a:r>
              <a:rPr lang="en-US" dirty="0"/>
              <a:t>p16 test only</a:t>
            </a:r>
          </a:p>
          <a:p>
            <a:pPr marL="914400" lvl="1" indent="-457200">
              <a:buFont typeface="Arial" panose="020B0604020202020204" pitchFamily="34" charset="0"/>
              <a:buChar char="•"/>
            </a:pPr>
            <a:r>
              <a:rPr lang="en-US" dirty="0"/>
              <a:t>HPV by DNA, antibody testing not used</a:t>
            </a:r>
          </a:p>
          <a:p>
            <a:pPr marL="457200" indent="-457200">
              <a:buFont typeface="Arial" panose="020B0604020202020204" pitchFamily="34" charset="0"/>
              <a:buChar char="•"/>
            </a:pPr>
            <a:r>
              <a:rPr lang="en-US" dirty="0"/>
              <a:t>Weak intensity or limited distribution = 0</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Clinical margin width – easy way to audit your CoC standard 5.5 cases that not only require a synoptic op note, but also specific margin statuses</a:t>
            </a:r>
          </a:p>
          <a:p>
            <a:pPr marL="457200" indent="-457200">
              <a:buFont typeface="Arial" panose="020B0604020202020204" pitchFamily="34" charset="0"/>
              <a:buChar char="•"/>
            </a:pPr>
            <a:r>
              <a:rPr lang="en-US" dirty="0"/>
              <a:t>MOHS does not count as a wide excision</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25</a:t>
            </a:fld>
            <a:endParaRPr lang="en-US" dirty="0"/>
          </a:p>
        </p:txBody>
      </p:sp>
    </p:spTree>
    <p:extLst>
      <p:ext uri="{BB962C8B-B14F-4D97-AF65-F5344CB8AC3E}">
        <p14:creationId xmlns:p14="http://schemas.microsoft.com/office/powerpoint/2010/main" val="429240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*Can’t use HPV testing or statement of HPV negative/positive. Must by p16 test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26</a:t>
            </a:fld>
            <a:endParaRPr lang="en-US" dirty="0"/>
          </a:p>
        </p:txBody>
      </p:sp>
    </p:spTree>
    <p:extLst>
      <p:ext uri="{BB962C8B-B14F-4D97-AF65-F5344CB8AC3E}">
        <p14:creationId xmlns:p14="http://schemas.microsoft.com/office/powerpoint/2010/main" val="3015151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Colloid = mucinous </a:t>
            </a:r>
          </a:p>
        </p:txBody>
      </p:sp>
      <p:sp>
        <p:nvSpPr>
          <p:cNvPr id="4" name="Slide Number Placeholder 3"/>
          <p:cNvSpPr>
            <a:spLocks noGrp="1"/>
          </p:cNvSpPr>
          <p:nvPr>
            <p:ph type="sldNum" sz="quarter" idx="5"/>
          </p:nvPr>
        </p:nvSpPr>
        <p:spPr/>
        <p:txBody>
          <a:bodyPr/>
          <a:lstStyle/>
          <a:p>
            <a:fld id="{F97DC217-DF71-1A49-B3EA-559F1F43B0FF}" type="slidenum">
              <a:rPr lang="en-US" smtClean="0"/>
              <a:t>27</a:t>
            </a:fld>
            <a:endParaRPr lang="en-US" dirty="0"/>
          </a:p>
        </p:txBody>
      </p:sp>
    </p:spTree>
    <p:extLst>
      <p:ext uri="{BB962C8B-B14F-4D97-AF65-F5344CB8AC3E}">
        <p14:creationId xmlns:p14="http://schemas.microsoft.com/office/powerpoint/2010/main" val="2416893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ignoring the margins on the path report for this SSDI, strictly using the op note. If not documented in the op note, code as unknown</a:t>
            </a:r>
          </a:p>
          <a:p>
            <a:endParaRPr lang="en-US" dirty="0"/>
          </a:p>
          <a:p>
            <a:r>
              <a:rPr lang="en-US" dirty="0"/>
              <a:t>If multiple wide excisions are performed, code the clinical margin width from the procedure with the largest margin</a:t>
            </a:r>
          </a:p>
        </p:txBody>
      </p:sp>
      <p:sp>
        <p:nvSpPr>
          <p:cNvPr id="4" name="Slide Number Placeholder 3"/>
          <p:cNvSpPr>
            <a:spLocks noGrp="1"/>
          </p:cNvSpPr>
          <p:nvPr>
            <p:ph type="sldNum" sz="quarter" idx="5"/>
          </p:nvPr>
        </p:nvSpPr>
        <p:spPr/>
        <p:txBody>
          <a:bodyPr/>
          <a:lstStyle/>
          <a:p>
            <a:fld id="{F97DC217-DF71-1A49-B3EA-559F1F43B0FF}" type="slidenum">
              <a:rPr lang="en-US" smtClean="0"/>
              <a:t>28</a:t>
            </a:fld>
            <a:endParaRPr lang="en-US" dirty="0"/>
          </a:p>
        </p:txBody>
      </p:sp>
    </p:spTree>
    <p:extLst>
      <p:ext uri="{BB962C8B-B14F-4D97-AF65-F5344CB8AC3E}">
        <p14:creationId xmlns:p14="http://schemas.microsoft.com/office/powerpoint/2010/main" val="225214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you have discussed this with your physicians and they say the only assign FIGO, you can use it – but make sure to have a policy documenting this.</a:t>
            </a:r>
          </a:p>
        </p:txBody>
      </p:sp>
      <p:sp>
        <p:nvSpPr>
          <p:cNvPr id="4" name="Slide Number Placeholder 3"/>
          <p:cNvSpPr>
            <a:spLocks noGrp="1"/>
          </p:cNvSpPr>
          <p:nvPr>
            <p:ph type="sldNum" sz="quarter" idx="5"/>
          </p:nvPr>
        </p:nvSpPr>
        <p:spPr/>
        <p:txBody>
          <a:bodyPr/>
          <a:lstStyle/>
          <a:p>
            <a:fld id="{F97DC217-DF71-1A49-B3EA-559F1F43B0FF}" type="slidenum">
              <a:rPr lang="en-US" smtClean="0"/>
              <a:t>29</a:t>
            </a:fld>
            <a:endParaRPr lang="en-US" dirty="0"/>
          </a:p>
        </p:txBody>
      </p:sp>
    </p:spTree>
    <p:extLst>
      <p:ext uri="{BB962C8B-B14F-4D97-AF65-F5344CB8AC3E}">
        <p14:creationId xmlns:p14="http://schemas.microsoft.com/office/powerpoint/2010/main" val="576923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 There must be a statement about FIGO stage from the managing physician in order to code this data item. x Do not code FIGO stage based on the pathology report x Do not code FIGO stage based only on T, N, M x If "FIGO" is not included with a stated stage, then do not assume it is a FIGO stage </a:t>
            </a:r>
          </a:p>
          <a:p>
            <a:endParaRPr lang="en-US" dirty="0"/>
          </a:p>
          <a:p>
            <a:r>
              <a:rPr lang="en-US" dirty="0"/>
              <a:t>Note 2: FIGO stage is not the same thing as FIGO grade</a:t>
            </a:r>
          </a:p>
        </p:txBody>
      </p:sp>
      <p:sp>
        <p:nvSpPr>
          <p:cNvPr id="4" name="Slide Number Placeholder 3"/>
          <p:cNvSpPr>
            <a:spLocks noGrp="1"/>
          </p:cNvSpPr>
          <p:nvPr>
            <p:ph type="sldNum" sz="quarter" idx="5"/>
          </p:nvPr>
        </p:nvSpPr>
        <p:spPr/>
        <p:txBody>
          <a:bodyPr/>
          <a:lstStyle/>
          <a:p>
            <a:fld id="{F97DC217-DF71-1A49-B3EA-559F1F43B0FF}" type="slidenum">
              <a:rPr lang="en-US" smtClean="0"/>
              <a:t>30</a:t>
            </a:fld>
            <a:endParaRPr lang="en-US" dirty="0"/>
          </a:p>
        </p:txBody>
      </p:sp>
    </p:spTree>
    <p:extLst>
      <p:ext uri="{BB962C8B-B14F-4D97-AF65-F5344CB8AC3E}">
        <p14:creationId xmlns:p14="http://schemas.microsoft.com/office/powerpoint/2010/main" val="390902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primary site code C160, there are two different structures that are staged differently. x Esophagogastric junction (Esophagus Schemas) x Cardia of the Stomach (Stomach schema) </a:t>
            </a:r>
          </a:p>
          <a:p>
            <a:endParaRPr lang="en-US" dirty="0"/>
          </a:p>
          <a:p>
            <a:r>
              <a:rPr lang="en-US" dirty="0"/>
              <a:t>Chapter 16: Esophagus and Esophagogastric Junction (see code 2) Note 1: Use code 2 when x EGJ is documented as involved and the midpoint (epicenter) is within the proximal (above) 2 cm of the cardia x EGJ is documented as involved and there is no mention of extension into the stomach or stomach involvement x Example 1: MRI: Findings most consistent with metastatic GE junction cancer. Upper EUS: Medium-sized, fungating, polypoid and ulcerated mass with no active bleeding was found in the gastric cardia extending from GEJ to 42 cm from incisors. One malignant-appearing lymph node was visualized in the peripancreatic region. o Answer: Code 2 for involvement of the GE Junction/Cardia and no mention of involvement of the stomach x EGJ is documented as involved and there is no information on stomach involvement and o Esophagus CAP Protocol is used OR o Esophagus Staging System is used o If the CAP Protocol and AJCC Staging System are different, default to the AJCC Staging System </a:t>
            </a:r>
          </a:p>
          <a:p>
            <a:endParaRPr lang="en-US" dirty="0"/>
          </a:p>
          <a:p>
            <a:r>
              <a:rPr lang="en-US" dirty="0"/>
              <a:t>Chapter 17: Stomach (see codes 0, 3, and 9) Note 1: Use code 0 when only the cardia is documented as involved (no mention of EGJ) Note 2: Use code 3 when x EGJ is documented as involved and the midpoint (epicenter) is more than 2 cm distal (below) from the EGJ x EGJ is documented as involved and there is no information on stomach involvement AND o Stomach CAP Protocol is used OR o Stomach AJCC Staging System is used o If the CAP Protocol and AJCC Staging System are different, default to the AJCC Staging System</a:t>
            </a:r>
          </a:p>
        </p:txBody>
      </p:sp>
      <p:sp>
        <p:nvSpPr>
          <p:cNvPr id="4" name="Slide Number Placeholder 3"/>
          <p:cNvSpPr>
            <a:spLocks noGrp="1"/>
          </p:cNvSpPr>
          <p:nvPr>
            <p:ph type="sldNum" sz="quarter" idx="5"/>
          </p:nvPr>
        </p:nvSpPr>
        <p:spPr/>
        <p:txBody>
          <a:bodyPr/>
          <a:lstStyle/>
          <a:p>
            <a:fld id="{F97DC217-DF71-1A49-B3EA-559F1F43B0FF}" type="slidenum">
              <a:rPr lang="en-US" smtClean="0"/>
              <a:t>31</a:t>
            </a:fld>
            <a:endParaRPr lang="en-US" dirty="0"/>
          </a:p>
        </p:txBody>
      </p:sp>
    </p:spTree>
    <p:extLst>
      <p:ext uri="{BB962C8B-B14F-4D97-AF65-F5344CB8AC3E}">
        <p14:creationId xmlns:p14="http://schemas.microsoft.com/office/powerpoint/2010/main" val="27629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log is shared with the SSDI manual; changed can be applied to any case diagnosed 2018+ once you have the v23 software upgrade</a:t>
            </a:r>
          </a:p>
        </p:txBody>
      </p:sp>
      <p:sp>
        <p:nvSpPr>
          <p:cNvPr id="4" name="Slide Number Placeholder 3"/>
          <p:cNvSpPr>
            <a:spLocks noGrp="1"/>
          </p:cNvSpPr>
          <p:nvPr>
            <p:ph type="sldNum" sz="quarter" idx="5"/>
          </p:nvPr>
        </p:nvSpPr>
        <p:spPr/>
        <p:txBody>
          <a:bodyPr/>
          <a:lstStyle/>
          <a:p>
            <a:fld id="{F97DC217-DF71-1A49-B3EA-559F1F43B0FF}" type="slidenum">
              <a:rPr lang="en-US" smtClean="0"/>
              <a:t>32</a:t>
            </a:fld>
            <a:endParaRPr lang="en-US" dirty="0"/>
          </a:p>
        </p:txBody>
      </p:sp>
    </p:spTree>
    <p:extLst>
      <p:ext uri="{BB962C8B-B14F-4D97-AF65-F5344CB8AC3E}">
        <p14:creationId xmlns:p14="http://schemas.microsoft.com/office/powerpoint/2010/main" val="316580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Priority order for grade a. Synoptic report (including CAP protocol) b. Pathology report: Final diagnosis c. Physician statement</a:t>
            </a:r>
          </a:p>
          <a:p>
            <a:endParaRPr lang="en-US" dirty="0"/>
          </a:p>
          <a:p>
            <a:r>
              <a:rPr lang="en-US" dirty="0"/>
              <a:t>Many clarification notes on default values for behavior /2 cases</a:t>
            </a:r>
          </a:p>
        </p:txBody>
      </p:sp>
      <p:sp>
        <p:nvSpPr>
          <p:cNvPr id="4" name="Slide Number Placeholder 3"/>
          <p:cNvSpPr>
            <a:spLocks noGrp="1"/>
          </p:cNvSpPr>
          <p:nvPr>
            <p:ph type="sldNum" sz="quarter" idx="5"/>
          </p:nvPr>
        </p:nvSpPr>
        <p:spPr/>
        <p:txBody>
          <a:bodyPr/>
          <a:lstStyle/>
          <a:p>
            <a:fld id="{F97DC217-DF71-1A49-B3EA-559F1F43B0FF}" type="slidenum">
              <a:rPr lang="en-US" smtClean="0"/>
              <a:t>33</a:t>
            </a:fld>
            <a:endParaRPr lang="en-US" dirty="0"/>
          </a:p>
        </p:txBody>
      </p:sp>
    </p:spTree>
    <p:extLst>
      <p:ext uri="{BB962C8B-B14F-4D97-AF65-F5344CB8AC3E}">
        <p14:creationId xmlns:p14="http://schemas.microsoft.com/office/powerpoint/2010/main" val="3454697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Rules are to code the highest grade, but that is in reference to when there are multiple procedures done (example a biopsy showing grade 2 but resection showing grade 1). How do we  handle when a single report lists the grade differently? I posted this question last year because it wasn’t addressed in the grade manual like the solid tumor rules did, and they came up with the specified priority order, now documented in the grade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Priority order for grade a. Synoptic report (including CAP protocol) b. Pathology report: Final diagnosis c. Physician statement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34</a:t>
            </a:fld>
            <a:endParaRPr lang="en-US" dirty="0"/>
          </a:p>
        </p:txBody>
      </p:sp>
    </p:spTree>
    <p:extLst>
      <p:ext uri="{BB962C8B-B14F-4D97-AF65-F5344CB8AC3E}">
        <p14:creationId xmlns:p14="http://schemas.microsoft.com/office/powerpoint/2010/main" val="374426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of where to go to get the most recent STORE manual. During the webinar from the standard setters with Jim Hofferkamp, they did mention if you downloaded the 2023 manual too soon that you need to go back and download again, as some changes were made between the original posting and more recent.  Unfortunately, I can't remember exactly when they said the updates were posted, so not a bad idea to just go out there and grab it now if you haven’t done so in the past couple of weeks. </a:t>
            </a:r>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2943634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won’t be an option until you have the v23 upgrade, but you can start applying code 1 for low grade immediately. Jennifer Ruhl stated in her presentation of this change that you can just code high grade as D and not worry about changing to D when you get v23 upgrade. </a:t>
            </a:r>
          </a:p>
        </p:txBody>
      </p:sp>
      <p:sp>
        <p:nvSpPr>
          <p:cNvPr id="4" name="Slide Number Placeholder 3"/>
          <p:cNvSpPr>
            <a:spLocks noGrp="1"/>
          </p:cNvSpPr>
          <p:nvPr>
            <p:ph type="sldNum" sz="quarter" idx="5"/>
          </p:nvPr>
        </p:nvSpPr>
        <p:spPr/>
        <p:txBody>
          <a:bodyPr/>
          <a:lstStyle/>
          <a:p>
            <a:fld id="{F97DC217-DF71-1A49-B3EA-559F1F43B0FF}" type="slidenum">
              <a:rPr lang="en-US" smtClean="0"/>
              <a:t>35</a:t>
            </a:fld>
            <a:endParaRPr lang="en-US" dirty="0"/>
          </a:p>
        </p:txBody>
      </p:sp>
    </p:spTree>
    <p:extLst>
      <p:ext uri="{BB962C8B-B14F-4D97-AF65-F5344CB8AC3E}">
        <p14:creationId xmlns:p14="http://schemas.microsoft.com/office/powerpoint/2010/main" val="4113159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36</a:t>
            </a:fld>
            <a:endParaRPr lang="en-US" dirty="0"/>
          </a:p>
        </p:txBody>
      </p:sp>
    </p:spTree>
    <p:extLst>
      <p:ext uri="{BB962C8B-B14F-4D97-AF65-F5344CB8AC3E}">
        <p14:creationId xmlns:p14="http://schemas.microsoft.com/office/powerpoint/2010/main" val="3377990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the cervix protocol, released via kindle version. I was successful in working with our hospital librarian to get a copy available resulting in no personal out of pocket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going to be honest here and let you know I haven’t dived into the changes too much just yet, so this part if going to be short and sweet.  I briefly looked at the summary of changes located at the beginning of each protocol, and scrolled through each page to see what all the new protocols entail and visually it looks great. I don’t recall any major changes to any of the rules or specific definitions of the TNM values, but there was some rework with some of the staging tables.  Personally, when I looked at the updates I was a bit excited to see what all was now available for us to reference. It appears the protocols are a step in the right direction for the AJCC manual becoming an even better resource for us as registrars. For example, they break out what information is used to assign which staging categories and when, and even went as far as providing common staging scenarios.</a:t>
            </a:r>
          </a:p>
        </p:txBody>
      </p:sp>
      <p:sp>
        <p:nvSpPr>
          <p:cNvPr id="4" name="Slide Number Placeholder 3"/>
          <p:cNvSpPr>
            <a:spLocks noGrp="1"/>
          </p:cNvSpPr>
          <p:nvPr>
            <p:ph type="sldNum" sz="quarter" idx="5"/>
          </p:nvPr>
        </p:nvSpPr>
        <p:spPr/>
        <p:txBody>
          <a:bodyPr/>
          <a:lstStyle/>
          <a:p>
            <a:fld id="{F97DC217-DF71-1A49-B3EA-559F1F43B0FF}" type="slidenum">
              <a:rPr lang="en-US" smtClean="0"/>
              <a:t>37</a:t>
            </a:fld>
            <a:endParaRPr lang="en-US" dirty="0"/>
          </a:p>
        </p:txBody>
      </p:sp>
    </p:spTree>
    <p:extLst>
      <p:ext uri="{BB962C8B-B14F-4D97-AF65-F5344CB8AC3E}">
        <p14:creationId xmlns:p14="http://schemas.microsoft.com/office/powerpoint/2010/main" val="1433328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excludes neuroendocrine/carcinoid tumors, as they have their own chapter </a:t>
            </a:r>
          </a:p>
          <a:p>
            <a:r>
              <a:rPr lang="en-US" dirty="0"/>
              <a:t>Grade effects stage group for stage IVs</a:t>
            </a:r>
          </a:p>
        </p:txBody>
      </p:sp>
      <p:sp>
        <p:nvSpPr>
          <p:cNvPr id="4" name="Slide Number Placeholder 3"/>
          <p:cNvSpPr>
            <a:spLocks noGrp="1"/>
          </p:cNvSpPr>
          <p:nvPr>
            <p:ph type="sldNum" sz="quarter" idx="5"/>
          </p:nvPr>
        </p:nvSpPr>
        <p:spPr/>
        <p:txBody>
          <a:bodyPr/>
          <a:lstStyle/>
          <a:p>
            <a:fld id="{F97DC217-DF71-1A49-B3EA-559F1F43B0FF}" type="slidenum">
              <a:rPr lang="en-US" smtClean="0"/>
              <a:t>38</a:t>
            </a:fld>
            <a:endParaRPr lang="en-US" dirty="0"/>
          </a:p>
        </p:txBody>
      </p:sp>
    </p:spTree>
    <p:extLst>
      <p:ext uri="{BB962C8B-B14F-4D97-AF65-F5344CB8AC3E}">
        <p14:creationId xmlns:p14="http://schemas.microsoft.com/office/powerpoint/2010/main" val="1636168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dsSpecial"/>
              </a:rPr>
              <a:t>Obturator nodal regions were added to the list of regional nodes and included in illustrations</a:t>
            </a: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39</a:t>
            </a:fld>
            <a:endParaRPr lang="en-US" dirty="0"/>
          </a:p>
        </p:txBody>
      </p:sp>
    </p:spTree>
    <p:extLst>
      <p:ext uri="{BB962C8B-B14F-4D97-AF65-F5344CB8AC3E}">
        <p14:creationId xmlns:p14="http://schemas.microsoft.com/office/powerpoint/2010/main" val="2022260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time allows, so how the new protocols look**</a:t>
            </a:r>
          </a:p>
        </p:txBody>
      </p:sp>
      <p:sp>
        <p:nvSpPr>
          <p:cNvPr id="4" name="Slide Number Placeholder 3"/>
          <p:cNvSpPr>
            <a:spLocks noGrp="1"/>
          </p:cNvSpPr>
          <p:nvPr>
            <p:ph type="sldNum" sz="quarter" idx="5"/>
          </p:nvPr>
        </p:nvSpPr>
        <p:spPr/>
        <p:txBody>
          <a:bodyPr/>
          <a:lstStyle/>
          <a:p>
            <a:fld id="{F97DC217-DF71-1A49-B3EA-559F1F43B0FF}" type="slidenum">
              <a:rPr lang="en-US" smtClean="0"/>
              <a:t>40</a:t>
            </a:fld>
            <a:endParaRPr lang="en-US" dirty="0"/>
          </a:p>
        </p:txBody>
      </p:sp>
    </p:spTree>
    <p:extLst>
      <p:ext uri="{BB962C8B-B14F-4D97-AF65-F5344CB8AC3E}">
        <p14:creationId xmlns:p14="http://schemas.microsoft.com/office/powerpoint/2010/main" val="611701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rule that doesn’t apply until a specific year, it will be spelled out in the instructions. No need to find historical manuals on cases unless they’re outside of these ranges above (i.e. if it’s a tumor that falls into other sites, diagnosed in 2021, you’re going to have to go to the 2007 MPH rules, but if it is a breast cancer diagnosed in 2021, you can use the link to the 2023 update).</a:t>
            </a:r>
          </a:p>
        </p:txBody>
      </p:sp>
      <p:sp>
        <p:nvSpPr>
          <p:cNvPr id="4" name="Slide Number Placeholder 3"/>
          <p:cNvSpPr>
            <a:spLocks noGrp="1"/>
          </p:cNvSpPr>
          <p:nvPr>
            <p:ph type="sldNum" sz="quarter" idx="5"/>
          </p:nvPr>
        </p:nvSpPr>
        <p:spPr/>
        <p:txBody>
          <a:bodyPr/>
          <a:lstStyle/>
          <a:p>
            <a:fld id="{F97DC217-DF71-1A49-B3EA-559F1F43B0FF}" type="slidenum">
              <a:rPr lang="en-US" smtClean="0"/>
              <a:t>43</a:t>
            </a:fld>
            <a:endParaRPr lang="en-US" dirty="0"/>
          </a:p>
        </p:txBody>
      </p:sp>
    </p:spTree>
    <p:extLst>
      <p:ext uri="{BB962C8B-B14F-4D97-AF65-F5344CB8AC3E}">
        <p14:creationId xmlns:p14="http://schemas.microsoft.com/office/powerpoint/2010/main" val="269013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Histology rule notes: Use Tables 3-21 to code histology. New codes, terms, and synonyms are included in Tables 3-21 and coding errors may occur if the table is not used.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44</a:t>
            </a:fld>
            <a:endParaRPr lang="en-US" dirty="0"/>
          </a:p>
        </p:txBody>
      </p:sp>
    </p:spTree>
    <p:extLst>
      <p:ext uri="{BB962C8B-B14F-4D97-AF65-F5344CB8AC3E}">
        <p14:creationId xmlns:p14="http://schemas.microsoft.com/office/powerpoint/2010/main" val="969983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Per histology coding rules, pathology and cytology have priority over clinical/physician diagnosis, leaving us with a single histologic type.  To ensure we are coding the correct histology code, we are referred to tables 3-21. The liver table has a special note about </a:t>
            </a:r>
            <a:r>
              <a:rPr lang="en-US" dirty="0" err="1"/>
              <a:t>cholangio</a:t>
            </a:r>
            <a:r>
              <a:rPr lang="en-US" dirty="0"/>
              <a:t>, discussing how it is many times a clinical diagnosis and we are to stick to the solid tumor rules in that pathology has priority over the clinical diagnosis, therefore coding to </a:t>
            </a:r>
            <a:r>
              <a:rPr lang="en-US" dirty="0" err="1"/>
              <a:t>adenoca</a:t>
            </a:r>
            <a:r>
              <a:rPr lang="en-US" dirty="0"/>
              <a:t>. Clinicians often indicate a clinical diagnosis of cholangiocarcinoma without pathologic confirmation. If there is no path/cytology and they’re calling it </a:t>
            </a:r>
            <a:r>
              <a:rPr lang="en-US" dirty="0" err="1"/>
              <a:t>cholangio</a:t>
            </a:r>
            <a:r>
              <a:rPr lang="en-US" dirty="0"/>
              <a:t>, that is when you would code to cholangiocarcinoma. </a:t>
            </a:r>
          </a:p>
        </p:txBody>
      </p:sp>
      <p:sp>
        <p:nvSpPr>
          <p:cNvPr id="4" name="Slide Number Placeholder 3"/>
          <p:cNvSpPr>
            <a:spLocks noGrp="1"/>
          </p:cNvSpPr>
          <p:nvPr>
            <p:ph type="sldNum" sz="quarter" idx="5"/>
          </p:nvPr>
        </p:nvSpPr>
        <p:spPr/>
        <p:txBody>
          <a:bodyPr/>
          <a:lstStyle/>
          <a:p>
            <a:fld id="{F97DC217-DF71-1A49-B3EA-559F1F43B0FF}" type="slidenum">
              <a:rPr lang="en-US" smtClean="0"/>
              <a:t>45</a:t>
            </a:fld>
            <a:endParaRPr lang="en-US" dirty="0"/>
          </a:p>
        </p:txBody>
      </p:sp>
    </p:spTree>
    <p:extLst>
      <p:ext uri="{BB962C8B-B14F-4D97-AF65-F5344CB8AC3E}">
        <p14:creationId xmlns:p14="http://schemas.microsoft.com/office/powerpoint/2010/main" val="356326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again have a single histologic type and are referred to the ovary table to find the histology code – high grade serous is a specific subtype of serous carcinoma NOS, so code the subtype per the histologic rule listed at the beginning of the coding histology rules: Code the most specific histology or subtype/variant</a:t>
            </a:r>
          </a:p>
        </p:txBody>
      </p:sp>
      <p:sp>
        <p:nvSpPr>
          <p:cNvPr id="4" name="Slide Number Placeholder 3"/>
          <p:cNvSpPr>
            <a:spLocks noGrp="1"/>
          </p:cNvSpPr>
          <p:nvPr>
            <p:ph type="sldNum" sz="quarter" idx="5"/>
          </p:nvPr>
        </p:nvSpPr>
        <p:spPr/>
        <p:txBody>
          <a:bodyPr/>
          <a:lstStyle/>
          <a:p>
            <a:fld id="{F97DC217-DF71-1A49-B3EA-559F1F43B0FF}" type="slidenum">
              <a:rPr lang="en-US" smtClean="0"/>
              <a:t>46</a:t>
            </a:fld>
            <a:endParaRPr lang="en-US" dirty="0"/>
          </a:p>
        </p:txBody>
      </p:sp>
    </p:spTree>
    <p:extLst>
      <p:ext uri="{BB962C8B-B14F-4D97-AF65-F5344CB8AC3E}">
        <p14:creationId xmlns:p14="http://schemas.microsoft.com/office/powerpoint/2010/main" val="228006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Tobacco use rules: Cigarette, cigar and pipe ONLY. Excludes marijuana, vaping, e-cig, chew. </a:t>
            </a:r>
          </a:p>
          <a:p>
            <a:r>
              <a:rPr lang="en-US" dirty="0"/>
              <a:t>If it can’t be verified what kind of smoker the patient was, code to 9. </a:t>
            </a:r>
          </a:p>
          <a:p>
            <a:r>
              <a:rPr lang="en-US" dirty="0"/>
              <a:t>Use code 1 (Current) if there is evidence the patient stopped smoking within 30 days of diagnosis</a:t>
            </a:r>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1585775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once again have a single histologic type and are referred to the site specific table to check the histology. There is a note in the anal section, similar to H&amp;N, saying p16 results can be used to code HPV positive vs negative SCC. Remembering back to the general rules we are to code the most specific histology, which would be a subtype when given. Looking at the table we have HPV positive SCC, so 8085/3 rather than 8070/3 SCC, NOS. </a:t>
            </a:r>
          </a:p>
        </p:txBody>
      </p:sp>
      <p:sp>
        <p:nvSpPr>
          <p:cNvPr id="4" name="Slide Number Placeholder 3"/>
          <p:cNvSpPr>
            <a:spLocks noGrp="1"/>
          </p:cNvSpPr>
          <p:nvPr>
            <p:ph type="sldNum" sz="quarter" idx="5"/>
          </p:nvPr>
        </p:nvSpPr>
        <p:spPr/>
        <p:txBody>
          <a:bodyPr/>
          <a:lstStyle/>
          <a:p>
            <a:fld id="{F97DC217-DF71-1A49-B3EA-559F1F43B0FF}" type="slidenum">
              <a:rPr lang="en-US" smtClean="0"/>
              <a:t>47</a:t>
            </a:fld>
            <a:endParaRPr lang="en-US" dirty="0"/>
          </a:p>
        </p:txBody>
      </p:sp>
    </p:spTree>
    <p:extLst>
      <p:ext uri="{BB962C8B-B14F-4D97-AF65-F5344CB8AC3E}">
        <p14:creationId xmlns:p14="http://schemas.microsoft.com/office/powerpoint/2010/main" val="414649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2 subtypes of carcinoma: endometrioid carcinoma and clear cell carcinoma</a:t>
            </a:r>
          </a:p>
          <a:p>
            <a:r>
              <a:rPr lang="en-US" dirty="0"/>
              <a:t>This takes us to rule H19, which refers us to table 2</a:t>
            </a:r>
          </a:p>
          <a:p>
            <a:r>
              <a:rPr lang="en-US" dirty="0"/>
              <a:t>Per table 2 we are to look at ICD-O-3.2 to confirm there isn’t a specific code. </a:t>
            </a:r>
          </a:p>
          <a:p>
            <a:r>
              <a:rPr lang="en-US" dirty="0"/>
              <a:t>I do this by using </a:t>
            </a:r>
            <a:r>
              <a:rPr lang="en-US" dirty="0" err="1"/>
              <a:t>ctrl+f</a:t>
            </a:r>
            <a:r>
              <a:rPr lang="en-US" dirty="0"/>
              <a:t> and searched endometrioid. There were no matches that included clear cell, so I returned to Table 2, instructing us to code 8323</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48</a:t>
            </a:fld>
            <a:endParaRPr lang="en-US" dirty="0"/>
          </a:p>
        </p:txBody>
      </p:sp>
    </p:spTree>
    <p:extLst>
      <p:ext uri="{BB962C8B-B14F-4D97-AF65-F5344CB8AC3E}">
        <p14:creationId xmlns:p14="http://schemas.microsoft.com/office/powerpoint/2010/main" val="3921762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something to be aware of and not default when you’re determining number of primaries or the histology code to use. You can view the changes on the change log, but I would be very surprised if you had memorized what the rules previously were – so in the end it is easiest to go to the specific chapter in the manual. Again, you can use the 2023 update for all cases diagnosed 2018+ (excluding melanoma which would be diagnosed 2021+ and other sites being 2023+)</a:t>
            </a:r>
          </a:p>
        </p:txBody>
      </p:sp>
      <p:sp>
        <p:nvSpPr>
          <p:cNvPr id="4" name="Slide Number Placeholder 3"/>
          <p:cNvSpPr>
            <a:spLocks noGrp="1"/>
          </p:cNvSpPr>
          <p:nvPr>
            <p:ph type="sldNum" sz="quarter" idx="5"/>
          </p:nvPr>
        </p:nvSpPr>
        <p:spPr/>
        <p:txBody>
          <a:bodyPr/>
          <a:lstStyle/>
          <a:p>
            <a:fld id="{F97DC217-DF71-1A49-B3EA-559F1F43B0FF}" type="slidenum">
              <a:rPr lang="en-US" smtClean="0"/>
              <a:t>49</a:t>
            </a:fld>
            <a:endParaRPr lang="en-US" dirty="0"/>
          </a:p>
        </p:txBody>
      </p:sp>
    </p:spTree>
    <p:extLst>
      <p:ext uri="{BB962C8B-B14F-4D97-AF65-F5344CB8AC3E}">
        <p14:creationId xmlns:p14="http://schemas.microsoft.com/office/powerpoint/2010/main" val="2624855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have any unanswered questions, I will put them in a document and provide answers to send out with the certificate of attendance, along with the recording link and handouts. </a:t>
            </a:r>
          </a:p>
        </p:txBody>
      </p:sp>
      <p:sp>
        <p:nvSpPr>
          <p:cNvPr id="4" name="Slide Number Placeholder 3"/>
          <p:cNvSpPr>
            <a:spLocks noGrp="1"/>
          </p:cNvSpPr>
          <p:nvPr>
            <p:ph type="sldNum" sz="quarter" idx="5"/>
          </p:nvPr>
        </p:nvSpPr>
        <p:spPr/>
        <p:txBody>
          <a:bodyPr/>
          <a:lstStyle/>
          <a:p>
            <a:fld id="{F97DC217-DF71-1A49-B3EA-559F1F43B0FF}" type="slidenum">
              <a:rPr lang="en-US" smtClean="0"/>
              <a:t>50</a:t>
            </a:fld>
            <a:endParaRPr lang="en-US" dirty="0"/>
          </a:p>
        </p:txBody>
      </p:sp>
    </p:spTree>
    <p:extLst>
      <p:ext uri="{BB962C8B-B14F-4D97-AF65-F5344CB8AC3E}">
        <p14:creationId xmlns:p14="http://schemas.microsoft.com/office/powerpoint/2010/main" val="302829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Those that attended the live session will receive an email in the next week with the certificate of attendance, including the CE number. This presentation was approved by NCRA for 1 category A CE for live participants only. </a:t>
            </a:r>
          </a:p>
        </p:txBody>
      </p:sp>
      <p:sp>
        <p:nvSpPr>
          <p:cNvPr id="4" name="Slide Number Placeholder 3"/>
          <p:cNvSpPr>
            <a:spLocks noGrp="1"/>
          </p:cNvSpPr>
          <p:nvPr>
            <p:ph type="sldNum" sz="quarter" idx="5"/>
          </p:nvPr>
        </p:nvSpPr>
        <p:spPr/>
        <p:txBody>
          <a:bodyPr/>
          <a:lstStyle/>
          <a:p>
            <a:fld id="{F97DC217-DF71-1A49-B3EA-559F1F43B0FF}" type="slidenum">
              <a:rPr lang="en-US" smtClean="0"/>
              <a:t>51</a:t>
            </a:fld>
            <a:endParaRPr lang="en-US" dirty="0"/>
          </a:p>
        </p:txBody>
      </p:sp>
    </p:spTree>
    <p:extLst>
      <p:ext uri="{BB962C8B-B14F-4D97-AF65-F5344CB8AC3E}">
        <p14:creationId xmlns:p14="http://schemas.microsoft.com/office/powerpoint/2010/main" val="321776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diagnosed 2023+, pre 2023 these fields still apply</a:t>
            </a:r>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379939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LAMN is listed, but it was reportable effective 2022, per STORE 2022</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240475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Prostate, liver and breast only!</a:t>
            </a:r>
          </a:p>
          <a:p>
            <a:endParaRPr lang="en-US" dirty="0"/>
          </a:p>
          <a:p>
            <a:r>
              <a:rPr lang="en-US" dirty="0"/>
              <a:t>SEER manual has more explicit guidelines than STORE, but since Indiana is not a SEER state we can’t follow their rules for this field. There are a number of questions on the forum about which –rads categories are to be used for diagnosis date vs which are not, but no answer has been given. Last update was the standard setters are discussing this and an announcement will be made when there’s a final decision.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100711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40935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is reportable to the state and NOT COC, you should be reporting it as a class 34 or 36</a:t>
            </a:r>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222704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2/15/2023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2/15/2023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2/15/2023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2/15/2023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2/15/2023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2/15/2023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2/15/2023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2/15/2023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2/15/2023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2/15/2023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2/15/2023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naaccr.org/ssdi/list/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s.org/quality-programs/cancer-programs/national-cancer-database/ncdb-call-for-data/registry-manual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eer.cancer.gov/tools/solidtumo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www.thebluediamondgallery.com/wooden-tile/q/questions.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Leslie.woodard@franciscanalliance.org"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www.icra-indiana.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551841"/>
            <a:ext cx="7096933" cy="2387600"/>
          </a:xfrm>
        </p:spPr>
        <p:txBody>
          <a:bodyPr/>
          <a:lstStyle/>
          <a:p>
            <a:r>
              <a:rPr lang="en-US" dirty="0"/>
              <a:t>2023 Updates from ICRA</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2861793"/>
            <a:ext cx="9500507" cy="806675"/>
          </a:xfrm>
        </p:spPr>
        <p:txBody>
          <a:bodyPr/>
          <a:lstStyle/>
          <a:p>
            <a:r>
              <a:rPr lang="en-US" sz="2800" dirty="0"/>
              <a:t>Leslie Woodard, CTR</a:t>
            </a:r>
          </a:p>
          <a:p>
            <a:r>
              <a:rPr lang="en-US" sz="2000" dirty="0"/>
              <a:t>ICRA Education Chair</a:t>
            </a:r>
          </a:p>
          <a:p>
            <a:r>
              <a:rPr lang="en-US" sz="2000" dirty="0"/>
              <a:t>Tumor Registry Manager, System Wide</a:t>
            </a:r>
          </a:p>
          <a:p>
            <a:r>
              <a:rPr lang="en-US" sz="2000" dirty="0"/>
              <a:t>Franciscan Health</a:t>
            </a:r>
          </a:p>
        </p:txBody>
      </p:sp>
      <p:pic>
        <p:nvPicPr>
          <p:cNvPr id="4" name="Picture 3">
            <a:extLst>
              <a:ext uri="{FF2B5EF4-FFF2-40B4-BE49-F238E27FC236}">
                <a16:creationId xmlns:a16="http://schemas.microsoft.com/office/drawing/2014/main" id="{22A58B2F-235D-202D-0E74-084EBDE84BB0}"/>
              </a:ext>
            </a:extLst>
          </p:cNvPr>
          <p:cNvPicPr>
            <a:picLocks noChangeAspect="1"/>
          </p:cNvPicPr>
          <p:nvPr/>
        </p:nvPicPr>
        <p:blipFill rotWithShape="1">
          <a:blip r:embed="rId3"/>
          <a:srcRect l="6196" t="14286" r="80266" b="64898"/>
          <a:stretch/>
        </p:blipFill>
        <p:spPr bwMode="auto">
          <a:xfrm>
            <a:off x="9704315" y="4866200"/>
            <a:ext cx="2099310" cy="1814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Reportability Changes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-Rads</a:t>
            </a:r>
          </a:p>
          <a:p>
            <a:r>
              <a:rPr lang="en-US" dirty="0"/>
              <a:t>	Alone = not reportable</a:t>
            </a:r>
          </a:p>
          <a:p>
            <a:r>
              <a:rPr lang="en-US" dirty="0"/>
              <a:t>	Confirmed by physician statement or biopsy = 	reportable, but back-date to the imaging date</a:t>
            </a:r>
          </a:p>
          <a:p>
            <a:endParaRPr lang="en-US" dirty="0"/>
          </a:p>
          <a:p>
            <a:endParaRPr lang="en-US" i="1"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63714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-Rads Example</a:t>
            </a:r>
          </a:p>
        </p:txBody>
      </p:sp>
      <p:sp>
        <p:nvSpPr>
          <p:cNvPr id="7" name="Content Placeholder 6">
            <a:extLst>
              <a:ext uri="{FF2B5EF4-FFF2-40B4-BE49-F238E27FC236}">
                <a16:creationId xmlns:a16="http://schemas.microsoft.com/office/drawing/2014/main" id="{628F400C-2FC1-D4EC-9000-9654D07EB171}"/>
              </a:ext>
            </a:extLst>
          </p:cNvPr>
          <p:cNvSpPr>
            <a:spLocks noGrp="1"/>
          </p:cNvSpPr>
          <p:nvPr>
            <p:ph idx="1"/>
          </p:nvPr>
        </p:nvSpPr>
        <p:spPr>
          <a:xfrm>
            <a:off x="1167492" y="2393314"/>
            <a:ext cx="3218688" cy="2828613"/>
          </a:xfrm>
        </p:spPr>
        <p:txBody>
          <a:bodyPr/>
          <a:lstStyle/>
          <a:p>
            <a:r>
              <a:rPr lang="en-US" sz="1600" dirty="0"/>
              <a:t>Impression: PI RADS 5 lesion right anterior </a:t>
            </a:r>
            <a:r>
              <a:rPr lang="en-US" sz="1600" dirty="0" err="1"/>
              <a:t>midgland</a:t>
            </a:r>
            <a:r>
              <a:rPr lang="en-US" sz="1600" dirty="0"/>
              <a:t> transition zone extending into the left anterior mid gland transition zone. This measures 2.6 cm</a:t>
            </a:r>
          </a:p>
          <a:p>
            <a:r>
              <a:rPr lang="en-US" sz="1600" dirty="0"/>
              <a:t>PI-RADS 5 – </a:t>
            </a:r>
            <a:r>
              <a:rPr lang="en-US" sz="1600" b="1" dirty="0"/>
              <a:t>Very high </a:t>
            </a:r>
            <a:r>
              <a:rPr lang="en-US" sz="1600" dirty="0"/>
              <a:t>(clinically significant cancer is highly likely to be present)</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11" name="Content Placeholder 10">
            <a:extLst>
              <a:ext uri="{FF2B5EF4-FFF2-40B4-BE49-F238E27FC236}">
                <a16:creationId xmlns:a16="http://schemas.microsoft.com/office/drawing/2014/main" id="{F88F95C2-5A35-3A63-9BC9-34CCEDFA3433}"/>
              </a:ext>
            </a:extLst>
          </p:cNvPr>
          <p:cNvSpPr>
            <a:spLocks noGrp="1"/>
          </p:cNvSpPr>
          <p:nvPr>
            <p:ph idx="10"/>
          </p:nvPr>
        </p:nvSpPr>
        <p:spPr>
          <a:xfrm>
            <a:off x="4638379" y="2393314"/>
            <a:ext cx="3173279" cy="2828613"/>
          </a:xfrm>
        </p:spPr>
        <p:txBody>
          <a:bodyPr/>
          <a:lstStyle/>
          <a:p>
            <a:r>
              <a:rPr lang="en-US" sz="1600" dirty="0"/>
              <a:t>Prostate biopsy: </a:t>
            </a:r>
          </a:p>
          <a:p>
            <a:r>
              <a:rPr lang="en-US" sz="1600" dirty="0"/>
              <a:t> 3/12 cores involved by prostatic adenocarcinoma, Gleason 3+4 = 7</a:t>
            </a:r>
          </a:p>
        </p:txBody>
      </p:sp>
      <p:sp>
        <p:nvSpPr>
          <p:cNvPr id="9" name="Content Placeholder 8">
            <a:extLst>
              <a:ext uri="{FF2B5EF4-FFF2-40B4-BE49-F238E27FC236}">
                <a16:creationId xmlns:a16="http://schemas.microsoft.com/office/drawing/2014/main" id="{E528B612-A8C7-1B2F-BCEE-A0BAECB6650C}"/>
              </a:ext>
            </a:extLst>
          </p:cNvPr>
          <p:cNvSpPr>
            <a:spLocks noGrp="1"/>
          </p:cNvSpPr>
          <p:nvPr>
            <p:ph idx="11"/>
          </p:nvPr>
        </p:nvSpPr>
        <p:spPr>
          <a:xfrm>
            <a:off x="1167491" y="1877908"/>
            <a:ext cx="3173278" cy="522514"/>
          </a:xfrm>
        </p:spPr>
        <p:txBody>
          <a:bodyPr/>
          <a:lstStyle/>
          <a:p>
            <a:r>
              <a:rPr lang="en-US" sz="1800" dirty="0"/>
              <a:t>MRI Pelvis 1/17/2023</a:t>
            </a:r>
          </a:p>
        </p:txBody>
      </p:sp>
      <p:sp>
        <p:nvSpPr>
          <p:cNvPr id="12" name="Content Placeholder 11">
            <a:extLst>
              <a:ext uri="{FF2B5EF4-FFF2-40B4-BE49-F238E27FC236}">
                <a16:creationId xmlns:a16="http://schemas.microsoft.com/office/drawing/2014/main" id="{222443CA-ACBA-4BE1-50DF-6BDD0BB2E0CB}"/>
              </a:ext>
            </a:extLst>
          </p:cNvPr>
          <p:cNvSpPr>
            <a:spLocks noGrp="1"/>
          </p:cNvSpPr>
          <p:nvPr>
            <p:ph idx="12"/>
          </p:nvPr>
        </p:nvSpPr>
        <p:spPr>
          <a:xfrm>
            <a:off x="4683787" y="1864829"/>
            <a:ext cx="3173278" cy="522514"/>
          </a:xfrm>
        </p:spPr>
        <p:txBody>
          <a:bodyPr/>
          <a:lstStyle/>
          <a:p>
            <a:r>
              <a:rPr lang="en-US" sz="1600" dirty="0"/>
              <a:t>1/28/2023 Prostate Biopsy</a:t>
            </a:r>
          </a:p>
        </p:txBody>
      </p:sp>
      <p:sp>
        <p:nvSpPr>
          <p:cNvPr id="13" name="Content Placeholder 12">
            <a:extLst>
              <a:ext uri="{FF2B5EF4-FFF2-40B4-BE49-F238E27FC236}">
                <a16:creationId xmlns:a16="http://schemas.microsoft.com/office/drawing/2014/main" id="{EF2F06CF-09C8-3B5B-59AB-3EEA63191E8F}"/>
              </a:ext>
            </a:extLst>
          </p:cNvPr>
          <p:cNvSpPr>
            <a:spLocks noGrp="1"/>
          </p:cNvSpPr>
          <p:nvPr>
            <p:ph idx="13"/>
          </p:nvPr>
        </p:nvSpPr>
        <p:spPr>
          <a:xfrm>
            <a:off x="8200082" y="2393314"/>
            <a:ext cx="3173279" cy="2828613"/>
          </a:xfrm>
        </p:spPr>
        <p:txBody>
          <a:bodyPr/>
          <a:lstStyle/>
          <a:p>
            <a:r>
              <a:rPr lang="en-US" dirty="0"/>
              <a:t>1/17/2023</a:t>
            </a:r>
          </a:p>
          <a:p>
            <a:endParaRPr lang="en-US" dirty="0"/>
          </a:p>
          <a:p>
            <a:r>
              <a:rPr lang="en-US" sz="1400" dirty="0"/>
              <a:t>Per STORE, page 45:</a:t>
            </a:r>
          </a:p>
          <a:p>
            <a:r>
              <a:rPr lang="en-US" sz="1400" dirty="0"/>
              <a:t>“PI Rads, BI Rads, LI Rads alone are not reportable for CoC. PI Rads, BI Rads, LI Rads confirmed with biopsy or physician statement are reportable to CoC. Date of diagnosis is the date of the PI Rads, BI Rads, LI Rads imaging. The biopsy makes it reportable to CoC however the date of diagnosis is the date of the imaging.”</a:t>
            </a:r>
          </a:p>
        </p:txBody>
      </p:sp>
      <p:sp>
        <p:nvSpPr>
          <p:cNvPr id="14" name="Content Placeholder 13">
            <a:extLst>
              <a:ext uri="{FF2B5EF4-FFF2-40B4-BE49-F238E27FC236}">
                <a16:creationId xmlns:a16="http://schemas.microsoft.com/office/drawing/2014/main" id="{A6C9212F-B2C6-AD1B-6010-32F861770FB8}"/>
              </a:ext>
            </a:extLst>
          </p:cNvPr>
          <p:cNvSpPr>
            <a:spLocks noGrp="1"/>
          </p:cNvSpPr>
          <p:nvPr>
            <p:ph idx="14"/>
          </p:nvPr>
        </p:nvSpPr>
        <p:spPr/>
        <p:txBody>
          <a:bodyPr/>
          <a:lstStyle/>
          <a:p>
            <a:r>
              <a:rPr lang="en-US" sz="1600" dirty="0"/>
              <a:t>Diagnosis Date</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4067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Reportability Changes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LCIS</a:t>
            </a:r>
          </a:p>
          <a:p>
            <a:r>
              <a:rPr lang="en-US" dirty="0"/>
              <a:t>	First time to be documented as not reportable to CoC, 	but per CAnswer Forum, effective 2018</a:t>
            </a:r>
          </a:p>
          <a:p>
            <a:r>
              <a:rPr lang="en-US" dirty="0"/>
              <a:t>	Still reportable to the state/NPCR</a:t>
            </a:r>
          </a:p>
          <a:p>
            <a:endParaRPr lang="en-US"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73962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LCIS Example</a:t>
            </a:r>
          </a:p>
        </p:txBody>
      </p:sp>
      <p:sp>
        <p:nvSpPr>
          <p:cNvPr id="7" name="Content Placeholder 6">
            <a:extLst>
              <a:ext uri="{FF2B5EF4-FFF2-40B4-BE49-F238E27FC236}">
                <a16:creationId xmlns:a16="http://schemas.microsoft.com/office/drawing/2014/main" id="{05EFF6D5-8025-D608-21D0-91CDD1FB7062}"/>
              </a:ext>
            </a:extLst>
          </p:cNvPr>
          <p:cNvSpPr>
            <a:spLocks noGrp="1"/>
          </p:cNvSpPr>
          <p:nvPr>
            <p:ph idx="1"/>
          </p:nvPr>
        </p:nvSpPr>
        <p:spPr>
          <a:xfrm>
            <a:off x="1167493" y="2710175"/>
            <a:ext cx="4663440" cy="2828613"/>
          </a:xfrm>
        </p:spPr>
        <p:txBody>
          <a:bodyPr/>
          <a:lstStyle/>
          <a:p>
            <a:r>
              <a:rPr lang="en-US" dirty="0"/>
              <a:t>Mammary hamartoma with extensive atypical lobular hyperplasia and lobular carcinoma in situ (LCIS)</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13</a:t>
            </a:fld>
            <a:endParaRPr lang="en-US" dirty="0"/>
          </a:p>
        </p:txBody>
      </p:sp>
      <p:sp>
        <p:nvSpPr>
          <p:cNvPr id="3" name="Content Placeholder 2">
            <a:extLst>
              <a:ext uri="{FF2B5EF4-FFF2-40B4-BE49-F238E27FC236}">
                <a16:creationId xmlns:a16="http://schemas.microsoft.com/office/drawing/2014/main" id="{A9F5E1A4-1374-D848-BF92-3A0BCCCD7D82}"/>
              </a:ext>
            </a:extLst>
          </p:cNvPr>
          <p:cNvSpPr>
            <a:spLocks noGrp="1"/>
          </p:cNvSpPr>
          <p:nvPr>
            <p:ph idx="10"/>
          </p:nvPr>
        </p:nvSpPr>
        <p:spPr>
          <a:xfrm>
            <a:off x="6283235" y="2607625"/>
            <a:ext cx="4663440" cy="2828613"/>
          </a:xfrm>
        </p:spPr>
        <p:txBody>
          <a:bodyPr/>
          <a:lstStyle/>
          <a:p>
            <a:r>
              <a:rPr lang="en-US" b="1" dirty="0"/>
              <a:t>Class of Case: </a:t>
            </a:r>
            <a:r>
              <a:rPr lang="en-US" dirty="0"/>
              <a:t>34</a:t>
            </a:r>
            <a:endParaRPr lang="en-US" b="1" dirty="0"/>
          </a:p>
          <a:p>
            <a:r>
              <a:rPr lang="en-US" b="1" dirty="0"/>
              <a:t>Staging: </a:t>
            </a:r>
            <a:r>
              <a:rPr lang="en-US" dirty="0"/>
              <a:t>88s</a:t>
            </a:r>
            <a:endParaRPr lang="en-US" b="1" dirty="0"/>
          </a:p>
        </p:txBody>
      </p:sp>
      <p:sp>
        <p:nvSpPr>
          <p:cNvPr id="9" name="Content Placeholder 8">
            <a:extLst>
              <a:ext uri="{FF2B5EF4-FFF2-40B4-BE49-F238E27FC236}">
                <a16:creationId xmlns:a16="http://schemas.microsoft.com/office/drawing/2014/main" id="{125505C2-0D80-1F23-94AC-B44278EA6770}"/>
              </a:ext>
            </a:extLst>
          </p:cNvPr>
          <p:cNvSpPr>
            <a:spLocks noGrp="1"/>
          </p:cNvSpPr>
          <p:nvPr>
            <p:ph idx="11"/>
          </p:nvPr>
        </p:nvSpPr>
        <p:spPr/>
        <p:txBody>
          <a:bodyPr/>
          <a:lstStyle/>
          <a:p>
            <a:r>
              <a:rPr lang="en-US" dirty="0"/>
              <a:t>12/15/21 Excisional bx, left breast:</a:t>
            </a:r>
          </a:p>
        </p:txBody>
      </p:sp>
      <p:sp>
        <p:nvSpPr>
          <p:cNvPr id="13" name="Content Placeholder 12">
            <a:extLst>
              <a:ext uri="{FF2B5EF4-FFF2-40B4-BE49-F238E27FC236}">
                <a16:creationId xmlns:a16="http://schemas.microsoft.com/office/drawing/2014/main" id="{0BA0DC04-38A8-8113-18A5-7849E2CD2057}"/>
              </a:ext>
            </a:extLst>
          </p:cNvPr>
          <p:cNvSpPr>
            <a:spLocks noGrp="1"/>
          </p:cNvSpPr>
          <p:nvPr>
            <p:ph idx="12"/>
          </p:nvPr>
        </p:nvSpPr>
        <p:spPr/>
        <p:txBody>
          <a:bodyPr/>
          <a:lstStyle/>
          <a:p>
            <a:r>
              <a:rPr lang="en-US" dirty="0"/>
              <a:t>How to Report</a:t>
            </a:r>
          </a:p>
        </p:txBody>
      </p:sp>
    </p:spTree>
    <p:extLst>
      <p:ext uri="{BB962C8B-B14F-4D97-AF65-F5344CB8AC3E}">
        <p14:creationId xmlns:p14="http://schemas.microsoft.com/office/powerpoint/2010/main" val="28234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Surgery Codes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All alphanumeric, starting with A</a:t>
            </a:r>
          </a:p>
          <a:p>
            <a:r>
              <a:rPr lang="en-US" dirty="0"/>
              <a:t>	Identical to the breast surgery codes from 2022</a:t>
            </a:r>
          </a:p>
          <a:p>
            <a:r>
              <a:rPr lang="en-US" dirty="0"/>
              <a:t>	Melanoma surgery codes start with B because there was 	a major change</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81128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Surgery Example</a:t>
            </a:r>
          </a:p>
        </p:txBody>
      </p:sp>
      <p:sp>
        <p:nvSpPr>
          <p:cNvPr id="3" name="Content Placeholder 2">
            <a:extLst>
              <a:ext uri="{FF2B5EF4-FFF2-40B4-BE49-F238E27FC236}">
                <a16:creationId xmlns:a16="http://schemas.microsoft.com/office/drawing/2014/main" id="{AB28D8EE-58E0-069D-057E-E61205B5F3EC}"/>
              </a:ext>
            </a:extLst>
          </p:cNvPr>
          <p:cNvSpPr>
            <a:spLocks noGrp="1"/>
          </p:cNvSpPr>
          <p:nvPr>
            <p:ph idx="1"/>
          </p:nvPr>
        </p:nvSpPr>
        <p:spPr/>
        <p:txBody>
          <a:bodyPr/>
          <a:lstStyle/>
          <a:p>
            <a:r>
              <a:rPr lang="en-US" sz="1800" dirty="0"/>
              <a:t>2/5/23 Colonoscopy: Large polyp located in the right colon, removed and tattooed.</a:t>
            </a:r>
          </a:p>
          <a:p>
            <a:r>
              <a:rPr lang="en-US" sz="1800" dirty="0"/>
              <a:t>2/5/23 Right colon polypectomy @ Hospital A: Adenocarcinoma arising in a polyp. Margins unable to be determined.</a:t>
            </a:r>
          </a:p>
          <a:p>
            <a:r>
              <a:rPr lang="en-US" sz="1800" dirty="0"/>
              <a:t>2/12/23 Right hemicolectomy @ Hospital B: No residual carcinoma</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11" name="Content Placeholder 10">
            <a:extLst>
              <a:ext uri="{FF2B5EF4-FFF2-40B4-BE49-F238E27FC236}">
                <a16:creationId xmlns:a16="http://schemas.microsoft.com/office/drawing/2014/main" id="{13511498-EE5E-52F3-EDED-9BA194CFCB99}"/>
              </a:ext>
            </a:extLst>
          </p:cNvPr>
          <p:cNvSpPr>
            <a:spLocks noGrp="1"/>
          </p:cNvSpPr>
          <p:nvPr>
            <p:ph idx="10"/>
          </p:nvPr>
        </p:nvSpPr>
        <p:spPr/>
        <p:txBody>
          <a:bodyPr/>
          <a:lstStyle/>
          <a:p>
            <a:r>
              <a:rPr lang="en-US" dirty="0"/>
              <a:t>A280 Polypectomy – endoscopic</a:t>
            </a:r>
          </a:p>
          <a:p>
            <a:endParaRPr lang="en-US" dirty="0"/>
          </a:p>
          <a:p>
            <a:endParaRPr lang="en-US" dirty="0"/>
          </a:p>
          <a:p>
            <a:r>
              <a:rPr lang="en-US" b="1" dirty="0"/>
              <a:t>Date of First Surgical Procedure: </a:t>
            </a:r>
            <a:r>
              <a:rPr lang="en-US" dirty="0"/>
              <a:t>02/05/2023</a:t>
            </a:r>
          </a:p>
          <a:p>
            <a:endParaRPr lang="en-US" dirty="0"/>
          </a:p>
        </p:txBody>
      </p:sp>
      <p:sp>
        <p:nvSpPr>
          <p:cNvPr id="9" name="Content Placeholder 8">
            <a:extLst>
              <a:ext uri="{FF2B5EF4-FFF2-40B4-BE49-F238E27FC236}">
                <a16:creationId xmlns:a16="http://schemas.microsoft.com/office/drawing/2014/main" id="{8E626A41-697A-A187-EA96-EADE3C50C6D6}"/>
              </a:ext>
            </a:extLst>
          </p:cNvPr>
          <p:cNvSpPr>
            <a:spLocks noGrp="1"/>
          </p:cNvSpPr>
          <p:nvPr>
            <p:ph idx="11"/>
          </p:nvPr>
        </p:nvSpPr>
        <p:spPr>
          <a:xfrm>
            <a:off x="4683787" y="2003804"/>
            <a:ext cx="3173278" cy="522514"/>
          </a:xfrm>
        </p:spPr>
        <p:txBody>
          <a:bodyPr/>
          <a:lstStyle/>
          <a:p>
            <a:r>
              <a:rPr lang="en-US" dirty="0"/>
              <a:t>Rx Hosp – Surg 2023</a:t>
            </a:r>
          </a:p>
        </p:txBody>
      </p:sp>
      <p:sp>
        <p:nvSpPr>
          <p:cNvPr id="10" name="Content Placeholder 9">
            <a:extLst>
              <a:ext uri="{FF2B5EF4-FFF2-40B4-BE49-F238E27FC236}">
                <a16:creationId xmlns:a16="http://schemas.microsoft.com/office/drawing/2014/main" id="{2253C063-0B02-8B68-F656-F6B3FD0CEA9B}"/>
              </a:ext>
            </a:extLst>
          </p:cNvPr>
          <p:cNvSpPr>
            <a:spLocks noGrp="1"/>
          </p:cNvSpPr>
          <p:nvPr>
            <p:ph idx="12"/>
          </p:nvPr>
        </p:nvSpPr>
        <p:spPr>
          <a:xfrm>
            <a:off x="8200082" y="1954406"/>
            <a:ext cx="3173278" cy="522514"/>
          </a:xfrm>
        </p:spPr>
        <p:txBody>
          <a:bodyPr/>
          <a:lstStyle/>
          <a:p>
            <a:r>
              <a:rPr lang="en-US" dirty="0"/>
              <a:t>Rx </a:t>
            </a:r>
            <a:r>
              <a:rPr lang="en-US" dirty="0" err="1"/>
              <a:t>Summ</a:t>
            </a:r>
            <a:r>
              <a:rPr lang="en-US" dirty="0"/>
              <a:t> – Surg 2023</a:t>
            </a:r>
          </a:p>
          <a:p>
            <a:endParaRPr lang="en-US" dirty="0"/>
          </a:p>
        </p:txBody>
      </p:sp>
      <p:sp>
        <p:nvSpPr>
          <p:cNvPr id="12" name="Content Placeholder 11">
            <a:extLst>
              <a:ext uri="{FF2B5EF4-FFF2-40B4-BE49-F238E27FC236}">
                <a16:creationId xmlns:a16="http://schemas.microsoft.com/office/drawing/2014/main" id="{453D67DA-914D-472A-F9D6-118AEAF6E3C2}"/>
              </a:ext>
            </a:extLst>
          </p:cNvPr>
          <p:cNvSpPr>
            <a:spLocks noGrp="1"/>
          </p:cNvSpPr>
          <p:nvPr>
            <p:ph idx="13"/>
          </p:nvPr>
        </p:nvSpPr>
        <p:spPr/>
        <p:txBody>
          <a:bodyPr/>
          <a:lstStyle/>
          <a:p>
            <a:r>
              <a:rPr lang="en-US" dirty="0"/>
              <a:t>A400 Subtotal colectomy/hemicolectomy (total right or left colon and a portion of transverse colon)</a:t>
            </a:r>
          </a:p>
          <a:p>
            <a:r>
              <a:rPr lang="en-US" b="1" dirty="0"/>
              <a:t>Date of Most Definitive Surgical Resection of Primary Site: </a:t>
            </a:r>
            <a:r>
              <a:rPr lang="en-US" dirty="0"/>
              <a:t>02/12/2023</a:t>
            </a:r>
            <a:endParaRPr lang="en-US" b="1" dirty="0"/>
          </a:p>
        </p:txBody>
      </p:sp>
      <p:sp>
        <p:nvSpPr>
          <p:cNvPr id="13" name="Content Placeholder 12">
            <a:extLst>
              <a:ext uri="{FF2B5EF4-FFF2-40B4-BE49-F238E27FC236}">
                <a16:creationId xmlns:a16="http://schemas.microsoft.com/office/drawing/2014/main" id="{9359DD7C-068E-C17F-19F4-6B07A9E63714}"/>
              </a:ext>
            </a:extLst>
          </p:cNvPr>
          <p:cNvSpPr>
            <a:spLocks noGrp="1"/>
          </p:cNvSpPr>
          <p:nvPr>
            <p:ph idx="14"/>
          </p:nvPr>
        </p:nvSpPr>
        <p:spPr>
          <a:xfrm>
            <a:off x="1167492" y="1954406"/>
            <a:ext cx="3173278" cy="522514"/>
          </a:xfrm>
        </p:spPr>
        <p:txBody>
          <a:bodyPr/>
          <a:lstStyle/>
          <a:p>
            <a:r>
              <a:rPr lang="en-US" dirty="0"/>
              <a:t>Case</a:t>
            </a:r>
          </a:p>
          <a:p>
            <a:endParaRPr lang="en-US" dirty="0"/>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
        <p:nvSpPr>
          <p:cNvPr id="8" name="TextBox 7">
            <a:extLst>
              <a:ext uri="{FF2B5EF4-FFF2-40B4-BE49-F238E27FC236}">
                <a16:creationId xmlns:a16="http://schemas.microsoft.com/office/drawing/2014/main" id="{9067C4E3-D5D6-AED5-E9DD-03905988C3D3}"/>
              </a:ext>
            </a:extLst>
          </p:cNvPr>
          <p:cNvSpPr txBox="1"/>
          <p:nvPr/>
        </p:nvSpPr>
        <p:spPr>
          <a:xfrm>
            <a:off x="6096000" y="5486308"/>
            <a:ext cx="6096000" cy="307777"/>
          </a:xfrm>
          <a:prstGeom prst="rect">
            <a:avLst/>
          </a:prstGeom>
          <a:noFill/>
        </p:spPr>
        <p:txBody>
          <a:bodyPr wrap="square">
            <a:spAutoFit/>
          </a:bodyPr>
          <a:lstStyle/>
          <a:p>
            <a:r>
              <a:rPr lang="en-US" sz="1400" dirty="0"/>
              <a:t>*I am reporting on behalf of Hospital A</a:t>
            </a:r>
          </a:p>
        </p:txBody>
      </p:sp>
    </p:spTree>
    <p:extLst>
      <p:ext uri="{BB962C8B-B14F-4D97-AF65-F5344CB8AC3E}">
        <p14:creationId xmlns:p14="http://schemas.microsoft.com/office/powerpoint/2010/main" val="29155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Surgery Example</a:t>
            </a:r>
          </a:p>
        </p:txBody>
      </p:sp>
      <p:sp>
        <p:nvSpPr>
          <p:cNvPr id="3" name="Content Placeholder 2">
            <a:extLst>
              <a:ext uri="{FF2B5EF4-FFF2-40B4-BE49-F238E27FC236}">
                <a16:creationId xmlns:a16="http://schemas.microsoft.com/office/drawing/2014/main" id="{AB28D8EE-58E0-069D-057E-E61205B5F3EC}"/>
              </a:ext>
            </a:extLst>
          </p:cNvPr>
          <p:cNvSpPr>
            <a:spLocks noGrp="1"/>
          </p:cNvSpPr>
          <p:nvPr>
            <p:ph idx="1"/>
          </p:nvPr>
        </p:nvSpPr>
        <p:spPr/>
        <p:txBody>
          <a:bodyPr/>
          <a:lstStyle/>
          <a:p>
            <a:r>
              <a:rPr lang="en-US" sz="1800" dirty="0"/>
              <a:t>2/5/23 Colonoscopy: Large polyp located in the right colon, removed and tattooed.</a:t>
            </a:r>
          </a:p>
          <a:p>
            <a:r>
              <a:rPr lang="en-US" sz="1800" dirty="0"/>
              <a:t>2/5/23 Right colon polypectomy @ Hospital A: Adenocarcinoma arising in a polyp. Margins unable to be determined.</a:t>
            </a:r>
          </a:p>
          <a:p>
            <a:r>
              <a:rPr lang="en-US" sz="1800" dirty="0"/>
              <a:t>2/12/23 Right hemicolectomy @ Hospital B: No residual carcinoma</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11" name="Content Placeholder 10">
            <a:extLst>
              <a:ext uri="{FF2B5EF4-FFF2-40B4-BE49-F238E27FC236}">
                <a16:creationId xmlns:a16="http://schemas.microsoft.com/office/drawing/2014/main" id="{13511498-EE5E-52F3-EDED-9BA194CFCB99}"/>
              </a:ext>
            </a:extLst>
          </p:cNvPr>
          <p:cNvSpPr>
            <a:spLocks noGrp="1"/>
          </p:cNvSpPr>
          <p:nvPr>
            <p:ph idx="10"/>
          </p:nvPr>
        </p:nvSpPr>
        <p:spPr/>
        <p:txBody>
          <a:bodyPr/>
          <a:lstStyle/>
          <a:p>
            <a:r>
              <a:rPr lang="en-US" dirty="0"/>
              <a:t>A400 Subtotal colectomy/hemicolectomy (total right or left colon and a portion of transverse colon)</a:t>
            </a:r>
          </a:p>
          <a:p>
            <a:endParaRPr lang="en-US" dirty="0"/>
          </a:p>
          <a:p>
            <a:r>
              <a:rPr lang="en-US" b="1" dirty="0"/>
              <a:t>Date of First Surgical Procedure: </a:t>
            </a:r>
            <a:r>
              <a:rPr lang="en-US" dirty="0"/>
              <a:t>02/05/2023</a:t>
            </a:r>
            <a:endParaRPr lang="en-US" b="1" dirty="0"/>
          </a:p>
        </p:txBody>
      </p:sp>
      <p:sp>
        <p:nvSpPr>
          <p:cNvPr id="9" name="Content Placeholder 8">
            <a:extLst>
              <a:ext uri="{FF2B5EF4-FFF2-40B4-BE49-F238E27FC236}">
                <a16:creationId xmlns:a16="http://schemas.microsoft.com/office/drawing/2014/main" id="{8E626A41-697A-A187-EA96-EADE3C50C6D6}"/>
              </a:ext>
            </a:extLst>
          </p:cNvPr>
          <p:cNvSpPr>
            <a:spLocks noGrp="1"/>
          </p:cNvSpPr>
          <p:nvPr>
            <p:ph idx="11"/>
          </p:nvPr>
        </p:nvSpPr>
        <p:spPr>
          <a:xfrm>
            <a:off x="4683787" y="2003804"/>
            <a:ext cx="3173278" cy="522514"/>
          </a:xfrm>
        </p:spPr>
        <p:txBody>
          <a:bodyPr/>
          <a:lstStyle/>
          <a:p>
            <a:r>
              <a:rPr lang="en-US" dirty="0"/>
              <a:t>Rx Hosp – Surg 2023</a:t>
            </a:r>
          </a:p>
        </p:txBody>
      </p:sp>
      <p:sp>
        <p:nvSpPr>
          <p:cNvPr id="10" name="Content Placeholder 9">
            <a:extLst>
              <a:ext uri="{FF2B5EF4-FFF2-40B4-BE49-F238E27FC236}">
                <a16:creationId xmlns:a16="http://schemas.microsoft.com/office/drawing/2014/main" id="{2253C063-0B02-8B68-F656-F6B3FD0CEA9B}"/>
              </a:ext>
            </a:extLst>
          </p:cNvPr>
          <p:cNvSpPr>
            <a:spLocks noGrp="1"/>
          </p:cNvSpPr>
          <p:nvPr>
            <p:ph idx="12"/>
          </p:nvPr>
        </p:nvSpPr>
        <p:spPr>
          <a:xfrm>
            <a:off x="8200082" y="1954406"/>
            <a:ext cx="3173278" cy="522514"/>
          </a:xfrm>
        </p:spPr>
        <p:txBody>
          <a:bodyPr/>
          <a:lstStyle/>
          <a:p>
            <a:r>
              <a:rPr lang="en-US" dirty="0"/>
              <a:t>Rx </a:t>
            </a:r>
            <a:r>
              <a:rPr lang="en-US" dirty="0" err="1"/>
              <a:t>Summ</a:t>
            </a:r>
            <a:r>
              <a:rPr lang="en-US" dirty="0"/>
              <a:t> – Surg 2023</a:t>
            </a:r>
          </a:p>
          <a:p>
            <a:endParaRPr lang="en-US" dirty="0"/>
          </a:p>
        </p:txBody>
      </p:sp>
      <p:sp>
        <p:nvSpPr>
          <p:cNvPr id="12" name="Content Placeholder 11">
            <a:extLst>
              <a:ext uri="{FF2B5EF4-FFF2-40B4-BE49-F238E27FC236}">
                <a16:creationId xmlns:a16="http://schemas.microsoft.com/office/drawing/2014/main" id="{453D67DA-914D-472A-F9D6-118AEAF6E3C2}"/>
              </a:ext>
            </a:extLst>
          </p:cNvPr>
          <p:cNvSpPr>
            <a:spLocks noGrp="1"/>
          </p:cNvSpPr>
          <p:nvPr>
            <p:ph idx="13"/>
          </p:nvPr>
        </p:nvSpPr>
        <p:spPr/>
        <p:txBody>
          <a:bodyPr/>
          <a:lstStyle/>
          <a:p>
            <a:r>
              <a:rPr lang="en-US" dirty="0"/>
              <a:t>A400 Subtotal colectomy/hemicolectomy (total right or left colon and a portion of transverse colon)</a:t>
            </a:r>
          </a:p>
          <a:p>
            <a:endParaRPr lang="en-US" dirty="0"/>
          </a:p>
          <a:p>
            <a:r>
              <a:rPr lang="en-US" sz="1800" b="1" dirty="0"/>
              <a:t>Date of Most Definitive Surgical Resection of Primary Site: </a:t>
            </a:r>
            <a:r>
              <a:rPr lang="en-US" sz="1800" dirty="0"/>
              <a:t>02/12/2023</a:t>
            </a:r>
            <a:endParaRPr lang="en-US" sz="1800" b="1" dirty="0"/>
          </a:p>
          <a:p>
            <a:endParaRPr lang="en-US" dirty="0"/>
          </a:p>
        </p:txBody>
      </p:sp>
      <p:sp>
        <p:nvSpPr>
          <p:cNvPr id="13" name="Content Placeholder 12">
            <a:extLst>
              <a:ext uri="{FF2B5EF4-FFF2-40B4-BE49-F238E27FC236}">
                <a16:creationId xmlns:a16="http://schemas.microsoft.com/office/drawing/2014/main" id="{9359DD7C-068E-C17F-19F4-6B07A9E63714}"/>
              </a:ext>
            </a:extLst>
          </p:cNvPr>
          <p:cNvSpPr>
            <a:spLocks noGrp="1"/>
          </p:cNvSpPr>
          <p:nvPr>
            <p:ph idx="14"/>
          </p:nvPr>
        </p:nvSpPr>
        <p:spPr>
          <a:xfrm>
            <a:off x="1167492" y="1954406"/>
            <a:ext cx="3173278" cy="522514"/>
          </a:xfrm>
        </p:spPr>
        <p:txBody>
          <a:bodyPr/>
          <a:lstStyle/>
          <a:p>
            <a:r>
              <a:rPr lang="en-US" dirty="0"/>
              <a:t>Case</a:t>
            </a:r>
          </a:p>
          <a:p>
            <a:endParaRPr lang="en-US" dirty="0"/>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16</a:t>
            </a:fld>
            <a:endParaRPr lang="en-US" dirty="0"/>
          </a:p>
        </p:txBody>
      </p:sp>
      <p:sp>
        <p:nvSpPr>
          <p:cNvPr id="8" name="TextBox 7">
            <a:extLst>
              <a:ext uri="{FF2B5EF4-FFF2-40B4-BE49-F238E27FC236}">
                <a16:creationId xmlns:a16="http://schemas.microsoft.com/office/drawing/2014/main" id="{9067C4E3-D5D6-AED5-E9DD-03905988C3D3}"/>
              </a:ext>
            </a:extLst>
          </p:cNvPr>
          <p:cNvSpPr txBox="1"/>
          <p:nvPr/>
        </p:nvSpPr>
        <p:spPr>
          <a:xfrm>
            <a:off x="6096000" y="5486308"/>
            <a:ext cx="6096000" cy="307777"/>
          </a:xfrm>
          <a:prstGeom prst="rect">
            <a:avLst/>
          </a:prstGeom>
          <a:noFill/>
        </p:spPr>
        <p:txBody>
          <a:bodyPr wrap="square">
            <a:spAutoFit/>
          </a:bodyPr>
          <a:lstStyle/>
          <a:p>
            <a:r>
              <a:rPr lang="en-US" sz="1400" dirty="0"/>
              <a:t>*I am reporting on behalf of Hospital B</a:t>
            </a:r>
          </a:p>
        </p:txBody>
      </p:sp>
    </p:spTree>
    <p:extLst>
      <p:ext uri="{BB962C8B-B14F-4D97-AF65-F5344CB8AC3E}">
        <p14:creationId xmlns:p14="http://schemas.microsoft.com/office/powerpoint/2010/main" val="11741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Melanoma Example</a:t>
            </a:r>
          </a:p>
        </p:txBody>
      </p:sp>
      <p:sp>
        <p:nvSpPr>
          <p:cNvPr id="3" name="Content Placeholder 2">
            <a:extLst>
              <a:ext uri="{FF2B5EF4-FFF2-40B4-BE49-F238E27FC236}">
                <a16:creationId xmlns:a16="http://schemas.microsoft.com/office/drawing/2014/main" id="{12434DEA-4AAD-2607-554C-FADB6D8FC504}"/>
              </a:ext>
            </a:extLst>
          </p:cNvPr>
          <p:cNvSpPr>
            <a:spLocks noGrp="1"/>
          </p:cNvSpPr>
          <p:nvPr>
            <p:ph idx="1"/>
          </p:nvPr>
        </p:nvSpPr>
        <p:spPr/>
        <p:txBody>
          <a:bodyPr/>
          <a:lstStyle/>
          <a:p>
            <a:r>
              <a:rPr lang="en-US" sz="1800" dirty="0"/>
              <a:t>1/12/2023 Punch biopsy left upper arm @ Facility A: Malignant melanoma, superficially invasive, depth of invasion (Breslow’s depth) 0.3 mm, Margins negative</a:t>
            </a:r>
          </a:p>
          <a:p>
            <a:endParaRPr lang="en-US" sz="1800" dirty="0"/>
          </a:p>
          <a:p>
            <a:r>
              <a:rPr lang="en-US" sz="1800" dirty="0"/>
              <a:t>1/21/2023 </a:t>
            </a:r>
            <a:r>
              <a:rPr lang="sv-SE" sz="1800" dirty="0"/>
              <a:t>WLE lesion Lt upper arm @ Facility B: No residual melanoma. </a:t>
            </a:r>
            <a:endParaRPr lang="en-US" sz="1800"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11" name="Content Placeholder 10">
            <a:extLst>
              <a:ext uri="{FF2B5EF4-FFF2-40B4-BE49-F238E27FC236}">
                <a16:creationId xmlns:a16="http://schemas.microsoft.com/office/drawing/2014/main" id="{8B82CE7F-D666-5F0E-98F5-7503BDDEC27E}"/>
              </a:ext>
            </a:extLst>
          </p:cNvPr>
          <p:cNvSpPr>
            <a:spLocks noGrp="1"/>
          </p:cNvSpPr>
          <p:nvPr>
            <p:ph idx="10"/>
          </p:nvPr>
        </p:nvSpPr>
        <p:spPr/>
        <p:txBody>
          <a:bodyPr/>
          <a:lstStyle/>
          <a:p>
            <a:r>
              <a:rPr lang="en-US" dirty="0"/>
              <a:t>B230-Punch Biopsy, NOS</a:t>
            </a:r>
          </a:p>
          <a:p>
            <a:endParaRPr lang="en-US" dirty="0"/>
          </a:p>
          <a:p>
            <a:endParaRPr lang="en-US" dirty="0"/>
          </a:p>
          <a:p>
            <a:r>
              <a:rPr lang="en-US" b="1" dirty="0"/>
              <a:t>Date of First Surgical Procedure: </a:t>
            </a:r>
            <a:r>
              <a:rPr lang="en-US" dirty="0"/>
              <a:t>01/12/2023</a:t>
            </a:r>
            <a:endParaRPr lang="en-US" b="1" dirty="0"/>
          </a:p>
        </p:txBody>
      </p:sp>
      <p:sp>
        <p:nvSpPr>
          <p:cNvPr id="9" name="Content Placeholder 8">
            <a:extLst>
              <a:ext uri="{FF2B5EF4-FFF2-40B4-BE49-F238E27FC236}">
                <a16:creationId xmlns:a16="http://schemas.microsoft.com/office/drawing/2014/main" id="{8E626A41-697A-A187-EA96-EADE3C50C6D6}"/>
              </a:ext>
            </a:extLst>
          </p:cNvPr>
          <p:cNvSpPr>
            <a:spLocks noGrp="1"/>
          </p:cNvSpPr>
          <p:nvPr>
            <p:ph idx="11"/>
          </p:nvPr>
        </p:nvSpPr>
        <p:spPr/>
        <p:txBody>
          <a:bodyPr/>
          <a:lstStyle/>
          <a:p>
            <a:r>
              <a:rPr lang="en-US" dirty="0"/>
              <a:t>Case</a:t>
            </a:r>
          </a:p>
        </p:txBody>
      </p:sp>
      <p:sp>
        <p:nvSpPr>
          <p:cNvPr id="10" name="Content Placeholder 9">
            <a:extLst>
              <a:ext uri="{FF2B5EF4-FFF2-40B4-BE49-F238E27FC236}">
                <a16:creationId xmlns:a16="http://schemas.microsoft.com/office/drawing/2014/main" id="{2253C063-0B02-8B68-F656-F6B3FD0CEA9B}"/>
              </a:ext>
            </a:extLst>
          </p:cNvPr>
          <p:cNvSpPr>
            <a:spLocks noGrp="1"/>
          </p:cNvSpPr>
          <p:nvPr>
            <p:ph idx="12"/>
          </p:nvPr>
        </p:nvSpPr>
        <p:spPr/>
        <p:txBody>
          <a:bodyPr/>
          <a:lstStyle/>
          <a:p>
            <a:r>
              <a:rPr lang="en-US" dirty="0"/>
              <a:t>Rx Hosp – Surg 2023</a:t>
            </a:r>
          </a:p>
        </p:txBody>
      </p:sp>
      <p:sp>
        <p:nvSpPr>
          <p:cNvPr id="12" name="Content Placeholder 11">
            <a:extLst>
              <a:ext uri="{FF2B5EF4-FFF2-40B4-BE49-F238E27FC236}">
                <a16:creationId xmlns:a16="http://schemas.microsoft.com/office/drawing/2014/main" id="{8613359D-C86D-0380-3B27-DDD2BC341C88}"/>
              </a:ext>
            </a:extLst>
          </p:cNvPr>
          <p:cNvSpPr>
            <a:spLocks noGrp="1"/>
          </p:cNvSpPr>
          <p:nvPr>
            <p:ph idx="13"/>
          </p:nvPr>
        </p:nvSpPr>
        <p:spPr/>
        <p:txBody>
          <a:bodyPr/>
          <a:lstStyle/>
          <a:p>
            <a:r>
              <a:rPr lang="en-US" dirty="0"/>
              <a:t>B530-Punch Biopsy followed by wide excision</a:t>
            </a:r>
          </a:p>
          <a:p>
            <a:endParaRPr lang="en-US" dirty="0"/>
          </a:p>
          <a:p>
            <a:r>
              <a:rPr lang="en-US" b="1" dirty="0"/>
              <a:t>Date of Most Definitive Surgical Resection of Primary Site: </a:t>
            </a:r>
            <a:r>
              <a:rPr lang="en-US" dirty="0"/>
              <a:t>01/21/2023</a:t>
            </a:r>
          </a:p>
          <a:p>
            <a:endParaRPr lang="en-US" dirty="0"/>
          </a:p>
        </p:txBody>
      </p:sp>
      <p:sp>
        <p:nvSpPr>
          <p:cNvPr id="13" name="Content Placeholder 12">
            <a:extLst>
              <a:ext uri="{FF2B5EF4-FFF2-40B4-BE49-F238E27FC236}">
                <a16:creationId xmlns:a16="http://schemas.microsoft.com/office/drawing/2014/main" id="{589DA753-E74B-6FC5-5B7B-341702B21DEC}"/>
              </a:ext>
            </a:extLst>
          </p:cNvPr>
          <p:cNvSpPr>
            <a:spLocks noGrp="1"/>
          </p:cNvSpPr>
          <p:nvPr>
            <p:ph idx="14"/>
          </p:nvPr>
        </p:nvSpPr>
        <p:spPr/>
        <p:txBody>
          <a:bodyPr/>
          <a:lstStyle/>
          <a:p>
            <a:r>
              <a:rPr lang="en-US" dirty="0"/>
              <a:t>Rx </a:t>
            </a:r>
            <a:r>
              <a:rPr lang="en-US" dirty="0" err="1"/>
              <a:t>Summ</a:t>
            </a:r>
            <a:r>
              <a:rPr lang="en-US" dirty="0"/>
              <a:t> – Surg 2023</a:t>
            </a:r>
          </a:p>
          <a:p>
            <a:endParaRPr lang="en-US" dirty="0"/>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17</a:t>
            </a:fld>
            <a:endParaRPr lang="en-US" dirty="0"/>
          </a:p>
        </p:txBody>
      </p:sp>
      <p:sp>
        <p:nvSpPr>
          <p:cNvPr id="7" name="TextBox 6">
            <a:extLst>
              <a:ext uri="{FF2B5EF4-FFF2-40B4-BE49-F238E27FC236}">
                <a16:creationId xmlns:a16="http://schemas.microsoft.com/office/drawing/2014/main" id="{AE99CC9D-0265-6215-29B0-69E532B66D40}"/>
              </a:ext>
            </a:extLst>
          </p:cNvPr>
          <p:cNvSpPr txBox="1"/>
          <p:nvPr/>
        </p:nvSpPr>
        <p:spPr>
          <a:xfrm>
            <a:off x="6096000" y="5486308"/>
            <a:ext cx="6096000" cy="307777"/>
          </a:xfrm>
          <a:prstGeom prst="rect">
            <a:avLst/>
          </a:prstGeom>
          <a:noFill/>
        </p:spPr>
        <p:txBody>
          <a:bodyPr wrap="square">
            <a:spAutoFit/>
          </a:bodyPr>
          <a:lstStyle/>
          <a:p>
            <a:r>
              <a:rPr lang="en-US" sz="1400" dirty="0"/>
              <a:t>*I am reporting on behalf of Facility A</a:t>
            </a:r>
          </a:p>
        </p:txBody>
      </p:sp>
    </p:spTree>
    <p:extLst>
      <p:ext uri="{BB962C8B-B14F-4D97-AF65-F5344CB8AC3E}">
        <p14:creationId xmlns:p14="http://schemas.microsoft.com/office/powerpoint/2010/main" val="411130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Melanoma Example</a:t>
            </a:r>
          </a:p>
        </p:txBody>
      </p:sp>
      <p:sp>
        <p:nvSpPr>
          <p:cNvPr id="3" name="Content Placeholder 2">
            <a:extLst>
              <a:ext uri="{FF2B5EF4-FFF2-40B4-BE49-F238E27FC236}">
                <a16:creationId xmlns:a16="http://schemas.microsoft.com/office/drawing/2014/main" id="{12434DEA-4AAD-2607-554C-FADB6D8FC504}"/>
              </a:ext>
            </a:extLst>
          </p:cNvPr>
          <p:cNvSpPr>
            <a:spLocks noGrp="1"/>
          </p:cNvSpPr>
          <p:nvPr>
            <p:ph idx="1"/>
          </p:nvPr>
        </p:nvSpPr>
        <p:spPr/>
        <p:txBody>
          <a:bodyPr/>
          <a:lstStyle/>
          <a:p>
            <a:r>
              <a:rPr lang="en-US" sz="1800" dirty="0"/>
              <a:t>1/12/2023 Punch biopsy left upper arm @ Facility A: Malignant melanoma, superficially invasive, depth of invasion (Breslow’s depth) 0.3 mm, Margins negative</a:t>
            </a:r>
          </a:p>
          <a:p>
            <a:endParaRPr lang="en-US" sz="1800" dirty="0"/>
          </a:p>
          <a:p>
            <a:r>
              <a:rPr lang="en-US" sz="1800" dirty="0"/>
              <a:t>1/21/2023 </a:t>
            </a:r>
            <a:r>
              <a:rPr lang="sv-SE" sz="1800" dirty="0"/>
              <a:t>WLE lesion Lt upper arm @ Facility B: No residual melanoma. </a:t>
            </a:r>
            <a:endParaRPr lang="en-US" sz="1800"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11" name="Content Placeholder 10">
            <a:extLst>
              <a:ext uri="{FF2B5EF4-FFF2-40B4-BE49-F238E27FC236}">
                <a16:creationId xmlns:a16="http://schemas.microsoft.com/office/drawing/2014/main" id="{8B82CE7F-D666-5F0E-98F5-7503BDDEC27E}"/>
              </a:ext>
            </a:extLst>
          </p:cNvPr>
          <p:cNvSpPr>
            <a:spLocks noGrp="1"/>
          </p:cNvSpPr>
          <p:nvPr>
            <p:ph idx="10"/>
          </p:nvPr>
        </p:nvSpPr>
        <p:spPr/>
        <p:txBody>
          <a:bodyPr/>
          <a:lstStyle/>
          <a:p>
            <a:r>
              <a:rPr lang="en-US" dirty="0"/>
              <a:t>B530-Punch Biopsy followed by wide excision</a:t>
            </a:r>
          </a:p>
          <a:p>
            <a:endParaRPr lang="en-US" dirty="0"/>
          </a:p>
          <a:p>
            <a:r>
              <a:rPr lang="en-US" b="1" dirty="0"/>
              <a:t>Date of First Surgical Procedure: </a:t>
            </a:r>
            <a:r>
              <a:rPr lang="en-US" dirty="0"/>
              <a:t>01/12/2023</a:t>
            </a:r>
            <a:endParaRPr lang="en-US" b="1" dirty="0"/>
          </a:p>
        </p:txBody>
      </p:sp>
      <p:sp>
        <p:nvSpPr>
          <p:cNvPr id="9" name="Content Placeholder 8">
            <a:extLst>
              <a:ext uri="{FF2B5EF4-FFF2-40B4-BE49-F238E27FC236}">
                <a16:creationId xmlns:a16="http://schemas.microsoft.com/office/drawing/2014/main" id="{8E626A41-697A-A187-EA96-EADE3C50C6D6}"/>
              </a:ext>
            </a:extLst>
          </p:cNvPr>
          <p:cNvSpPr>
            <a:spLocks noGrp="1"/>
          </p:cNvSpPr>
          <p:nvPr>
            <p:ph idx="11"/>
          </p:nvPr>
        </p:nvSpPr>
        <p:spPr/>
        <p:txBody>
          <a:bodyPr/>
          <a:lstStyle/>
          <a:p>
            <a:r>
              <a:rPr lang="en-US" dirty="0"/>
              <a:t>Case</a:t>
            </a:r>
          </a:p>
        </p:txBody>
      </p:sp>
      <p:sp>
        <p:nvSpPr>
          <p:cNvPr id="10" name="Content Placeholder 9">
            <a:extLst>
              <a:ext uri="{FF2B5EF4-FFF2-40B4-BE49-F238E27FC236}">
                <a16:creationId xmlns:a16="http://schemas.microsoft.com/office/drawing/2014/main" id="{2253C063-0B02-8B68-F656-F6B3FD0CEA9B}"/>
              </a:ext>
            </a:extLst>
          </p:cNvPr>
          <p:cNvSpPr>
            <a:spLocks noGrp="1"/>
          </p:cNvSpPr>
          <p:nvPr>
            <p:ph idx="12"/>
          </p:nvPr>
        </p:nvSpPr>
        <p:spPr/>
        <p:txBody>
          <a:bodyPr/>
          <a:lstStyle/>
          <a:p>
            <a:r>
              <a:rPr lang="en-US" dirty="0"/>
              <a:t>Rx Hosp – Surg 2023</a:t>
            </a:r>
          </a:p>
        </p:txBody>
      </p:sp>
      <p:sp>
        <p:nvSpPr>
          <p:cNvPr id="12" name="Content Placeholder 11">
            <a:extLst>
              <a:ext uri="{FF2B5EF4-FFF2-40B4-BE49-F238E27FC236}">
                <a16:creationId xmlns:a16="http://schemas.microsoft.com/office/drawing/2014/main" id="{8613359D-C86D-0380-3B27-DDD2BC341C88}"/>
              </a:ext>
            </a:extLst>
          </p:cNvPr>
          <p:cNvSpPr>
            <a:spLocks noGrp="1"/>
          </p:cNvSpPr>
          <p:nvPr>
            <p:ph idx="13"/>
          </p:nvPr>
        </p:nvSpPr>
        <p:spPr/>
        <p:txBody>
          <a:bodyPr/>
          <a:lstStyle/>
          <a:p>
            <a:r>
              <a:rPr lang="en-US" dirty="0"/>
              <a:t>B530-Punch Biopsy followed by wide excision</a:t>
            </a:r>
          </a:p>
          <a:p>
            <a:endParaRPr lang="en-US" dirty="0"/>
          </a:p>
          <a:p>
            <a:r>
              <a:rPr lang="en-US" b="1" dirty="0"/>
              <a:t>Date of Most Definitive Surgical Resection of Primary Site: </a:t>
            </a:r>
            <a:r>
              <a:rPr lang="en-US" dirty="0"/>
              <a:t>01/21/2023</a:t>
            </a:r>
          </a:p>
          <a:p>
            <a:endParaRPr lang="en-US" dirty="0"/>
          </a:p>
        </p:txBody>
      </p:sp>
      <p:sp>
        <p:nvSpPr>
          <p:cNvPr id="13" name="Content Placeholder 12">
            <a:extLst>
              <a:ext uri="{FF2B5EF4-FFF2-40B4-BE49-F238E27FC236}">
                <a16:creationId xmlns:a16="http://schemas.microsoft.com/office/drawing/2014/main" id="{589DA753-E74B-6FC5-5B7B-341702B21DEC}"/>
              </a:ext>
            </a:extLst>
          </p:cNvPr>
          <p:cNvSpPr>
            <a:spLocks noGrp="1"/>
          </p:cNvSpPr>
          <p:nvPr>
            <p:ph idx="14"/>
          </p:nvPr>
        </p:nvSpPr>
        <p:spPr/>
        <p:txBody>
          <a:bodyPr/>
          <a:lstStyle/>
          <a:p>
            <a:r>
              <a:rPr lang="en-US" dirty="0"/>
              <a:t>Rx </a:t>
            </a:r>
            <a:r>
              <a:rPr lang="en-US" dirty="0" err="1"/>
              <a:t>Summ</a:t>
            </a:r>
            <a:r>
              <a:rPr lang="en-US" dirty="0"/>
              <a:t> – Surg 2023</a:t>
            </a:r>
          </a:p>
          <a:p>
            <a:endParaRPr lang="en-US" dirty="0"/>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
        <p:nvSpPr>
          <p:cNvPr id="7" name="TextBox 6">
            <a:extLst>
              <a:ext uri="{FF2B5EF4-FFF2-40B4-BE49-F238E27FC236}">
                <a16:creationId xmlns:a16="http://schemas.microsoft.com/office/drawing/2014/main" id="{AE99CC9D-0265-6215-29B0-69E532B66D40}"/>
              </a:ext>
            </a:extLst>
          </p:cNvPr>
          <p:cNvSpPr txBox="1"/>
          <p:nvPr/>
        </p:nvSpPr>
        <p:spPr>
          <a:xfrm>
            <a:off x="6096000" y="5486308"/>
            <a:ext cx="6096000" cy="307777"/>
          </a:xfrm>
          <a:prstGeom prst="rect">
            <a:avLst/>
          </a:prstGeom>
          <a:noFill/>
        </p:spPr>
        <p:txBody>
          <a:bodyPr wrap="square">
            <a:spAutoFit/>
          </a:bodyPr>
          <a:lstStyle/>
          <a:p>
            <a:r>
              <a:rPr lang="en-US" sz="1400" dirty="0"/>
              <a:t>*I am reporting on behalf of Facility B</a:t>
            </a:r>
          </a:p>
        </p:txBody>
      </p:sp>
    </p:spTree>
    <p:extLst>
      <p:ext uri="{BB962C8B-B14F-4D97-AF65-F5344CB8AC3E}">
        <p14:creationId xmlns:p14="http://schemas.microsoft.com/office/powerpoint/2010/main" val="13749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Some Other Updates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Mets at Diagnosis</a:t>
            </a:r>
          </a:p>
          <a:p>
            <a:r>
              <a:rPr lang="en-US" dirty="0"/>
              <a:t>	0 is to be used for any reportable tumor with a behavior 	of benign (/0), borderline (/1), or in situ (/2)</a:t>
            </a:r>
          </a:p>
          <a:p>
            <a:r>
              <a:rPr lang="en-US" dirty="0"/>
              <a:t>Clarified radiation codes</a:t>
            </a:r>
          </a:p>
          <a:p>
            <a:r>
              <a:rPr lang="en-US" dirty="0"/>
              <a:t>Updated/removed some examples</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426221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STORE 2023</a:t>
            </a:r>
          </a:p>
          <a:p>
            <a:r>
              <a:rPr lang="en-US" dirty="0"/>
              <a:t>SSDI and Grade Manual</a:t>
            </a:r>
          </a:p>
          <a:p>
            <a:r>
              <a:rPr lang="en-US" dirty="0"/>
              <a:t>AJCC</a:t>
            </a:r>
          </a:p>
          <a:p>
            <a:r>
              <a:rPr lang="en-US" dirty="0"/>
              <a:t>Solid Tumor Rules </a:t>
            </a:r>
          </a:p>
          <a:p>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r>
              <a:rPr lang="en-US" dirty="0"/>
              <a:t>February 2023</a:t>
            </a: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2023 Updates from ICRA</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New to STORE!</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Appendix M</a:t>
            </a:r>
          </a:p>
          <a:p>
            <a:r>
              <a:rPr lang="en-US" dirty="0"/>
              <a:t>	Case Studies for Coding Melanoma in STORE v23</a:t>
            </a:r>
          </a:p>
          <a:p>
            <a:r>
              <a:rPr lang="en-US" dirty="0"/>
              <a:t>Appending R</a:t>
            </a:r>
          </a:p>
          <a:p>
            <a:r>
              <a:rPr lang="en-US" dirty="0"/>
              <a:t>	CTR Guide to Coding Radiation Therapy Treatment in 	the STORE</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1351486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F309-D7E7-F588-758A-11FAA2BD33AD}"/>
              </a:ext>
            </a:extLst>
          </p:cNvPr>
          <p:cNvSpPr>
            <a:spLocks noGrp="1"/>
          </p:cNvSpPr>
          <p:nvPr>
            <p:ph type="ctrTitle"/>
          </p:nvPr>
        </p:nvSpPr>
        <p:spPr/>
        <p:txBody>
          <a:bodyPr/>
          <a:lstStyle/>
          <a:p>
            <a:r>
              <a:rPr lang="en-US" dirty="0"/>
              <a:t>SSDI Manual</a:t>
            </a:r>
          </a:p>
        </p:txBody>
      </p:sp>
      <p:sp>
        <p:nvSpPr>
          <p:cNvPr id="3" name="Subtitle 2">
            <a:extLst>
              <a:ext uri="{FF2B5EF4-FFF2-40B4-BE49-F238E27FC236}">
                <a16:creationId xmlns:a16="http://schemas.microsoft.com/office/drawing/2014/main" id="{5E17E027-051B-1149-471F-EB90D2627E71}"/>
              </a:ext>
            </a:extLst>
          </p:cNvPr>
          <p:cNvSpPr>
            <a:spLocks noGrp="1"/>
          </p:cNvSpPr>
          <p:nvPr>
            <p:ph type="subTitle" idx="1"/>
          </p:nvPr>
        </p:nvSpPr>
        <p:spPr/>
        <p:txBody>
          <a:bodyPr/>
          <a:lstStyle/>
          <a:p>
            <a:r>
              <a:rPr lang="en-US" dirty="0"/>
              <a:t>Review the summary of changes section</a:t>
            </a:r>
          </a:p>
        </p:txBody>
      </p:sp>
    </p:spTree>
    <p:extLst>
      <p:ext uri="{BB962C8B-B14F-4D97-AF65-F5344CB8AC3E}">
        <p14:creationId xmlns:p14="http://schemas.microsoft.com/office/powerpoint/2010/main" val="164586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a:xfrm>
            <a:off x="1130170" y="916455"/>
            <a:ext cx="9779182" cy="3366815"/>
          </a:xfrm>
        </p:spPr>
        <p:txBody>
          <a:bodyPr/>
          <a:lstStyle/>
          <a:p>
            <a:pPr algn="ctr"/>
            <a:r>
              <a:rPr lang="en-US" dirty="0">
                <a:hlinkClick r:id="rId2"/>
              </a:rPr>
              <a:t>https://apps.naaccr.org/ssdi/list/3.0</a:t>
            </a:r>
            <a:r>
              <a:rPr lang="en-US" dirty="0"/>
              <a:t> </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22</a:t>
            </a:fld>
            <a:endParaRPr lang="en-US" dirty="0"/>
          </a:p>
        </p:txBody>
      </p:sp>
      <p:pic>
        <p:nvPicPr>
          <p:cNvPr id="8" name="Picture 7">
            <a:extLst>
              <a:ext uri="{FF2B5EF4-FFF2-40B4-BE49-F238E27FC236}">
                <a16:creationId xmlns:a16="http://schemas.microsoft.com/office/drawing/2014/main" id="{CA40EB6A-8BC8-E4C0-2582-C0AA17BD44A4}"/>
              </a:ext>
            </a:extLst>
          </p:cNvPr>
          <p:cNvPicPr>
            <a:picLocks noChangeAspect="1"/>
          </p:cNvPicPr>
          <p:nvPr/>
        </p:nvPicPr>
        <p:blipFill>
          <a:blip r:embed="rId3"/>
          <a:stretch>
            <a:fillRect/>
          </a:stretch>
        </p:blipFill>
        <p:spPr>
          <a:xfrm>
            <a:off x="3276561" y="1465740"/>
            <a:ext cx="5486400" cy="4648200"/>
          </a:xfrm>
          <a:prstGeom prst="rect">
            <a:avLst/>
          </a:prstGeom>
        </p:spPr>
      </p:pic>
    </p:spTree>
    <p:extLst>
      <p:ext uri="{BB962C8B-B14F-4D97-AF65-F5344CB8AC3E}">
        <p14:creationId xmlns:p14="http://schemas.microsoft.com/office/powerpoint/2010/main" val="3569890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SSDI Updates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General rules – priority order officially documented</a:t>
            </a:r>
          </a:p>
          <a:p>
            <a:r>
              <a:rPr lang="en-US" dirty="0"/>
              <a:t>Notes updated/added for different SSDIs to help with clarification</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23</a:t>
            </a:fld>
            <a:endParaRPr lang="en-US" dirty="0"/>
          </a:p>
        </p:txBody>
      </p:sp>
    </p:spTree>
    <p:extLst>
      <p:ext uri="{BB962C8B-B14F-4D97-AF65-F5344CB8AC3E}">
        <p14:creationId xmlns:p14="http://schemas.microsoft.com/office/powerpoint/2010/main" val="375181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SSDIs Removed</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Estrogen Receptor Total Allred Score</a:t>
            </a:r>
          </a:p>
          <a:p>
            <a:r>
              <a:rPr lang="en-US" dirty="0"/>
              <a:t>Progesterone Receptor Total Allred Score</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24</a:t>
            </a:fld>
            <a:endParaRPr lang="en-US" dirty="0"/>
          </a:p>
        </p:txBody>
      </p:sp>
    </p:spTree>
    <p:extLst>
      <p:ext uri="{BB962C8B-B14F-4D97-AF65-F5344CB8AC3E}">
        <p14:creationId xmlns:p14="http://schemas.microsoft.com/office/powerpoint/2010/main" val="96948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SSDIs Added</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p16 Anus</a:t>
            </a:r>
          </a:p>
          <a:p>
            <a:r>
              <a:rPr lang="en-US" dirty="0"/>
              <a:t>	Must be p16, not HPV test</a:t>
            </a:r>
          </a:p>
          <a:p>
            <a:r>
              <a:rPr lang="en-US" dirty="0"/>
              <a:t>Histologic Subtype – Appendix</a:t>
            </a:r>
          </a:p>
          <a:p>
            <a:r>
              <a:rPr lang="en-US" dirty="0"/>
              <a:t>	Complete for all cases, but interested in 8480</a:t>
            </a:r>
          </a:p>
          <a:p>
            <a:r>
              <a:rPr lang="en-US" dirty="0"/>
              <a:t>Clinical Margin Width – Melanoma</a:t>
            </a:r>
          </a:p>
          <a:p>
            <a:r>
              <a:rPr lang="en-US" dirty="0"/>
              <a:t>	Wide excisions</a:t>
            </a:r>
          </a:p>
          <a:p>
            <a:r>
              <a:rPr lang="en-US" dirty="0"/>
              <a:t>	Source is operative note</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Tree>
    <p:extLst>
      <p:ext uri="{BB962C8B-B14F-4D97-AF65-F5344CB8AC3E}">
        <p14:creationId xmlns:p14="http://schemas.microsoft.com/office/powerpoint/2010/main" val="151541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P16 Anus</a:t>
            </a:r>
          </a:p>
        </p:txBody>
      </p:sp>
      <p:sp>
        <p:nvSpPr>
          <p:cNvPr id="7" name="Content Placeholder 6">
            <a:extLst>
              <a:ext uri="{FF2B5EF4-FFF2-40B4-BE49-F238E27FC236}">
                <a16:creationId xmlns:a16="http://schemas.microsoft.com/office/drawing/2014/main" id="{6657A811-94A4-95D0-841E-6EABB8E7983B}"/>
              </a:ext>
            </a:extLst>
          </p:cNvPr>
          <p:cNvSpPr>
            <a:spLocks noGrp="1"/>
          </p:cNvSpPr>
          <p:nvPr>
            <p:ph idx="1"/>
          </p:nvPr>
        </p:nvSpPr>
        <p:spPr/>
        <p:txBody>
          <a:bodyPr/>
          <a:lstStyle/>
          <a:p>
            <a:r>
              <a:rPr lang="en-US" dirty="0"/>
              <a:t>2/4/2023 Anus bx: Squamous cell carcinoma, HPV positive</a:t>
            </a:r>
          </a:p>
          <a:p>
            <a:endParaRPr lang="en-US" dirty="0"/>
          </a:p>
          <a:p>
            <a:r>
              <a:rPr lang="en-US" dirty="0"/>
              <a:t>SSDI:</a:t>
            </a:r>
          </a:p>
          <a:p>
            <a:r>
              <a:rPr lang="en-US" dirty="0"/>
              <a:t>9 Not tested for p16; unknown</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26</a:t>
            </a:fld>
            <a:endParaRPr lang="en-US" dirty="0"/>
          </a:p>
        </p:txBody>
      </p:sp>
      <p:sp>
        <p:nvSpPr>
          <p:cNvPr id="8" name="Content Placeholder 7">
            <a:extLst>
              <a:ext uri="{FF2B5EF4-FFF2-40B4-BE49-F238E27FC236}">
                <a16:creationId xmlns:a16="http://schemas.microsoft.com/office/drawing/2014/main" id="{E086C200-4D16-9201-5983-D52ABECFF425}"/>
              </a:ext>
            </a:extLst>
          </p:cNvPr>
          <p:cNvSpPr>
            <a:spLocks noGrp="1"/>
          </p:cNvSpPr>
          <p:nvPr>
            <p:ph idx="10"/>
          </p:nvPr>
        </p:nvSpPr>
        <p:spPr/>
        <p:txBody>
          <a:bodyPr/>
          <a:lstStyle/>
          <a:p>
            <a:r>
              <a:rPr lang="en-US" dirty="0"/>
              <a:t>1/5/2023 Anus bx: Squamous cell carcinoma, p16 weak staining</a:t>
            </a:r>
          </a:p>
          <a:p>
            <a:endParaRPr lang="en-US" dirty="0"/>
          </a:p>
          <a:p>
            <a:r>
              <a:rPr lang="en-US" dirty="0"/>
              <a:t>SSDI:</a:t>
            </a:r>
          </a:p>
          <a:p>
            <a:r>
              <a:rPr lang="en-US" dirty="0"/>
              <a:t>0 p16 Negative; nonreactive</a:t>
            </a:r>
          </a:p>
        </p:txBody>
      </p:sp>
      <p:sp>
        <p:nvSpPr>
          <p:cNvPr id="9" name="Content Placeholder 8">
            <a:extLst>
              <a:ext uri="{FF2B5EF4-FFF2-40B4-BE49-F238E27FC236}">
                <a16:creationId xmlns:a16="http://schemas.microsoft.com/office/drawing/2014/main" id="{D002EBC9-CBD7-C9BA-D969-BA58F1231510}"/>
              </a:ext>
            </a:extLst>
          </p:cNvPr>
          <p:cNvSpPr>
            <a:spLocks noGrp="1"/>
          </p:cNvSpPr>
          <p:nvPr>
            <p:ph idx="11"/>
          </p:nvPr>
        </p:nvSpPr>
        <p:spPr/>
        <p:txBody>
          <a:bodyPr/>
          <a:lstStyle/>
          <a:p>
            <a:r>
              <a:rPr lang="en-US" dirty="0"/>
              <a:t>Example 1</a:t>
            </a:r>
          </a:p>
        </p:txBody>
      </p:sp>
      <p:sp>
        <p:nvSpPr>
          <p:cNvPr id="10" name="Content Placeholder 9">
            <a:extLst>
              <a:ext uri="{FF2B5EF4-FFF2-40B4-BE49-F238E27FC236}">
                <a16:creationId xmlns:a16="http://schemas.microsoft.com/office/drawing/2014/main" id="{9008AD72-E4D6-3F1C-41C0-69CEC2AB05EA}"/>
              </a:ext>
            </a:extLst>
          </p:cNvPr>
          <p:cNvSpPr>
            <a:spLocks noGrp="1"/>
          </p:cNvSpPr>
          <p:nvPr>
            <p:ph idx="12"/>
          </p:nvPr>
        </p:nvSpPr>
        <p:spPr/>
        <p:txBody>
          <a:bodyPr/>
          <a:lstStyle/>
          <a:p>
            <a:r>
              <a:rPr lang="en-US" dirty="0"/>
              <a:t>Example 2</a:t>
            </a:r>
          </a:p>
        </p:txBody>
      </p:sp>
    </p:spTree>
    <p:extLst>
      <p:ext uri="{BB962C8B-B14F-4D97-AF65-F5344CB8AC3E}">
        <p14:creationId xmlns:p14="http://schemas.microsoft.com/office/powerpoint/2010/main" val="1952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Histologic Subtype – Appendix</a:t>
            </a:r>
          </a:p>
        </p:txBody>
      </p:sp>
      <p:sp>
        <p:nvSpPr>
          <p:cNvPr id="7" name="Content Placeholder 6">
            <a:extLst>
              <a:ext uri="{FF2B5EF4-FFF2-40B4-BE49-F238E27FC236}">
                <a16:creationId xmlns:a16="http://schemas.microsoft.com/office/drawing/2014/main" id="{CAA6CC77-B289-6A04-3378-74A26238E0EE}"/>
              </a:ext>
            </a:extLst>
          </p:cNvPr>
          <p:cNvSpPr>
            <a:spLocks noGrp="1"/>
          </p:cNvSpPr>
          <p:nvPr>
            <p:ph idx="1"/>
          </p:nvPr>
        </p:nvSpPr>
        <p:spPr/>
        <p:txBody>
          <a:bodyPr/>
          <a:lstStyle/>
          <a:p>
            <a:r>
              <a:rPr lang="en-US" dirty="0"/>
              <a:t>2/5/2023 Appendectomy: Well differentiated neuroendocrine/carcinoid tumor</a:t>
            </a:r>
          </a:p>
          <a:p>
            <a:endParaRPr lang="en-US" dirty="0"/>
          </a:p>
          <a:p>
            <a:r>
              <a:rPr lang="en-US" dirty="0"/>
              <a:t>SSDI:</a:t>
            </a:r>
          </a:p>
          <a:p>
            <a:r>
              <a:rPr lang="en-US" dirty="0"/>
              <a:t>0 Histology is NOT 8480</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11" name="Content Placeholder 10">
            <a:extLst>
              <a:ext uri="{FF2B5EF4-FFF2-40B4-BE49-F238E27FC236}">
                <a16:creationId xmlns:a16="http://schemas.microsoft.com/office/drawing/2014/main" id="{F72B944E-82DB-3A19-AC43-50621B64EB5C}"/>
              </a:ext>
            </a:extLst>
          </p:cNvPr>
          <p:cNvSpPr>
            <a:spLocks noGrp="1"/>
          </p:cNvSpPr>
          <p:nvPr>
            <p:ph idx="10"/>
          </p:nvPr>
        </p:nvSpPr>
        <p:spPr/>
        <p:txBody>
          <a:bodyPr/>
          <a:lstStyle/>
          <a:p>
            <a:r>
              <a:rPr lang="en-US" dirty="0"/>
              <a:t>2/5/2023 Appendectomy: Low grade appendiceal mucinous neoplasm (LAMN)</a:t>
            </a:r>
            <a:endParaRPr lang="en-US" sz="500" dirty="0"/>
          </a:p>
          <a:p>
            <a:endParaRPr lang="en-US" dirty="0"/>
          </a:p>
          <a:p>
            <a:r>
              <a:rPr lang="en-US" dirty="0"/>
              <a:t>SSDI:</a:t>
            </a:r>
          </a:p>
          <a:p>
            <a:r>
              <a:rPr lang="en-US" dirty="0"/>
              <a:t>1 Low-grade appendiceal mucinous neoplasm LAMN</a:t>
            </a:r>
          </a:p>
        </p:txBody>
      </p:sp>
      <p:sp>
        <p:nvSpPr>
          <p:cNvPr id="9" name="Content Placeholder 8">
            <a:extLst>
              <a:ext uri="{FF2B5EF4-FFF2-40B4-BE49-F238E27FC236}">
                <a16:creationId xmlns:a16="http://schemas.microsoft.com/office/drawing/2014/main" id="{20250FFC-81DC-04D5-482E-81991417676A}"/>
              </a:ext>
            </a:extLst>
          </p:cNvPr>
          <p:cNvSpPr>
            <a:spLocks noGrp="1"/>
          </p:cNvSpPr>
          <p:nvPr>
            <p:ph idx="11"/>
          </p:nvPr>
        </p:nvSpPr>
        <p:spPr/>
        <p:txBody>
          <a:bodyPr/>
          <a:lstStyle/>
          <a:p>
            <a:r>
              <a:rPr lang="en-US" dirty="0"/>
              <a:t>Example 1</a:t>
            </a:r>
          </a:p>
        </p:txBody>
      </p:sp>
      <p:sp>
        <p:nvSpPr>
          <p:cNvPr id="10" name="Content Placeholder 9">
            <a:extLst>
              <a:ext uri="{FF2B5EF4-FFF2-40B4-BE49-F238E27FC236}">
                <a16:creationId xmlns:a16="http://schemas.microsoft.com/office/drawing/2014/main" id="{049107D3-BECC-C4F3-2B09-B782B319B8A2}"/>
              </a:ext>
            </a:extLst>
          </p:cNvPr>
          <p:cNvSpPr>
            <a:spLocks noGrp="1"/>
          </p:cNvSpPr>
          <p:nvPr>
            <p:ph idx="12"/>
          </p:nvPr>
        </p:nvSpPr>
        <p:spPr/>
        <p:txBody>
          <a:bodyPr/>
          <a:lstStyle/>
          <a:p>
            <a:r>
              <a:rPr lang="en-US" dirty="0"/>
              <a:t>Example 2</a:t>
            </a:r>
          </a:p>
        </p:txBody>
      </p:sp>
      <p:sp>
        <p:nvSpPr>
          <p:cNvPr id="12" name="Content Placeholder 11">
            <a:extLst>
              <a:ext uri="{FF2B5EF4-FFF2-40B4-BE49-F238E27FC236}">
                <a16:creationId xmlns:a16="http://schemas.microsoft.com/office/drawing/2014/main" id="{F6737AC2-54D4-6FC0-581C-F3870A9F188C}"/>
              </a:ext>
            </a:extLst>
          </p:cNvPr>
          <p:cNvSpPr>
            <a:spLocks noGrp="1"/>
          </p:cNvSpPr>
          <p:nvPr>
            <p:ph idx="13"/>
          </p:nvPr>
        </p:nvSpPr>
        <p:spPr/>
        <p:txBody>
          <a:bodyPr/>
          <a:lstStyle/>
          <a:p>
            <a:r>
              <a:rPr lang="en-US" dirty="0"/>
              <a:t>2/5/2023 Appendectomy: Mucinous adenocarcinoma of the appendix </a:t>
            </a:r>
          </a:p>
          <a:p>
            <a:endParaRPr lang="en-US" sz="500" dirty="0"/>
          </a:p>
          <a:p>
            <a:endParaRPr lang="en-US" sz="500" dirty="0"/>
          </a:p>
          <a:p>
            <a:endParaRPr lang="en-US" sz="500" dirty="0"/>
          </a:p>
          <a:p>
            <a:r>
              <a:rPr lang="en-US" dirty="0"/>
              <a:t>SSDI:</a:t>
            </a:r>
          </a:p>
          <a:p>
            <a:r>
              <a:rPr lang="en-US" dirty="0"/>
              <a:t>3 Mucinous adenocarcinoma/carcinoma</a:t>
            </a:r>
          </a:p>
        </p:txBody>
      </p:sp>
      <p:sp>
        <p:nvSpPr>
          <p:cNvPr id="13" name="Content Placeholder 12">
            <a:extLst>
              <a:ext uri="{FF2B5EF4-FFF2-40B4-BE49-F238E27FC236}">
                <a16:creationId xmlns:a16="http://schemas.microsoft.com/office/drawing/2014/main" id="{F5E66C4E-8136-3655-20B5-9235D983AF5B}"/>
              </a:ext>
            </a:extLst>
          </p:cNvPr>
          <p:cNvSpPr>
            <a:spLocks noGrp="1"/>
          </p:cNvSpPr>
          <p:nvPr>
            <p:ph idx="14"/>
          </p:nvPr>
        </p:nvSpPr>
        <p:spPr/>
        <p:txBody>
          <a:bodyPr/>
          <a:lstStyle/>
          <a:p>
            <a:r>
              <a:rPr lang="en-US" dirty="0"/>
              <a:t>Example 3</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27</a:t>
            </a:fld>
            <a:endParaRPr lang="en-US" dirty="0"/>
          </a:p>
        </p:txBody>
      </p:sp>
    </p:spTree>
    <p:extLst>
      <p:ext uri="{BB962C8B-B14F-4D97-AF65-F5344CB8AC3E}">
        <p14:creationId xmlns:p14="http://schemas.microsoft.com/office/powerpoint/2010/main" val="31788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Clinical Margin Width - Melanoma</a:t>
            </a:r>
          </a:p>
        </p:txBody>
      </p:sp>
      <p:sp>
        <p:nvSpPr>
          <p:cNvPr id="7" name="Content Placeholder 6">
            <a:extLst>
              <a:ext uri="{FF2B5EF4-FFF2-40B4-BE49-F238E27FC236}">
                <a16:creationId xmlns:a16="http://schemas.microsoft.com/office/drawing/2014/main" id="{97695144-E087-2DFC-EBE4-1E60C3124637}"/>
              </a:ext>
            </a:extLst>
          </p:cNvPr>
          <p:cNvSpPr>
            <a:spLocks noGrp="1"/>
          </p:cNvSpPr>
          <p:nvPr>
            <p:ph idx="1"/>
          </p:nvPr>
        </p:nvSpPr>
        <p:spPr/>
        <p:txBody>
          <a:bodyPr/>
          <a:lstStyle/>
          <a:p>
            <a:r>
              <a:rPr lang="en-US" sz="1600" dirty="0"/>
              <a:t>1/3/23 Shave bx: Breslow depth 1.5 mm malignant melanoma</a:t>
            </a:r>
          </a:p>
          <a:p>
            <a:r>
              <a:rPr lang="en-US" sz="1600" dirty="0"/>
              <a:t>1/17/23 Op Note: Wide local excision with 2.5 cm elliptical margins</a:t>
            </a:r>
          </a:p>
          <a:p>
            <a:r>
              <a:rPr lang="en-US" sz="1600" dirty="0"/>
              <a:t>1/17/23 WLE: Minimal focus of malignant melanoma, margins negative, closest 10 mm.</a:t>
            </a:r>
          </a:p>
          <a:p>
            <a:endParaRPr lang="en-US" sz="1600" dirty="0"/>
          </a:p>
          <a:p>
            <a:r>
              <a:rPr lang="en-US" sz="1600" b="1" dirty="0"/>
              <a:t>SSDI</a:t>
            </a:r>
            <a:r>
              <a:rPr lang="en-US" sz="1600" dirty="0"/>
              <a:t>: 2.5</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8" name="Content Placeholder 7">
            <a:extLst>
              <a:ext uri="{FF2B5EF4-FFF2-40B4-BE49-F238E27FC236}">
                <a16:creationId xmlns:a16="http://schemas.microsoft.com/office/drawing/2014/main" id="{EBCCB86A-E7B0-2366-E3F3-C2D8508F6695}"/>
              </a:ext>
            </a:extLst>
          </p:cNvPr>
          <p:cNvSpPr>
            <a:spLocks noGrp="1"/>
          </p:cNvSpPr>
          <p:nvPr>
            <p:ph idx="10"/>
          </p:nvPr>
        </p:nvSpPr>
        <p:spPr/>
        <p:txBody>
          <a:bodyPr/>
          <a:lstStyle/>
          <a:p>
            <a:r>
              <a:rPr lang="en-US" sz="1400" dirty="0"/>
              <a:t>1/3/23 Shave bx: Breslow depth 0.9 mm malignant melanoma</a:t>
            </a:r>
          </a:p>
          <a:p>
            <a:r>
              <a:rPr lang="en-US" sz="1400" dirty="0"/>
              <a:t>1/17/23 Op Note: Mohs </a:t>
            </a:r>
          </a:p>
          <a:p>
            <a:r>
              <a:rPr lang="en-US" sz="1400" dirty="0"/>
              <a:t>1/17/23 Mohs: Negative margins</a:t>
            </a:r>
          </a:p>
          <a:p>
            <a:endParaRPr lang="en-US" sz="1400" dirty="0"/>
          </a:p>
          <a:p>
            <a:endParaRPr lang="en-US" sz="1400" dirty="0"/>
          </a:p>
          <a:p>
            <a:endParaRPr lang="en-US" sz="1400" dirty="0"/>
          </a:p>
          <a:p>
            <a:endParaRPr lang="en-US" sz="1400" dirty="0"/>
          </a:p>
          <a:p>
            <a:r>
              <a:rPr lang="en-US" sz="1400" b="1" dirty="0"/>
              <a:t>SSDI</a:t>
            </a:r>
            <a:r>
              <a:rPr lang="en-US" sz="1400" dirty="0"/>
              <a:t>: XX.9</a:t>
            </a:r>
          </a:p>
        </p:txBody>
      </p:sp>
      <p:sp>
        <p:nvSpPr>
          <p:cNvPr id="9" name="Content Placeholder 8">
            <a:extLst>
              <a:ext uri="{FF2B5EF4-FFF2-40B4-BE49-F238E27FC236}">
                <a16:creationId xmlns:a16="http://schemas.microsoft.com/office/drawing/2014/main" id="{494F25A9-559B-5EEC-74EA-4D1E89203636}"/>
              </a:ext>
            </a:extLst>
          </p:cNvPr>
          <p:cNvSpPr>
            <a:spLocks noGrp="1"/>
          </p:cNvSpPr>
          <p:nvPr>
            <p:ph idx="11"/>
          </p:nvPr>
        </p:nvSpPr>
        <p:spPr/>
        <p:txBody>
          <a:bodyPr/>
          <a:lstStyle/>
          <a:p>
            <a:r>
              <a:rPr lang="en-US" dirty="0"/>
              <a:t>Example 1</a:t>
            </a:r>
          </a:p>
        </p:txBody>
      </p:sp>
      <p:sp>
        <p:nvSpPr>
          <p:cNvPr id="10" name="Content Placeholder 9">
            <a:extLst>
              <a:ext uri="{FF2B5EF4-FFF2-40B4-BE49-F238E27FC236}">
                <a16:creationId xmlns:a16="http://schemas.microsoft.com/office/drawing/2014/main" id="{DABCB0BF-A682-553F-1C0C-09B8192914F7}"/>
              </a:ext>
            </a:extLst>
          </p:cNvPr>
          <p:cNvSpPr>
            <a:spLocks noGrp="1"/>
          </p:cNvSpPr>
          <p:nvPr>
            <p:ph idx="12"/>
          </p:nvPr>
        </p:nvSpPr>
        <p:spPr/>
        <p:txBody>
          <a:bodyPr/>
          <a:lstStyle/>
          <a:p>
            <a:r>
              <a:rPr lang="en-US" dirty="0"/>
              <a:t>Example 2</a:t>
            </a:r>
          </a:p>
        </p:txBody>
      </p:sp>
      <p:sp>
        <p:nvSpPr>
          <p:cNvPr id="11" name="Content Placeholder 10">
            <a:extLst>
              <a:ext uri="{FF2B5EF4-FFF2-40B4-BE49-F238E27FC236}">
                <a16:creationId xmlns:a16="http://schemas.microsoft.com/office/drawing/2014/main" id="{B03F9BA6-C7A1-57CC-9535-212D175C45C6}"/>
              </a:ext>
            </a:extLst>
          </p:cNvPr>
          <p:cNvSpPr>
            <a:spLocks noGrp="1"/>
          </p:cNvSpPr>
          <p:nvPr>
            <p:ph idx="13"/>
          </p:nvPr>
        </p:nvSpPr>
        <p:spPr/>
        <p:txBody>
          <a:bodyPr/>
          <a:lstStyle/>
          <a:p>
            <a:r>
              <a:rPr lang="en-US" sz="1600" dirty="0"/>
              <a:t>1/3/23 Shave bx: Breslow depth 0.8 mm malignant melanoma</a:t>
            </a:r>
          </a:p>
          <a:p>
            <a:r>
              <a:rPr lang="en-US" sz="1600" dirty="0"/>
              <a:t>1/17/23 Op Note: Wide local excision with 2 cm margins</a:t>
            </a:r>
          </a:p>
          <a:p>
            <a:r>
              <a:rPr lang="en-US" sz="1600" dirty="0"/>
              <a:t>1/17/23 WLE: Residual melanoma in situ, extending to the lateral margin</a:t>
            </a:r>
          </a:p>
          <a:p>
            <a:r>
              <a:rPr lang="en-US" sz="1600" dirty="0"/>
              <a:t>1/25/2023 Op Note: Repeat WLE with 0.5 cm margins</a:t>
            </a:r>
          </a:p>
          <a:p>
            <a:r>
              <a:rPr lang="en-US" sz="1600" dirty="0"/>
              <a:t>1/25/2023 WLE: No residual melanoma</a:t>
            </a:r>
          </a:p>
          <a:p>
            <a:endParaRPr lang="en-US" sz="1600" dirty="0"/>
          </a:p>
          <a:p>
            <a:r>
              <a:rPr lang="en-US" sz="1600" b="1" dirty="0"/>
              <a:t>SSDI</a:t>
            </a:r>
            <a:r>
              <a:rPr lang="en-US" sz="1600" dirty="0"/>
              <a:t>: 2.0</a:t>
            </a:r>
          </a:p>
          <a:p>
            <a:endParaRPr lang="en-US" sz="1600" dirty="0"/>
          </a:p>
          <a:p>
            <a:endParaRPr lang="en-US" sz="1600" dirty="0"/>
          </a:p>
        </p:txBody>
      </p:sp>
      <p:sp>
        <p:nvSpPr>
          <p:cNvPr id="12" name="Content Placeholder 11">
            <a:extLst>
              <a:ext uri="{FF2B5EF4-FFF2-40B4-BE49-F238E27FC236}">
                <a16:creationId xmlns:a16="http://schemas.microsoft.com/office/drawing/2014/main" id="{637A97A7-36ED-1418-B5AD-B1EC4127F8CA}"/>
              </a:ext>
            </a:extLst>
          </p:cNvPr>
          <p:cNvSpPr>
            <a:spLocks noGrp="1"/>
          </p:cNvSpPr>
          <p:nvPr>
            <p:ph idx="14"/>
          </p:nvPr>
        </p:nvSpPr>
        <p:spPr/>
        <p:txBody>
          <a:bodyPr/>
          <a:lstStyle/>
          <a:p>
            <a:r>
              <a:rPr lang="en-US" dirty="0"/>
              <a:t>Example 3</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6887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Major Changes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SSDI: FIGO Stage</a:t>
            </a:r>
          </a:p>
          <a:p>
            <a:r>
              <a:rPr lang="en-US" dirty="0"/>
              <a:t>	The instructions changed and you can no longer assume 	a stage given is FIGO, it must be documented as FIGO</a:t>
            </a:r>
          </a:p>
          <a:p>
            <a:r>
              <a:rPr lang="en-US" dirty="0"/>
              <a:t>Schema Discriminator 1: </a:t>
            </a:r>
            <a:r>
              <a:rPr lang="en-US" dirty="0" err="1"/>
              <a:t>EsophagusGEJunction</a:t>
            </a:r>
            <a:r>
              <a:rPr lang="en-US" dirty="0"/>
              <a:t>/Stomach</a:t>
            </a:r>
          </a:p>
          <a:p>
            <a:r>
              <a:rPr lang="en-US" dirty="0"/>
              <a:t>	Completely rewritten, much more detailed instructions</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29</a:t>
            </a:fld>
            <a:endParaRPr lang="en-US" dirty="0"/>
          </a:p>
        </p:txBody>
      </p:sp>
    </p:spTree>
    <p:extLst>
      <p:ext uri="{BB962C8B-B14F-4D97-AF65-F5344CB8AC3E}">
        <p14:creationId xmlns:p14="http://schemas.microsoft.com/office/powerpoint/2010/main" val="316210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F309-D7E7-F588-758A-11FAA2BD33AD}"/>
              </a:ext>
            </a:extLst>
          </p:cNvPr>
          <p:cNvSpPr>
            <a:spLocks noGrp="1"/>
          </p:cNvSpPr>
          <p:nvPr>
            <p:ph type="ctrTitle"/>
          </p:nvPr>
        </p:nvSpPr>
        <p:spPr/>
        <p:txBody>
          <a:bodyPr/>
          <a:lstStyle/>
          <a:p>
            <a:r>
              <a:rPr lang="en-US" dirty="0"/>
              <a:t>STORE 2023</a:t>
            </a:r>
          </a:p>
        </p:txBody>
      </p:sp>
      <p:sp>
        <p:nvSpPr>
          <p:cNvPr id="3" name="Subtitle 2">
            <a:extLst>
              <a:ext uri="{FF2B5EF4-FFF2-40B4-BE49-F238E27FC236}">
                <a16:creationId xmlns:a16="http://schemas.microsoft.com/office/drawing/2014/main" id="{5E17E027-051B-1149-471F-EB90D2627E71}"/>
              </a:ext>
            </a:extLst>
          </p:cNvPr>
          <p:cNvSpPr>
            <a:spLocks noGrp="1"/>
          </p:cNvSpPr>
          <p:nvPr>
            <p:ph type="subTitle" idx="1"/>
          </p:nvPr>
        </p:nvSpPr>
        <p:spPr/>
        <p:txBody>
          <a:bodyPr/>
          <a:lstStyle/>
          <a:p>
            <a:r>
              <a:rPr lang="en-US" dirty="0"/>
              <a:t>Review the summary of changes section</a:t>
            </a:r>
          </a:p>
        </p:txBody>
      </p:sp>
    </p:spTree>
    <p:extLst>
      <p:ext uri="{BB962C8B-B14F-4D97-AF65-F5344CB8AC3E}">
        <p14:creationId xmlns:p14="http://schemas.microsoft.com/office/powerpoint/2010/main" val="1988413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FIGO Stage</a:t>
            </a:r>
          </a:p>
        </p:txBody>
      </p:sp>
      <p:sp>
        <p:nvSpPr>
          <p:cNvPr id="7" name="Content Placeholder 6">
            <a:extLst>
              <a:ext uri="{FF2B5EF4-FFF2-40B4-BE49-F238E27FC236}">
                <a16:creationId xmlns:a16="http://schemas.microsoft.com/office/drawing/2014/main" id="{A89CE5BA-621E-D74D-6C0B-A45E83010252}"/>
              </a:ext>
            </a:extLst>
          </p:cNvPr>
          <p:cNvSpPr>
            <a:spLocks noGrp="1"/>
          </p:cNvSpPr>
          <p:nvPr>
            <p:ph idx="1"/>
          </p:nvPr>
        </p:nvSpPr>
        <p:spPr/>
        <p:txBody>
          <a:bodyPr/>
          <a:lstStyle/>
          <a:p>
            <a:r>
              <a:rPr lang="en-US" dirty="0"/>
              <a:t>11/7/2022 TAH-BSO: Endometrium 2 cm Endometrioid carcinoma, FIGO Grade 2, 1.1 cm myometrium invaded, thickness 2 cm. No other tissue/organ involvement, No LVI. All margins neg for invasive carcinoma.  0/10 pelvic nodes. pT1b N0</a:t>
            </a:r>
          </a:p>
          <a:p>
            <a:endParaRPr lang="en-US" dirty="0"/>
          </a:p>
          <a:p>
            <a:r>
              <a:rPr lang="en-US" dirty="0"/>
              <a:t>11/21/22 Post Op Note: FIGO G2 endometrial cancer, stage 1</a:t>
            </a:r>
          </a:p>
          <a:p>
            <a:endParaRPr lang="en-US" dirty="0"/>
          </a:p>
          <a:p>
            <a:r>
              <a:rPr lang="en-US" b="1" dirty="0"/>
              <a:t>SSDI</a:t>
            </a:r>
            <a:r>
              <a:rPr lang="en-US" dirty="0"/>
              <a:t>: 99</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30</a:t>
            </a:fld>
            <a:endParaRPr lang="en-US" dirty="0"/>
          </a:p>
        </p:txBody>
      </p:sp>
      <p:sp>
        <p:nvSpPr>
          <p:cNvPr id="8" name="Content Placeholder 7">
            <a:extLst>
              <a:ext uri="{FF2B5EF4-FFF2-40B4-BE49-F238E27FC236}">
                <a16:creationId xmlns:a16="http://schemas.microsoft.com/office/drawing/2014/main" id="{10D47EC6-AC15-AD10-6287-48BCDCEE1152}"/>
              </a:ext>
            </a:extLst>
          </p:cNvPr>
          <p:cNvSpPr>
            <a:spLocks noGrp="1"/>
          </p:cNvSpPr>
          <p:nvPr>
            <p:ph idx="10"/>
          </p:nvPr>
        </p:nvSpPr>
        <p:spPr/>
        <p:txBody>
          <a:bodyPr/>
          <a:lstStyle/>
          <a:p>
            <a:r>
              <a:rPr lang="en-US" dirty="0"/>
              <a:t>11/7/2022 TAH-BSO: Endometrium 2 cm Endometrioid carcinoma, FIGO Grade 2, 1.1 cm myometrium invaded, thickness 2 cm. No other tissue/organ involvement, No LVI. All margins neg for invasive carcinoma.  0/10 pelvic nodes. pT1b N0</a:t>
            </a:r>
          </a:p>
          <a:p>
            <a:endParaRPr lang="en-US" dirty="0"/>
          </a:p>
          <a:p>
            <a:r>
              <a:rPr lang="en-US" dirty="0"/>
              <a:t>11/21/22 Post Op Note: FIGO G2 endometrial cancer, FIGO 1B</a:t>
            </a:r>
          </a:p>
          <a:p>
            <a:endParaRPr lang="en-US" dirty="0"/>
          </a:p>
          <a:p>
            <a:r>
              <a:rPr lang="en-US" b="1" dirty="0"/>
              <a:t>SSDI</a:t>
            </a:r>
            <a:r>
              <a:rPr lang="en-US" dirty="0"/>
              <a:t>: 1B</a:t>
            </a:r>
            <a:endParaRPr lang="en-US" b="1" dirty="0"/>
          </a:p>
          <a:p>
            <a:endParaRPr lang="en-US" dirty="0"/>
          </a:p>
        </p:txBody>
      </p:sp>
      <p:sp>
        <p:nvSpPr>
          <p:cNvPr id="9" name="Content Placeholder 8">
            <a:extLst>
              <a:ext uri="{FF2B5EF4-FFF2-40B4-BE49-F238E27FC236}">
                <a16:creationId xmlns:a16="http://schemas.microsoft.com/office/drawing/2014/main" id="{92F75490-0878-1558-7F93-2C2566C8FFA9}"/>
              </a:ext>
            </a:extLst>
          </p:cNvPr>
          <p:cNvSpPr>
            <a:spLocks noGrp="1"/>
          </p:cNvSpPr>
          <p:nvPr>
            <p:ph idx="11"/>
          </p:nvPr>
        </p:nvSpPr>
        <p:spPr/>
        <p:txBody>
          <a:bodyPr/>
          <a:lstStyle/>
          <a:p>
            <a:r>
              <a:rPr lang="en-US" dirty="0"/>
              <a:t>Example 1</a:t>
            </a:r>
          </a:p>
        </p:txBody>
      </p:sp>
      <p:sp>
        <p:nvSpPr>
          <p:cNvPr id="10" name="Content Placeholder 9">
            <a:extLst>
              <a:ext uri="{FF2B5EF4-FFF2-40B4-BE49-F238E27FC236}">
                <a16:creationId xmlns:a16="http://schemas.microsoft.com/office/drawing/2014/main" id="{ADDFD15C-765D-E885-CB4D-0D57A97EA80A}"/>
              </a:ext>
            </a:extLst>
          </p:cNvPr>
          <p:cNvSpPr>
            <a:spLocks noGrp="1"/>
          </p:cNvSpPr>
          <p:nvPr>
            <p:ph idx="12"/>
          </p:nvPr>
        </p:nvSpPr>
        <p:spPr/>
        <p:txBody>
          <a:bodyPr/>
          <a:lstStyle/>
          <a:p>
            <a:r>
              <a:rPr lang="en-US" dirty="0"/>
              <a:t>Example 2</a:t>
            </a:r>
          </a:p>
        </p:txBody>
      </p:sp>
    </p:spTree>
    <p:extLst>
      <p:ext uri="{BB962C8B-B14F-4D97-AF65-F5344CB8AC3E}">
        <p14:creationId xmlns:p14="http://schemas.microsoft.com/office/powerpoint/2010/main" val="10021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Schema Discriminator 1: </a:t>
            </a:r>
            <a:r>
              <a:rPr lang="en-US" dirty="0" err="1"/>
              <a:t>EsophagusGEJunction</a:t>
            </a:r>
            <a:r>
              <a:rPr lang="en-US" dirty="0"/>
              <a:t>/Stomach</a:t>
            </a:r>
          </a:p>
        </p:txBody>
      </p:sp>
      <p:sp>
        <p:nvSpPr>
          <p:cNvPr id="7" name="Content Placeholder 6">
            <a:extLst>
              <a:ext uri="{FF2B5EF4-FFF2-40B4-BE49-F238E27FC236}">
                <a16:creationId xmlns:a16="http://schemas.microsoft.com/office/drawing/2014/main" id="{2B180FE2-8ED4-D7C2-9A34-7995BAA643A8}"/>
              </a:ext>
            </a:extLst>
          </p:cNvPr>
          <p:cNvSpPr>
            <a:spLocks noGrp="1"/>
          </p:cNvSpPr>
          <p:nvPr>
            <p:ph idx="1"/>
          </p:nvPr>
        </p:nvSpPr>
        <p:spPr/>
        <p:txBody>
          <a:bodyPr/>
          <a:lstStyle/>
          <a:p>
            <a:r>
              <a:rPr lang="en-US" dirty="0"/>
              <a:t>EGD: One 3 cm ulcerated polypoid lesion was found at the gastroesophageal junction extending about 1 cm into the cardia.</a:t>
            </a:r>
          </a:p>
          <a:p>
            <a:endParaRPr lang="en-US" dirty="0"/>
          </a:p>
          <a:p>
            <a:r>
              <a:rPr lang="en-US" dirty="0"/>
              <a:t>Schema discriminator: 2</a:t>
            </a:r>
          </a:p>
          <a:p>
            <a:r>
              <a:rPr lang="en-US" dirty="0"/>
              <a:t>INVOLVEMENT of esophagus or esophagogastric junction (EGJ) AND epicenter LESS THAN OR EQUAL TO 2 cm into the proximal stomach</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31</a:t>
            </a:fld>
            <a:endParaRPr lang="en-US" dirty="0"/>
          </a:p>
        </p:txBody>
      </p:sp>
      <p:sp>
        <p:nvSpPr>
          <p:cNvPr id="8" name="Content Placeholder 7">
            <a:extLst>
              <a:ext uri="{FF2B5EF4-FFF2-40B4-BE49-F238E27FC236}">
                <a16:creationId xmlns:a16="http://schemas.microsoft.com/office/drawing/2014/main" id="{A01795C8-341C-8127-D0DE-D5F7DF381327}"/>
              </a:ext>
            </a:extLst>
          </p:cNvPr>
          <p:cNvSpPr>
            <a:spLocks noGrp="1"/>
          </p:cNvSpPr>
          <p:nvPr>
            <p:ph idx="10"/>
          </p:nvPr>
        </p:nvSpPr>
        <p:spPr/>
        <p:txBody>
          <a:bodyPr/>
          <a:lstStyle/>
          <a:p>
            <a:r>
              <a:rPr lang="en-US" dirty="0"/>
              <a:t>EGD: Ulcerated lesion was seen in the gastroesophageal junction extending from the gastric fundus</a:t>
            </a:r>
          </a:p>
          <a:p>
            <a:endParaRPr lang="en-US" sz="1000" dirty="0"/>
          </a:p>
          <a:p>
            <a:endParaRPr lang="en-US" sz="1000" dirty="0"/>
          </a:p>
          <a:p>
            <a:r>
              <a:rPr lang="en-US" dirty="0"/>
              <a:t>Schema discriminator: 3</a:t>
            </a:r>
          </a:p>
          <a:p>
            <a:r>
              <a:rPr lang="en-US" dirty="0"/>
              <a:t>INVOLVEMENT of esophagus or esophagogastric junction (EGJ) AND epicenter GREATER THAN 2 cm into the proximal stomach </a:t>
            </a:r>
          </a:p>
          <a:p>
            <a:endParaRPr lang="en-US" dirty="0"/>
          </a:p>
        </p:txBody>
      </p:sp>
      <p:sp>
        <p:nvSpPr>
          <p:cNvPr id="9" name="Content Placeholder 8">
            <a:extLst>
              <a:ext uri="{FF2B5EF4-FFF2-40B4-BE49-F238E27FC236}">
                <a16:creationId xmlns:a16="http://schemas.microsoft.com/office/drawing/2014/main" id="{72323264-DA14-BEF3-C4D0-15D4B2A76630}"/>
              </a:ext>
            </a:extLst>
          </p:cNvPr>
          <p:cNvSpPr>
            <a:spLocks noGrp="1"/>
          </p:cNvSpPr>
          <p:nvPr>
            <p:ph idx="11"/>
          </p:nvPr>
        </p:nvSpPr>
        <p:spPr/>
        <p:txBody>
          <a:bodyPr/>
          <a:lstStyle/>
          <a:p>
            <a:r>
              <a:rPr lang="en-US" dirty="0"/>
              <a:t>Example 1</a:t>
            </a:r>
          </a:p>
        </p:txBody>
      </p:sp>
      <p:sp>
        <p:nvSpPr>
          <p:cNvPr id="10" name="Content Placeholder 9">
            <a:extLst>
              <a:ext uri="{FF2B5EF4-FFF2-40B4-BE49-F238E27FC236}">
                <a16:creationId xmlns:a16="http://schemas.microsoft.com/office/drawing/2014/main" id="{15F9E431-6D41-5F2C-ACB5-7C06C4EDDCA2}"/>
              </a:ext>
            </a:extLst>
          </p:cNvPr>
          <p:cNvSpPr>
            <a:spLocks noGrp="1"/>
          </p:cNvSpPr>
          <p:nvPr>
            <p:ph idx="12"/>
          </p:nvPr>
        </p:nvSpPr>
        <p:spPr/>
        <p:txBody>
          <a:bodyPr/>
          <a:lstStyle/>
          <a:p>
            <a:r>
              <a:rPr lang="en-US" dirty="0"/>
              <a:t>Example 2</a:t>
            </a:r>
          </a:p>
        </p:txBody>
      </p:sp>
    </p:spTree>
    <p:extLst>
      <p:ext uri="{BB962C8B-B14F-4D97-AF65-F5344CB8AC3E}">
        <p14:creationId xmlns:p14="http://schemas.microsoft.com/office/powerpoint/2010/main" val="269380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F309-D7E7-F588-758A-11FAA2BD33AD}"/>
              </a:ext>
            </a:extLst>
          </p:cNvPr>
          <p:cNvSpPr>
            <a:spLocks noGrp="1"/>
          </p:cNvSpPr>
          <p:nvPr>
            <p:ph type="ctrTitle"/>
          </p:nvPr>
        </p:nvSpPr>
        <p:spPr/>
        <p:txBody>
          <a:bodyPr/>
          <a:lstStyle/>
          <a:p>
            <a:r>
              <a:rPr lang="en-US" dirty="0"/>
              <a:t>Grade Manual</a:t>
            </a:r>
          </a:p>
        </p:txBody>
      </p:sp>
      <p:sp>
        <p:nvSpPr>
          <p:cNvPr id="3" name="Subtitle 2">
            <a:extLst>
              <a:ext uri="{FF2B5EF4-FFF2-40B4-BE49-F238E27FC236}">
                <a16:creationId xmlns:a16="http://schemas.microsoft.com/office/drawing/2014/main" id="{5E17E027-051B-1149-471F-EB90D2627E71}"/>
              </a:ext>
            </a:extLst>
          </p:cNvPr>
          <p:cNvSpPr>
            <a:spLocks noGrp="1"/>
          </p:cNvSpPr>
          <p:nvPr>
            <p:ph type="subTitle" idx="1"/>
          </p:nvPr>
        </p:nvSpPr>
        <p:spPr/>
        <p:txBody>
          <a:bodyPr/>
          <a:lstStyle/>
          <a:p>
            <a:r>
              <a:rPr lang="en-US" dirty="0"/>
              <a:t>Review the summary of changes section</a:t>
            </a:r>
          </a:p>
        </p:txBody>
      </p:sp>
    </p:spTree>
    <p:extLst>
      <p:ext uri="{BB962C8B-B14F-4D97-AF65-F5344CB8AC3E}">
        <p14:creationId xmlns:p14="http://schemas.microsoft.com/office/powerpoint/2010/main" val="3811913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Grade Updates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General instructions – priority order</a:t>
            </a:r>
          </a:p>
          <a:p>
            <a:r>
              <a:rPr lang="en-US" dirty="0"/>
              <a:t>A few notes added for clarification</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33</a:t>
            </a:fld>
            <a:endParaRPr lang="en-US" dirty="0"/>
          </a:p>
        </p:txBody>
      </p:sp>
    </p:spTree>
    <p:extLst>
      <p:ext uri="{BB962C8B-B14F-4D97-AF65-F5344CB8AC3E}">
        <p14:creationId xmlns:p14="http://schemas.microsoft.com/office/powerpoint/2010/main" val="1761310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a:xfrm>
            <a:off x="1167492" y="381000"/>
            <a:ext cx="9779183" cy="905794"/>
          </a:xfrm>
        </p:spPr>
        <p:txBody>
          <a:bodyPr/>
          <a:lstStyle/>
          <a:p>
            <a:r>
              <a:rPr lang="en-US" dirty="0"/>
              <a:t>Priority Order Example</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a:xfrm>
            <a:off x="7728857" y="2592024"/>
            <a:ext cx="2587705" cy="1673951"/>
          </a:xfrm>
        </p:spPr>
        <p:txBody>
          <a:bodyPr/>
          <a:lstStyle/>
          <a:p>
            <a:r>
              <a:rPr lang="en-US" dirty="0"/>
              <a:t>Grade pathological: 1</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34</a:t>
            </a:fld>
            <a:endParaRPr lang="en-US" dirty="0"/>
          </a:p>
        </p:txBody>
      </p:sp>
      <p:pic>
        <p:nvPicPr>
          <p:cNvPr id="10" name="Picture 9">
            <a:extLst>
              <a:ext uri="{FF2B5EF4-FFF2-40B4-BE49-F238E27FC236}">
                <a16:creationId xmlns:a16="http://schemas.microsoft.com/office/drawing/2014/main" id="{9A8D7DFC-A68B-50CF-01A9-898C5D7E19E1}"/>
              </a:ext>
            </a:extLst>
          </p:cNvPr>
          <p:cNvPicPr>
            <a:picLocks noChangeAspect="1"/>
          </p:cNvPicPr>
          <p:nvPr/>
        </p:nvPicPr>
        <p:blipFill>
          <a:blip r:embed="rId3"/>
          <a:stretch>
            <a:fillRect/>
          </a:stretch>
        </p:blipFill>
        <p:spPr>
          <a:xfrm>
            <a:off x="1205232" y="1486512"/>
            <a:ext cx="5666736" cy="905794"/>
          </a:xfrm>
          <a:prstGeom prst="rect">
            <a:avLst/>
          </a:prstGeom>
        </p:spPr>
      </p:pic>
      <p:pic>
        <p:nvPicPr>
          <p:cNvPr id="12" name="Picture 11">
            <a:extLst>
              <a:ext uri="{FF2B5EF4-FFF2-40B4-BE49-F238E27FC236}">
                <a16:creationId xmlns:a16="http://schemas.microsoft.com/office/drawing/2014/main" id="{4E693BDC-6949-2827-4FB1-C69DDB369684}"/>
              </a:ext>
            </a:extLst>
          </p:cNvPr>
          <p:cNvPicPr>
            <a:picLocks noChangeAspect="1"/>
          </p:cNvPicPr>
          <p:nvPr/>
        </p:nvPicPr>
        <p:blipFill>
          <a:blip r:embed="rId4"/>
          <a:stretch>
            <a:fillRect/>
          </a:stretch>
        </p:blipFill>
        <p:spPr>
          <a:xfrm>
            <a:off x="1205232" y="2630571"/>
            <a:ext cx="3356348" cy="1867540"/>
          </a:xfrm>
          <a:prstGeom prst="rect">
            <a:avLst/>
          </a:prstGeom>
        </p:spPr>
      </p:pic>
      <p:pic>
        <p:nvPicPr>
          <p:cNvPr id="14" name="Picture 13">
            <a:extLst>
              <a:ext uri="{FF2B5EF4-FFF2-40B4-BE49-F238E27FC236}">
                <a16:creationId xmlns:a16="http://schemas.microsoft.com/office/drawing/2014/main" id="{0F0CAA23-2199-BCDA-FF75-0DBFC263DD2C}"/>
              </a:ext>
            </a:extLst>
          </p:cNvPr>
          <p:cNvPicPr>
            <a:picLocks noChangeAspect="1"/>
          </p:cNvPicPr>
          <p:nvPr/>
        </p:nvPicPr>
        <p:blipFill>
          <a:blip r:embed="rId5"/>
          <a:stretch>
            <a:fillRect/>
          </a:stretch>
        </p:blipFill>
        <p:spPr>
          <a:xfrm>
            <a:off x="1205232" y="4498111"/>
            <a:ext cx="4662321" cy="1083957"/>
          </a:xfrm>
          <a:prstGeom prst="rect">
            <a:avLst/>
          </a:prstGeom>
        </p:spPr>
      </p:pic>
      <p:cxnSp>
        <p:nvCxnSpPr>
          <p:cNvPr id="16" name="Straight Connector 15">
            <a:extLst>
              <a:ext uri="{FF2B5EF4-FFF2-40B4-BE49-F238E27FC236}">
                <a16:creationId xmlns:a16="http://schemas.microsoft.com/office/drawing/2014/main" id="{E816E1FC-D7F9-0BCF-499E-C964AB15A168}"/>
              </a:ext>
            </a:extLst>
          </p:cNvPr>
          <p:cNvCxnSpPr>
            <a:cxnSpLocks/>
          </p:cNvCxnSpPr>
          <p:nvPr/>
        </p:nvCxnSpPr>
        <p:spPr>
          <a:xfrm>
            <a:off x="1077686" y="2481943"/>
            <a:ext cx="6346371"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63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Sarcoma Grade Tables 9-10</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Only site with a code added</a:t>
            </a:r>
          </a:p>
          <a:p>
            <a:r>
              <a:rPr lang="en-US" dirty="0"/>
              <a:t>	H for ‘high grade’ only</a:t>
            </a:r>
          </a:p>
          <a:p>
            <a:r>
              <a:rPr lang="en-US" dirty="0"/>
              <a:t>		Previously generic grade code D</a:t>
            </a:r>
          </a:p>
          <a:p>
            <a:r>
              <a:rPr lang="en-US" dirty="0"/>
              <a:t>Also includes instruction change</a:t>
            </a:r>
          </a:p>
          <a:p>
            <a:r>
              <a:rPr lang="en-US" dirty="0"/>
              <a:t>	Code 1 to be used for low grade</a:t>
            </a:r>
          </a:p>
          <a:p>
            <a:r>
              <a:rPr lang="en-US" dirty="0"/>
              <a:t>		Previously generic grade code B</a:t>
            </a:r>
          </a:p>
          <a:p>
            <a:endParaRPr lang="en-US"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35</a:t>
            </a:fld>
            <a:endParaRPr lang="en-US" dirty="0"/>
          </a:p>
        </p:txBody>
      </p:sp>
    </p:spTree>
    <p:extLst>
      <p:ext uri="{BB962C8B-B14F-4D97-AF65-F5344CB8AC3E}">
        <p14:creationId xmlns:p14="http://schemas.microsoft.com/office/powerpoint/2010/main" val="23989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F309-D7E7-F588-758A-11FAA2BD33AD}"/>
              </a:ext>
            </a:extLst>
          </p:cNvPr>
          <p:cNvSpPr>
            <a:spLocks noGrp="1"/>
          </p:cNvSpPr>
          <p:nvPr>
            <p:ph type="ctrTitle"/>
          </p:nvPr>
        </p:nvSpPr>
        <p:spPr/>
        <p:txBody>
          <a:bodyPr/>
          <a:lstStyle/>
          <a:p>
            <a:r>
              <a:rPr lang="en-US" dirty="0"/>
              <a:t>AJCC</a:t>
            </a:r>
          </a:p>
        </p:txBody>
      </p:sp>
      <p:sp>
        <p:nvSpPr>
          <p:cNvPr id="3" name="Subtitle 2">
            <a:extLst>
              <a:ext uri="{FF2B5EF4-FFF2-40B4-BE49-F238E27FC236}">
                <a16:creationId xmlns:a16="http://schemas.microsoft.com/office/drawing/2014/main" id="{5E17E027-051B-1149-471F-EB90D2627E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00082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Version 9 Protocols Effective 1/1/2023</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Appendix</a:t>
            </a:r>
          </a:p>
          <a:p>
            <a:r>
              <a:rPr lang="en-US" dirty="0"/>
              <a:t>Anus</a:t>
            </a:r>
          </a:p>
          <a:p>
            <a:r>
              <a:rPr lang="en-US" dirty="0"/>
              <a:t>Brain &amp; Spinal Cord</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37</a:t>
            </a:fld>
            <a:endParaRPr lang="en-US" dirty="0"/>
          </a:p>
        </p:txBody>
      </p:sp>
    </p:spTree>
    <p:extLst>
      <p:ext uri="{BB962C8B-B14F-4D97-AF65-F5344CB8AC3E}">
        <p14:creationId xmlns:p14="http://schemas.microsoft.com/office/powerpoint/2010/main" val="4089911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Histology types</a:t>
            </a:r>
          </a:p>
          <a:p>
            <a:r>
              <a:rPr lang="en-US" dirty="0"/>
              <a:t>Illustrations</a:t>
            </a:r>
          </a:p>
          <a:p>
            <a:r>
              <a:rPr lang="en-US" dirty="0"/>
              <a:t>Survival data</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38</a:t>
            </a:fld>
            <a:endParaRPr lang="en-US" dirty="0"/>
          </a:p>
        </p:txBody>
      </p:sp>
    </p:spTree>
    <p:extLst>
      <p:ext uri="{BB962C8B-B14F-4D97-AF65-F5344CB8AC3E}">
        <p14:creationId xmlns:p14="http://schemas.microsoft.com/office/powerpoint/2010/main" val="2436302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Anus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Stage groups changed</a:t>
            </a:r>
          </a:p>
          <a:p>
            <a:r>
              <a:rPr lang="en-US" dirty="0"/>
              <a:t>Removed Tis and Stage Group 0</a:t>
            </a:r>
          </a:p>
          <a:p>
            <a:r>
              <a:rPr lang="en-US" dirty="0"/>
              <a:t>Regional node update</a:t>
            </a:r>
          </a:p>
          <a:p>
            <a:r>
              <a:rPr lang="en-US" dirty="0"/>
              <a:t>Importance of p16</a:t>
            </a:r>
          </a:p>
          <a:p>
            <a:r>
              <a:rPr lang="en-US" dirty="0"/>
              <a:t>Illustrations</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39</a:t>
            </a:fld>
            <a:endParaRPr lang="en-US" dirty="0"/>
          </a:p>
        </p:txBody>
      </p:sp>
    </p:spTree>
    <p:extLst>
      <p:ext uri="{BB962C8B-B14F-4D97-AF65-F5344CB8AC3E}">
        <p14:creationId xmlns:p14="http://schemas.microsoft.com/office/powerpoint/2010/main" val="59124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81E845A-F0B7-B92A-44EC-1C1DA23A6A54}"/>
              </a:ext>
            </a:extLst>
          </p:cNvPr>
          <p:cNvSpPr>
            <a:spLocks noGrp="1"/>
          </p:cNvSpPr>
          <p:nvPr>
            <p:ph idx="1"/>
          </p:nvPr>
        </p:nvSpPr>
        <p:spPr>
          <a:xfrm>
            <a:off x="1142555" y="1521380"/>
            <a:ext cx="9779182" cy="3366815"/>
          </a:xfrm>
        </p:spPr>
        <p:txBody>
          <a:bodyPr/>
          <a:lstStyle/>
          <a:p>
            <a:pPr algn="ctr"/>
            <a:r>
              <a:rPr lang="en-US" dirty="0">
                <a:hlinkClick r:id="rId3"/>
              </a:rPr>
              <a:t>https://www.facs.org/quality-programs/cancer-programs/national-cancer-database/ncdb-call-for-data/registry-manuals/</a:t>
            </a:r>
            <a:r>
              <a:rPr lang="en-US" dirty="0"/>
              <a:t> </a:t>
            </a:r>
          </a:p>
        </p:txBody>
      </p:sp>
      <p:sp>
        <p:nvSpPr>
          <p:cNvPr id="12" name="Date Placeholder 3">
            <a:extLst>
              <a:ext uri="{FF2B5EF4-FFF2-40B4-BE49-F238E27FC236}">
                <a16:creationId xmlns:a16="http://schemas.microsoft.com/office/drawing/2014/main" id="{244BF996-2CE2-67AB-A229-DB8C85076730}"/>
              </a:ext>
            </a:extLst>
          </p:cNvPr>
          <p:cNvSpPr>
            <a:spLocks noGrp="1"/>
          </p:cNvSpPr>
          <p:nvPr>
            <p:ph type="dt" sz="half" idx="2"/>
          </p:nvPr>
        </p:nvSpPr>
        <p:spPr/>
        <p:txBody>
          <a:bodyPr/>
          <a:lstStyle/>
          <a:p>
            <a:pPr>
              <a:spcAft>
                <a:spcPts val="600"/>
              </a:spcAft>
            </a:pPr>
            <a:r>
              <a:rPr lang="en-US" dirty="0"/>
              <a:t>February 2023</a:t>
            </a:r>
          </a:p>
        </p:txBody>
      </p:sp>
      <p:sp>
        <p:nvSpPr>
          <p:cNvPr id="14" name="Footer Placeholder 4">
            <a:extLst>
              <a:ext uri="{FF2B5EF4-FFF2-40B4-BE49-F238E27FC236}">
                <a16:creationId xmlns:a16="http://schemas.microsoft.com/office/drawing/2014/main" id="{3B523830-1AC3-FCE0-510F-D4593A4C2512}"/>
              </a:ext>
            </a:extLst>
          </p:cNvPr>
          <p:cNvSpPr>
            <a:spLocks noGrp="1"/>
          </p:cNvSpPr>
          <p:nvPr>
            <p:ph type="ftr" sz="quarter" idx="3"/>
          </p:nvPr>
        </p:nvSpPr>
        <p:spPr/>
        <p:txBody>
          <a:bodyPr/>
          <a:lstStyle/>
          <a:p>
            <a:pPr>
              <a:spcAft>
                <a:spcPts val="600"/>
              </a:spcAft>
            </a:pPr>
            <a:r>
              <a:rPr lang="en-US" dirty="0"/>
              <a:t>2023 Updates from ICRA</a:t>
            </a:r>
          </a:p>
        </p:txBody>
      </p:sp>
      <p:sp>
        <p:nvSpPr>
          <p:cNvPr id="16" name="Slide Number Placeholder 5">
            <a:extLst>
              <a:ext uri="{FF2B5EF4-FFF2-40B4-BE49-F238E27FC236}">
                <a16:creationId xmlns:a16="http://schemas.microsoft.com/office/drawing/2014/main" id="{10281CE9-1B57-4608-DFE1-A2D74C684064}"/>
              </a:ext>
            </a:extLst>
          </p:cNvPr>
          <p:cNvSpPr>
            <a:spLocks noGrp="1"/>
          </p:cNvSpPr>
          <p:nvPr>
            <p:ph type="sldNum" sz="quarter" idx="4"/>
          </p:nvPr>
        </p:nvSpPr>
        <p:spPr/>
        <p:txBody>
          <a:bodyPr/>
          <a:lstStyle/>
          <a:p>
            <a:pPr>
              <a:spcAft>
                <a:spcPts val="600"/>
              </a:spcAft>
            </a:pPr>
            <a:fld id="{294A09A9-5501-47C1-A89A-A340965A2BE2}" type="slidenum">
              <a:rPr lang="en-US" smtClean="0"/>
              <a:pPr>
                <a:spcAft>
                  <a:spcPts val="600"/>
                </a:spcAft>
              </a:pPr>
              <a:t>4</a:t>
            </a:fld>
            <a:endParaRPr lang="en-US" dirty="0"/>
          </a:p>
        </p:txBody>
      </p:sp>
      <p:pic>
        <p:nvPicPr>
          <p:cNvPr id="11" name="Picture 10">
            <a:extLst>
              <a:ext uri="{FF2B5EF4-FFF2-40B4-BE49-F238E27FC236}">
                <a16:creationId xmlns:a16="http://schemas.microsoft.com/office/drawing/2014/main" id="{CA92964B-5A96-9A8C-F43E-A97E1BA27B9E}"/>
              </a:ext>
            </a:extLst>
          </p:cNvPr>
          <p:cNvPicPr>
            <a:picLocks noChangeAspect="1"/>
          </p:cNvPicPr>
          <p:nvPr/>
        </p:nvPicPr>
        <p:blipFill>
          <a:blip r:embed="rId4"/>
          <a:stretch>
            <a:fillRect/>
          </a:stretch>
        </p:blipFill>
        <p:spPr>
          <a:xfrm>
            <a:off x="3234633" y="3098775"/>
            <a:ext cx="5722733" cy="2237845"/>
          </a:xfrm>
          <a:prstGeom prst="rect">
            <a:avLst/>
          </a:prstGeom>
        </p:spPr>
      </p:pic>
    </p:spTree>
    <p:extLst>
      <p:ext uri="{BB962C8B-B14F-4D97-AF65-F5344CB8AC3E}">
        <p14:creationId xmlns:p14="http://schemas.microsoft.com/office/powerpoint/2010/main" val="2508898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Brain &amp; Spinal Cord</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WHO Classification</a:t>
            </a:r>
          </a:p>
          <a:p>
            <a:r>
              <a:rPr lang="en-US" dirty="0"/>
              <a:t>Inclusion of pediatric tumors</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40</a:t>
            </a:fld>
            <a:endParaRPr lang="en-US" dirty="0"/>
          </a:p>
        </p:txBody>
      </p:sp>
    </p:spTree>
    <p:extLst>
      <p:ext uri="{BB962C8B-B14F-4D97-AF65-F5344CB8AC3E}">
        <p14:creationId xmlns:p14="http://schemas.microsoft.com/office/powerpoint/2010/main" val="145416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F309-D7E7-F588-758A-11FAA2BD33AD}"/>
              </a:ext>
            </a:extLst>
          </p:cNvPr>
          <p:cNvSpPr>
            <a:spLocks noGrp="1"/>
          </p:cNvSpPr>
          <p:nvPr>
            <p:ph type="ctrTitle"/>
          </p:nvPr>
        </p:nvSpPr>
        <p:spPr/>
        <p:txBody>
          <a:bodyPr/>
          <a:lstStyle/>
          <a:p>
            <a:r>
              <a:rPr lang="en-US" dirty="0"/>
              <a:t>Solid Tumor Rules</a:t>
            </a:r>
          </a:p>
        </p:txBody>
      </p:sp>
      <p:sp>
        <p:nvSpPr>
          <p:cNvPr id="3" name="Subtitle 2">
            <a:extLst>
              <a:ext uri="{FF2B5EF4-FFF2-40B4-BE49-F238E27FC236}">
                <a16:creationId xmlns:a16="http://schemas.microsoft.com/office/drawing/2014/main" id="{5E17E027-051B-1149-471F-EB90D2627E71}"/>
              </a:ext>
            </a:extLst>
          </p:cNvPr>
          <p:cNvSpPr>
            <a:spLocks noGrp="1"/>
          </p:cNvSpPr>
          <p:nvPr>
            <p:ph type="subTitle" idx="1"/>
          </p:nvPr>
        </p:nvSpPr>
        <p:spPr/>
        <p:txBody>
          <a:bodyPr/>
          <a:lstStyle/>
          <a:p>
            <a:r>
              <a:rPr lang="en-US" dirty="0"/>
              <a:t>Review the summary of changes section</a:t>
            </a:r>
          </a:p>
        </p:txBody>
      </p:sp>
    </p:spTree>
    <p:extLst>
      <p:ext uri="{BB962C8B-B14F-4D97-AF65-F5344CB8AC3E}">
        <p14:creationId xmlns:p14="http://schemas.microsoft.com/office/powerpoint/2010/main" val="942021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a:xfrm>
            <a:off x="1932263" y="522727"/>
            <a:ext cx="9779183" cy="663021"/>
          </a:xfrm>
        </p:spPr>
        <p:txBody>
          <a:bodyPr/>
          <a:lstStyle/>
          <a:p>
            <a:r>
              <a:rPr lang="en-US" sz="3200" dirty="0">
                <a:hlinkClick r:id="rId2"/>
              </a:rPr>
              <a:t>https://seer.cancer.gov/tools/solidtumor/</a:t>
            </a:r>
            <a:r>
              <a:rPr lang="en-US" sz="3200" dirty="0"/>
              <a:t> </a:t>
            </a:r>
          </a:p>
        </p:txBody>
      </p:sp>
      <p:pic>
        <p:nvPicPr>
          <p:cNvPr id="8" name="Content Placeholder 7">
            <a:extLst>
              <a:ext uri="{FF2B5EF4-FFF2-40B4-BE49-F238E27FC236}">
                <a16:creationId xmlns:a16="http://schemas.microsoft.com/office/drawing/2014/main" id="{D589B14D-A748-5A1A-3484-0118907707D7}"/>
              </a:ext>
            </a:extLst>
          </p:cNvPr>
          <p:cNvPicPr>
            <a:picLocks noGrp="1" noChangeAspect="1"/>
          </p:cNvPicPr>
          <p:nvPr>
            <p:ph idx="1"/>
          </p:nvPr>
        </p:nvPicPr>
        <p:blipFill>
          <a:blip r:embed="rId3"/>
          <a:stretch>
            <a:fillRect/>
          </a:stretch>
        </p:blipFill>
        <p:spPr>
          <a:xfrm>
            <a:off x="2714190" y="1408667"/>
            <a:ext cx="5803639" cy="4947683"/>
          </a:xfrm>
        </p:spPr>
      </p:pic>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42</a:t>
            </a:fld>
            <a:endParaRPr lang="en-US" dirty="0"/>
          </a:p>
        </p:txBody>
      </p:sp>
    </p:spTree>
    <p:extLst>
      <p:ext uri="{BB962C8B-B14F-4D97-AF65-F5344CB8AC3E}">
        <p14:creationId xmlns:p14="http://schemas.microsoft.com/office/powerpoint/2010/main" val="328321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Applying the Rules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General instructions section apply to every site</a:t>
            </a:r>
          </a:p>
          <a:p>
            <a:r>
              <a:rPr lang="en-US" dirty="0"/>
              <a:t>Cutaneous Melanoma section: 1/1/2021+ diagnosis</a:t>
            </a:r>
          </a:p>
          <a:p>
            <a:r>
              <a:rPr lang="en-US" dirty="0"/>
              <a:t>Other sites: 1/1/2023+ diagnosis</a:t>
            </a:r>
          </a:p>
          <a:p>
            <a:r>
              <a:rPr lang="en-US" dirty="0"/>
              <a:t>All other: 1/1/2018+ diagnosis</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43</a:t>
            </a:fld>
            <a:endParaRPr lang="en-US" dirty="0"/>
          </a:p>
        </p:txBody>
      </p:sp>
      <p:pic>
        <p:nvPicPr>
          <p:cNvPr id="8" name="Picture 7">
            <a:extLst>
              <a:ext uri="{FF2B5EF4-FFF2-40B4-BE49-F238E27FC236}">
                <a16:creationId xmlns:a16="http://schemas.microsoft.com/office/drawing/2014/main" id="{DE0A2BF3-5531-C60D-C23C-0A7353DC1325}"/>
              </a:ext>
            </a:extLst>
          </p:cNvPr>
          <p:cNvPicPr>
            <a:picLocks noChangeAspect="1"/>
          </p:cNvPicPr>
          <p:nvPr/>
        </p:nvPicPr>
        <p:blipFill>
          <a:blip r:embed="rId3"/>
          <a:stretch>
            <a:fillRect/>
          </a:stretch>
        </p:blipFill>
        <p:spPr>
          <a:xfrm>
            <a:off x="6302828" y="3949982"/>
            <a:ext cx="5508171" cy="2157746"/>
          </a:xfrm>
          <a:prstGeom prst="rect">
            <a:avLst/>
          </a:prstGeom>
          <a:ln w="25400">
            <a:solidFill>
              <a:schemeClr val="accent1">
                <a:alpha val="74000"/>
              </a:schemeClr>
            </a:solidFill>
          </a:ln>
          <a:effectLst>
            <a:softEdge rad="0"/>
          </a:effectLst>
        </p:spPr>
      </p:pic>
    </p:spTree>
    <p:extLst>
      <p:ext uri="{BB962C8B-B14F-4D97-AF65-F5344CB8AC3E}">
        <p14:creationId xmlns:p14="http://schemas.microsoft.com/office/powerpoint/2010/main" val="1453820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Major Change</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pPr marL="342900" indent="-342900">
              <a:buFont typeface="Arial" panose="020B0604020202020204" pitchFamily="34" charset="0"/>
              <a:buChar char="•"/>
            </a:pPr>
            <a:r>
              <a:rPr lang="en-US" dirty="0"/>
              <a:t>Code most specific histology, not most representative 	specimen </a:t>
            </a:r>
          </a:p>
          <a:p>
            <a:pPr marL="342900" indent="-342900">
              <a:buFont typeface="Arial" panose="020B0604020202020204" pitchFamily="34" charset="0"/>
              <a:buChar char="•"/>
            </a:pPr>
            <a:r>
              <a:rPr lang="en-US" dirty="0"/>
              <a:t>21 different tables to be referred to</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44</a:t>
            </a:fld>
            <a:endParaRPr lang="en-US" dirty="0"/>
          </a:p>
        </p:txBody>
      </p:sp>
      <p:sp>
        <p:nvSpPr>
          <p:cNvPr id="12" name="Content Placeholder 11">
            <a:extLst>
              <a:ext uri="{FF2B5EF4-FFF2-40B4-BE49-F238E27FC236}">
                <a16:creationId xmlns:a16="http://schemas.microsoft.com/office/drawing/2014/main" id="{55B15CF3-BD2E-A363-D906-EEB949028EF3}"/>
              </a:ext>
            </a:extLst>
          </p:cNvPr>
          <p:cNvSpPr>
            <a:spLocks noGrp="1"/>
          </p:cNvSpPr>
          <p:nvPr>
            <p:ph idx="10"/>
          </p:nvPr>
        </p:nvSpPr>
        <p:spPr/>
        <p:txBody>
          <a:bodyPr/>
          <a:lstStyle/>
          <a:p>
            <a:endParaRPr lang="en-US"/>
          </a:p>
        </p:txBody>
      </p:sp>
      <p:sp>
        <p:nvSpPr>
          <p:cNvPr id="13" name="Content Placeholder 12">
            <a:extLst>
              <a:ext uri="{FF2B5EF4-FFF2-40B4-BE49-F238E27FC236}">
                <a16:creationId xmlns:a16="http://schemas.microsoft.com/office/drawing/2014/main" id="{10EC5A71-444F-B5B4-B61C-53F6D1B99CC9}"/>
              </a:ext>
            </a:extLst>
          </p:cNvPr>
          <p:cNvSpPr>
            <a:spLocks noGrp="1"/>
          </p:cNvSpPr>
          <p:nvPr>
            <p:ph idx="11"/>
          </p:nvPr>
        </p:nvSpPr>
        <p:spPr/>
        <p:txBody>
          <a:bodyPr/>
          <a:lstStyle/>
          <a:p>
            <a:r>
              <a:rPr lang="en-US" dirty="0"/>
              <a:t>Other Sites section released!</a:t>
            </a:r>
          </a:p>
          <a:p>
            <a:endParaRPr lang="en-US" dirty="0"/>
          </a:p>
        </p:txBody>
      </p:sp>
      <p:sp>
        <p:nvSpPr>
          <p:cNvPr id="14" name="Content Placeholder 13">
            <a:extLst>
              <a:ext uri="{FF2B5EF4-FFF2-40B4-BE49-F238E27FC236}">
                <a16:creationId xmlns:a16="http://schemas.microsoft.com/office/drawing/2014/main" id="{BFED3D3C-5C52-F402-E806-1C066D9B6165}"/>
              </a:ext>
            </a:extLst>
          </p:cNvPr>
          <p:cNvSpPr>
            <a:spLocks noGrp="1"/>
          </p:cNvSpPr>
          <p:nvPr>
            <p:ph idx="12"/>
          </p:nvPr>
        </p:nvSpPr>
        <p:spPr/>
        <p:txBody>
          <a:bodyPr/>
          <a:lstStyle/>
          <a:p>
            <a:endParaRPr lang="en-US"/>
          </a:p>
        </p:txBody>
      </p:sp>
      <p:pic>
        <p:nvPicPr>
          <p:cNvPr id="8" name="Picture 7">
            <a:extLst>
              <a:ext uri="{FF2B5EF4-FFF2-40B4-BE49-F238E27FC236}">
                <a16:creationId xmlns:a16="http://schemas.microsoft.com/office/drawing/2014/main" id="{2C495E54-759A-C312-F77F-2430894927D0}"/>
              </a:ext>
            </a:extLst>
          </p:cNvPr>
          <p:cNvPicPr>
            <a:picLocks noChangeAspect="1"/>
          </p:cNvPicPr>
          <p:nvPr/>
        </p:nvPicPr>
        <p:blipFill>
          <a:blip r:embed="rId3"/>
          <a:stretch>
            <a:fillRect/>
          </a:stretch>
        </p:blipFill>
        <p:spPr>
          <a:xfrm>
            <a:off x="6096000" y="1539032"/>
            <a:ext cx="5867400" cy="4381500"/>
          </a:xfrm>
          <a:prstGeom prst="rect">
            <a:avLst/>
          </a:prstGeom>
        </p:spPr>
      </p:pic>
    </p:spTree>
    <p:extLst>
      <p:ext uri="{BB962C8B-B14F-4D97-AF65-F5344CB8AC3E}">
        <p14:creationId xmlns:p14="http://schemas.microsoft.com/office/powerpoint/2010/main" val="2843635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Liver Example</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2/5/2023 CT Abd &amp; Pelvis: Single mass in left lobe liver, suspicious for cholangiocarcinoma</a:t>
            </a:r>
          </a:p>
          <a:p>
            <a:r>
              <a:rPr lang="en-US" dirty="0"/>
              <a:t>2/7/2023 Liver bx: Adenocarcinoma</a:t>
            </a:r>
          </a:p>
          <a:p>
            <a:r>
              <a:rPr lang="en-US" dirty="0"/>
              <a:t>2/10/2023 Med </a:t>
            </a:r>
            <a:r>
              <a:rPr lang="en-US" dirty="0" err="1"/>
              <a:t>Onc</a:t>
            </a:r>
            <a:r>
              <a:rPr lang="en-US" dirty="0"/>
              <a:t>: Consulted for diagnosis of cholangiocarcinoma</a:t>
            </a:r>
          </a:p>
          <a:p>
            <a:endParaRPr lang="en-US"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45</a:t>
            </a:fld>
            <a:endParaRPr lang="en-US" dirty="0"/>
          </a:p>
        </p:txBody>
      </p:sp>
      <p:sp>
        <p:nvSpPr>
          <p:cNvPr id="8" name="TextBox 7">
            <a:extLst>
              <a:ext uri="{FF2B5EF4-FFF2-40B4-BE49-F238E27FC236}">
                <a16:creationId xmlns:a16="http://schemas.microsoft.com/office/drawing/2014/main" id="{A0F62B3A-0AF8-3A53-4143-22672128F44B}"/>
              </a:ext>
            </a:extLst>
          </p:cNvPr>
          <p:cNvSpPr txBox="1"/>
          <p:nvPr/>
        </p:nvSpPr>
        <p:spPr>
          <a:xfrm>
            <a:off x="4359728" y="5629280"/>
            <a:ext cx="3472543" cy="461665"/>
          </a:xfrm>
          <a:prstGeom prst="rect">
            <a:avLst/>
          </a:prstGeom>
          <a:noFill/>
          <a:ln w="31750">
            <a:solidFill>
              <a:schemeClr val="accent1"/>
            </a:solidFill>
          </a:ln>
        </p:spPr>
        <p:txBody>
          <a:bodyPr wrap="square">
            <a:spAutoFit/>
          </a:bodyPr>
          <a:lstStyle>
            <a:defPPr>
              <a:defRPr lang="en-US"/>
            </a:defPPr>
            <a:lvl1pPr>
              <a:defRPr sz="2400" b="1"/>
            </a:lvl1pPr>
          </a:lstStyle>
          <a:p>
            <a:r>
              <a:rPr lang="en-US" dirty="0"/>
              <a:t>Histology code: 8140/3</a:t>
            </a:r>
          </a:p>
        </p:txBody>
      </p:sp>
    </p:spTree>
    <p:extLst>
      <p:ext uri="{BB962C8B-B14F-4D97-AF65-F5344CB8AC3E}">
        <p14:creationId xmlns:p14="http://schemas.microsoft.com/office/powerpoint/2010/main" val="39750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Ovary Example</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1/27/2023 TAH-BSO: Left ovarian primary, high grade serous carcinoma</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46</a:t>
            </a:fld>
            <a:endParaRPr lang="en-US" dirty="0"/>
          </a:p>
        </p:txBody>
      </p:sp>
      <p:pic>
        <p:nvPicPr>
          <p:cNvPr id="8" name="Picture 7">
            <a:extLst>
              <a:ext uri="{FF2B5EF4-FFF2-40B4-BE49-F238E27FC236}">
                <a16:creationId xmlns:a16="http://schemas.microsoft.com/office/drawing/2014/main" id="{753AECD9-50F2-1245-3DF5-99D408B79B03}"/>
              </a:ext>
            </a:extLst>
          </p:cNvPr>
          <p:cNvPicPr>
            <a:picLocks noChangeAspect="1"/>
          </p:cNvPicPr>
          <p:nvPr/>
        </p:nvPicPr>
        <p:blipFill>
          <a:blip r:embed="rId3"/>
          <a:stretch>
            <a:fillRect/>
          </a:stretch>
        </p:blipFill>
        <p:spPr>
          <a:xfrm>
            <a:off x="1524000" y="2990660"/>
            <a:ext cx="8343900" cy="2524125"/>
          </a:xfrm>
          <a:prstGeom prst="rect">
            <a:avLst/>
          </a:prstGeom>
        </p:spPr>
      </p:pic>
      <p:sp>
        <p:nvSpPr>
          <p:cNvPr id="10" name="TextBox 9">
            <a:extLst>
              <a:ext uri="{FF2B5EF4-FFF2-40B4-BE49-F238E27FC236}">
                <a16:creationId xmlns:a16="http://schemas.microsoft.com/office/drawing/2014/main" id="{284C9BAF-C227-A4A8-BE51-895A039843FC}"/>
              </a:ext>
            </a:extLst>
          </p:cNvPr>
          <p:cNvSpPr txBox="1"/>
          <p:nvPr/>
        </p:nvSpPr>
        <p:spPr>
          <a:xfrm>
            <a:off x="4582886" y="5695186"/>
            <a:ext cx="3418114" cy="461665"/>
          </a:xfrm>
          <a:prstGeom prst="rect">
            <a:avLst/>
          </a:prstGeom>
          <a:noFill/>
          <a:ln w="31750">
            <a:solidFill>
              <a:schemeClr val="accent1"/>
            </a:solidFill>
          </a:ln>
        </p:spPr>
        <p:txBody>
          <a:bodyPr wrap="square">
            <a:spAutoFit/>
          </a:bodyPr>
          <a:lstStyle>
            <a:defPPr>
              <a:defRPr lang="en-US"/>
            </a:defPPr>
            <a:lvl1pPr>
              <a:defRPr sz="2400" b="1"/>
            </a:lvl1pPr>
          </a:lstStyle>
          <a:p>
            <a:r>
              <a:rPr lang="en-US" dirty="0"/>
              <a:t>Histology code: 8461/3</a:t>
            </a:r>
          </a:p>
        </p:txBody>
      </p:sp>
    </p:spTree>
    <p:extLst>
      <p:ext uri="{BB962C8B-B14F-4D97-AF65-F5344CB8AC3E}">
        <p14:creationId xmlns:p14="http://schemas.microsoft.com/office/powerpoint/2010/main" val="26201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a:xfrm>
            <a:off x="1167492" y="381001"/>
            <a:ext cx="9779183" cy="1092718"/>
          </a:xfrm>
        </p:spPr>
        <p:txBody>
          <a:bodyPr/>
          <a:lstStyle/>
          <a:p>
            <a:r>
              <a:rPr lang="en-US" dirty="0"/>
              <a:t>Anus Example</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a:xfrm>
            <a:off x="1167492" y="1652342"/>
            <a:ext cx="9779182" cy="3366815"/>
          </a:xfrm>
        </p:spPr>
        <p:txBody>
          <a:bodyPr/>
          <a:lstStyle/>
          <a:p>
            <a:r>
              <a:rPr lang="en-US" dirty="0"/>
              <a:t>2/1/2023 Anal canal biopsy: p16 positive squamous cell carcinoma</a:t>
            </a:r>
          </a:p>
          <a:p>
            <a:endParaRPr lang="en-US" dirty="0"/>
          </a:p>
          <a:p>
            <a:endParaRPr lang="en-US"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47</a:t>
            </a:fld>
            <a:endParaRPr lang="en-US" dirty="0"/>
          </a:p>
        </p:txBody>
      </p:sp>
      <p:pic>
        <p:nvPicPr>
          <p:cNvPr id="9" name="Picture 8">
            <a:extLst>
              <a:ext uri="{FF2B5EF4-FFF2-40B4-BE49-F238E27FC236}">
                <a16:creationId xmlns:a16="http://schemas.microsoft.com/office/drawing/2014/main" id="{5BF1400E-EFD7-FB5D-0E25-725CAE9ACFFC}"/>
              </a:ext>
            </a:extLst>
          </p:cNvPr>
          <p:cNvPicPr>
            <a:picLocks noChangeAspect="1"/>
          </p:cNvPicPr>
          <p:nvPr/>
        </p:nvPicPr>
        <p:blipFill>
          <a:blip r:embed="rId3"/>
          <a:stretch>
            <a:fillRect/>
          </a:stretch>
        </p:blipFill>
        <p:spPr>
          <a:xfrm>
            <a:off x="1757361" y="2373019"/>
            <a:ext cx="8677275" cy="723900"/>
          </a:xfrm>
          <a:prstGeom prst="rect">
            <a:avLst/>
          </a:prstGeom>
        </p:spPr>
      </p:pic>
      <p:pic>
        <p:nvPicPr>
          <p:cNvPr id="11" name="Picture 10">
            <a:extLst>
              <a:ext uri="{FF2B5EF4-FFF2-40B4-BE49-F238E27FC236}">
                <a16:creationId xmlns:a16="http://schemas.microsoft.com/office/drawing/2014/main" id="{8A931F17-C944-9587-FBD9-C6ECDB6649E5}"/>
              </a:ext>
            </a:extLst>
          </p:cNvPr>
          <p:cNvPicPr>
            <a:picLocks noChangeAspect="1"/>
          </p:cNvPicPr>
          <p:nvPr/>
        </p:nvPicPr>
        <p:blipFill>
          <a:blip r:embed="rId4"/>
          <a:stretch>
            <a:fillRect/>
          </a:stretch>
        </p:blipFill>
        <p:spPr>
          <a:xfrm>
            <a:off x="2406695" y="2992292"/>
            <a:ext cx="7300776" cy="2883640"/>
          </a:xfrm>
          <a:prstGeom prst="rect">
            <a:avLst/>
          </a:prstGeom>
        </p:spPr>
      </p:pic>
      <p:sp>
        <p:nvSpPr>
          <p:cNvPr id="12" name="TextBox 11">
            <a:extLst>
              <a:ext uri="{FF2B5EF4-FFF2-40B4-BE49-F238E27FC236}">
                <a16:creationId xmlns:a16="http://schemas.microsoft.com/office/drawing/2014/main" id="{F44D1627-E301-D4E5-0FEC-2C176A17014E}"/>
              </a:ext>
            </a:extLst>
          </p:cNvPr>
          <p:cNvSpPr txBox="1"/>
          <p:nvPr/>
        </p:nvSpPr>
        <p:spPr>
          <a:xfrm>
            <a:off x="4381498" y="5894685"/>
            <a:ext cx="3429000" cy="461665"/>
          </a:xfrm>
          <a:prstGeom prst="rect">
            <a:avLst/>
          </a:prstGeom>
          <a:noFill/>
          <a:ln w="31750">
            <a:solidFill>
              <a:schemeClr val="accent1"/>
            </a:solidFill>
          </a:ln>
        </p:spPr>
        <p:txBody>
          <a:bodyPr wrap="square">
            <a:spAutoFit/>
          </a:bodyPr>
          <a:lstStyle/>
          <a:p>
            <a:r>
              <a:rPr lang="en-US" sz="2400" b="1" dirty="0"/>
              <a:t>Histology code: 8085/3</a:t>
            </a:r>
          </a:p>
        </p:txBody>
      </p:sp>
    </p:spTree>
    <p:extLst>
      <p:ext uri="{BB962C8B-B14F-4D97-AF65-F5344CB8AC3E}">
        <p14:creationId xmlns:p14="http://schemas.microsoft.com/office/powerpoint/2010/main" val="381751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a:xfrm>
            <a:off x="1167492" y="381001"/>
            <a:ext cx="9779183" cy="903514"/>
          </a:xfrm>
        </p:spPr>
        <p:txBody>
          <a:bodyPr/>
          <a:lstStyle/>
          <a:p>
            <a:r>
              <a:rPr lang="en-US" dirty="0"/>
              <a:t>Endometrium Example	</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a:xfrm>
            <a:off x="1167493" y="1368514"/>
            <a:ext cx="9779182" cy="3366815"/>
          </a:xfrm>
        </p:spPr>
        <p:txBody>
          <a:bodyPr/>
          <a:lstStyle/>
          <a:p>
            <a:r>
              <a:rPr lang="en-US" dirty="0"/>
              <a:t>1/13/2023 TAH-BSO: Endometrioid adenocarcinoma with clear cell carcinoma component</a:t>
            </a:r>
          </a:p>
          <a:p>
            <a:endParaRPr lang="en-US"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48</a:t>
            </a:fld>
            <a:endParaRPr lang="en-US" dirty="0"/>
          </a:p>
        </p:txBody>
      </p:sp>
      <p:pic>
        <p:nvPicPr>
          <p:cNvPr id="8" name="Picture 7">
            <a:extLst>
              <a:ext uri="{FF2B5EF4-FFF2-40B4-BE49-F238E27FC236}">
                <a16:creationId xmlns:a16="http://schemas.microsoft.com/office/drawing/2014/main" id="{5A9DEB45-A15D-465A-C13E-53DF3C6FAB4B}"/>
              </a:ext>
            </a:extLst>
          </p:cNvPr>
          <p:cNvPicPr>
            <a:picLocks noChangeAspect="1"/>
          </p:cNvPicPr>
          <p:nvPr/>
        </p:nvPicPr>
        <p:blipFill>
          <a:blip r:embed="rId3"/>
          <a:stretch>
            <a:fillRect/>
          </a:stretch>
        </p:blipFill>
        <p:spPr>
          <a:xfrm>
            <a:off x="1752600" y="2298194"/>
            <a:ext cx="8191500" cy="1590675"/>
          </a:xfrm>
          <a:prstGeom prst="rect">
            <a:avLst/>
          </a:prstGeom>
        </p:spPr>
      </p:pic>
      <p:pic>
        <p:nvPicPr>
          <p:cNvPr id="14" name="Picture 13">
            <a:extLst>
              <a:ext uri="{FF2B5EF4-FFF2-40B4-BE49-F238E27FC236}">
                <a16:creationId xmlns:a16="http://schemas.microsoft.com/office/drawing/2014/main" id="{16BA0622-5930-CEE9-1DFD-CFCDBB50B514}"/>
              </a:ext>
            </a:extLst>
          </p:cNvPr>
          <p:cNvPicPr>
            <a:picLocks noChangeAspect="1"/>
          </p:cNvPicPr>
          <p:nvPr/>
        </p:nvPicPr>
        <p:blipFill>
          <a:blip r:embed="rId4"/>
          <a:stretch>
            <a:fillRect/>
          </a:stretch>
        </p:blipFill>
        <p:spPr>
          <a:xfrm>
            <a:off x="2095500" y="3835216"/>
            <a:ext cx="8001000" cy="1800225"/>
          </a:xfrm>
          <a:prstGeom prst="rect">
            <a:avLst/>
          </a:prstGeom>
        </p:spPr>
      </p:pic>
      <p:sp>
        <p:nvSpPr>
          <p:cNvPr id="16" name="TextBox 15">
            <a:extLst>
              <a:ext uri="{FF2B5EF4-FFF2-40B4-BE49-F238E27FC236}">
                <a16:creationId xmlns:a16="http://schemas.microsoft.com/office/drawing/2014/main" id="{ACBEB2E6-E4F2-96BB-1812-3734E17E2314}"/>
              </a:ext>
            </a:extLst>
          </p:cNvPr>
          <p:cNvSpPr txBox="1"/>
          <p:nvPr/>
        </p:nvSpPr>
        <p:spPr>
          <a:xfrm>
            <a:off x="4038600" y="5765063"/>
            <a:ext cx="3429000" cy="461665"/>
          </a:xfrm>
          <a:prstGeom prst="rect">
            <a:avLst/>
          </a:prstGeom>
          <a:noFill/>
          <a:ln w="31750">
            <a:solidFill>
              <a:schemeClr val="accent1"/>
            </a:solidFill>
          </a:ln>
        </p:spPr>
        <p:txBody>
          <a:bodyPr wrap="square">
            <a:spAutoFit/>
          </a:bodyPr>
          <a:lstStyle/>
          <a:p>
            <a:r>
              <a:rPr lang="en-US" sz="2400" b="1" dirty="0"/>
              <a:t>Histology code: 8323/3</a:t>
            </a:r>
          </a:p>
        </p:txBody>
      </p:sp>
    </p:spTree>
    <p:extLst>
      <p:ext uri="{BB962C8B-B14F-4D97-AF65-F5344CB8AC3E}">
        <p14:creationId xmlns:p14="http://schemas.microsoft.com/office/powerpoint/2010/main" val="406101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Minor Changes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Breast</a:t>
            </a:r>
          </a:p>
          <a:p>
            <a:r>
              <a:rPr lang="en-US" dirty="0"/>
              <a:t>Cutaneous Melanoma</a:t>
            </a:r>
          </a:p>
          <a:p>
            <a:r>
              <a:rPr lang="en-US" dirty="0"/>
              <a:t>Head &amp; Neck</a:t>
            </a:r>
          </a:p>
          <a:p>
            <a:r>
              <a:rPr lang="en-US" dirty="0"/>
              <a:t>Malignant &amp; Non-malignant CNS</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49</a:t>
            </a:fld>
            <a:endParaRPr lang="en-US" dirty="0"/>
          </a:p>
        </p:txBody>
      </p:sp>
    </p:spTree>
    <p:extLst>
      <p:ext uri="{BB962C8B-B14F-4D97-AF65-F5344CB8AC3E}">
        <p14:creationId xmlns:p14="http://schemas.microsoft.com/office/powerpoint/2010/main" val="131069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New Fields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Tobacco Use Smoking Status</a:t>
            </a:r>
          </a:p>
          <a:p>
            <a:r>
              <a:rPr lang="en-US" dirty="0"/>
              <a:t>	</a:t>
            </a:r>
            <a:r>
              <a:rPr lang="en-US" sz="2000" dirty="0"/>
              <a:t>Was new for IN in 2022, now required by NCDB</a:t>
            </a:r>
          </a:p>
          <a:p>
            <a:r>
              <a:rPr lang="en-US" dirty="0"/>
              <a:t>Rx Hosp – Surg 2023</a:t>
            </a:r>
          </a:p>
          <a:p>
            <a:r>
              <a:rPr lang="en-US" dirty="0"/>
              <a:t>	</a:t>
            </a:r>
            <a:r>
              <a:rPr lang="en-US" sz="2000" dirty="0"/>
              <a:t>Replaces Surgical Procedure of Primary Site at this Facility for cases diagnosed 	2023+</a:t>
            </a:r>
          </a:p>
          <a:p>
            <a:r>
              <a:rPr lang="en-US" dirty="0"/>
              <a:t>Rx </a:t>
            </a:r>
            <a:r>
              <a:rPr lang="en-US" dirty="0" err="1"/>
              <a:t>Summ</a:t>
            </a:r>
            <a:r>
              <a:rPr lang="en-US" dirty="0"/>
              <a:t> – Surg 2023</a:t>
            </a:r>
          </a:p>
          <a:p>
            <a:r>
              <a:rPr lang="en-US" dirty="0"/>
              <a:t>	</a:t>
            </a:r>
            <a:r>
              <a:rPr lang="en-US" sz="2000" dirty="0"/>
              <a:t>Replaces Surgical Procedure of Primary Site for cases diagnosed 2023+</a:t>
            </a:r>
          </a:p>
          <a:p>
            <a:endParaRPr lang="en-US" dirty="0"/>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1721990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620BD0B5-ACF4-52D8-29FB-53ED02E6B924}"/>
              </a:ext>
            </a:extLst>
          </p:cNvPr>
          <p:cNvSpPr>
            <a:spLocks noGrp="1"/>
          </p:cNvSpPr>
          <p:nvPr>
            <p:ph type="ftr" sz="quarter" idx="4294967295"/>
          </p:nvPr>
        </p:nvSpPr>
        <p:spPr>
          <a:xfrm rot="5400000">
            <a:off x="-1828800" y="2002536"/>
            <a:ext cx="4114800" cy="365125"/>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2023 Updates from ICRA</a:t>
            </a:r>
          </a:p>
        </p:txBody>
      </p:sp>
      <p:pic>
        <p:nvPicPr>
          <p:cNvPr id="6" name="Picture 5" descr="Calendar&#10;&#10;Description automatically generated">
            <a:extLst>
              <a:ext uri="{FF2B5EF4-FFF2-40B4-BE49-F238E27FC236}">
                <a16:creationId xmlns:a16="http://schemas.microsoft.com/office/drawing/2014/main" id="{18AA7D36-B19E-1AF4-63B3-0B3480ACEF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7504" b="13540"/>
          <a:stretch/>
        </p:blipFill>
        <p:spPr>
          <a:xfrm>
            <a:off x="457200" y="457200"/>
            <a:ext cx="11277600" cy="5943600"/>
          </a:xfrm>
          <a:prstGeom prst="rect">
            <a:avLst/>
          </a:prstGeom>
          <a:noFill/>
        </p:spPr>
      </p:pic>
      <p:sp>
        <p:nvSpPr>
          <p:cNvPr id="14" name="Date Placeholder 3" hidden="1">
            <a:extLst>
              <a:ext uri="{FF2B5EF4-FFF2-40B4-BE49-F238E27FC236}">
                <a16:creationId xmlns:a16="http://schemas.microsoft.com/office/drawing/2014/main" id="{910073C0-9E22-85A9-69A0-EEB7D21C2644}"/>
              </a:ext>
            </a:extLst>
          </p:cNvPr>
          <p:cNvSpPr>
            <a:spLocks noGrp="1"/>
          </p:cNvSpPr>
          <p:nvPr>
            <p:ph type="dt" sz="half" idx="4294967295"/>
          </p:nvPr>
        </p:nvSpPr>
        <p:spPr>
          <a:xfrm>
            <a:off x="381000" y="6356350"/>
            <a:ext cx="1701018" cy="365125"/>
          </a:xfrm>
        </p:spPr>
        <p:txBody>
          <a:bodyPr/>
          <a:lstStyle/>
          <a:p>
            <a:pPr>
              <a:spcAft>
                <a:spcPts val="600"/>
              </a:spcAft>
            </a:pPr>
            <a:fld id="{7E7AB22C-8B7E-9B4A-8C65-396C3C874D86}" type="datetime1">
              <a:rPr lang="en-US" smtClean="0"/>
              <a:pPr>
                <a:spcAft>
                  <a:spcPts val="600"/>
                </a:spcAft>
              </a:pPr>
              <a:t>2/15/2023</a:t>
            </a:fld>
            <a:endParaRPr lang="en-US"/>
          </a:p>
        </p:txBody>
      </p:sp>
      <p:sp>
        <p:nvSpPr>
          <p:cNvPr id="18" name="Slide Number Placeholder 5" hidden="1">
            <a:extLst>
              <a:ext uri="{FF2B5EF4-FFF2-40B4-BE49-F238E27FC236}">
                <a16:creationId xmlns:a16="http://schemas.microsoft.com/office/drawing/2014/main" id="{54594B11-2C4C-6549-0413-6B99AFB31753}"/>
              </a:ext>
            </a:extLst>
          </p:cNvPr>
          <p:cNvSpPr>
            <a:spLocks noGrp="1"/>
          </p:cNvSpPr>
          <p:nvPr>
            <p:ph type="sldNum" sz="quarter" idx="4294967295"/>
          </p:nvPr>
        </p:nvSpPr>
        <p:spPr>
          <a:xfrm>
            <a:off x="10153276" y="6356350"/>
            <a:ext cx="1657723" cy="365125"/>
          </a:xfrm>
        </p:spPr>
        <p:txBody>
          <a:bodyPr/>
          <a:lstStyle/>
          <a:p>
            <a:pPr>
              <a:spcAft>
                <a:spcPts val="600"/>
              </a:spcAft>
            </a:pPr>
            <a:fld id="{294A09A9-5501-47C1-A89A-A340965A2BE2}" type="slidenum">
              <a:rPr lang="en-US" smtClean="0"/>
              <a:pPr>
                <a:spcAft>
                  <a:spcPts val="600"/>
                </a:spcAft>
              </a:pPr>
              <a:t>50</a:t>
            </a:fld>
            <a:endParaRPr lang="en-US"/>
          </a:p>
        </p:txBody>
      </p:sp>
    </p:spTree>
    <p:extLst>
      <p:ext uri="{BB962C8B-B14F-4D97-AF65-F5344CB8AC3E}">
        <p14:creationId xmlns:p14="http://schemas.microsoft.com/office/powerpoint/2010/main" val="25613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r>
              <a:rPr lang="en-US" dirty="0"/>
              <a:t>Leslie Woodard</a:t>
            </a:r>
          </a:p>
          <a:p>
            <a:r>
              <a:rPr lang="en-US" dirty="0">
                <a:hlinkClick r:id="rId3"/>
              </a:rPr>
              <a:t>Leslie.Woodard@franciscanalliance.org</a:t>
            </a:r>
            <a:r>
              <a:rPr lang="en-US" dirty="0"/>
              <a:t> </a:t>
            </a:r>
          </a:p>
          <a:p>
            <a:r>
              <a:rPr lang="en-US" dirty="0">
                <a:hlinkClick r:id="rId4"/>
              </a:rPr>
              <a:t>www.icra-Indiana.net</a:t>
            </a:r>
            <a:r>
              <a:rPr lang="en-US" dirty="0"/>
              <a:t> </a:t>
            </a:r>
          </a:p>
        </p:txBody>
      </p:sp>
      <p:pic>
        <p:nvPicPr>
          <p:cNvPr id="4" name="Picture 3">
            <a:extLst>
              <a:ext uri="{FF2B5EF4-FFF2-40B4-BE49-F238E27FC236}">
                <a16:creationId xmlns:a16="http://schemas.microsoft.com/office/drawing/2014/main" id="{4A920C9D-4B33-BCC9-6A3C-4CEA46E454D4}"/>
              </a:ext>
            </a:extLst>
          </p:cNvPr>
          <p:cNvPicPr>
            <a:picLocks noChangeAspect="1"/>
          </p:cNvPicPr>
          <p:nvPr/>
        </p:nvPicPr>
        <p:blipFill rotWithShape="1">
          <a:blip r:embed="rId5"/>
          <a:srcRect l="6196" t="14286" r="80266" b="64898"/>
          <a:stretch/>
        </p:blipFill>
        <p:spPr bwMode="auto">
          <a:xfrm>
            <a:off x="9743391" y="4941842"/>
            <a:ext cx="2099310" cy="1814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618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Tobacco Use Smoking Status Example</a:t>
            </a:r>
          </a:p>
        </p:txBody>
      </p:sp>
      <p:sp>
        <p:nvSpPr>
          <p:cNvPr id="7" name="Content Placeholder 6">
            <a:extLst>
              <a:ext uri="{FF2B5EF4-FFF2-40B4-BE49-F238E27FC236}">
                <a16:creationId xmlns:a16="http://schemas.microsoft.com/office/drawing/2014/main" id="{ADAB295D-AD58-C5E3-C6DA-1437DF85A105}"/>
              </a:ext>
            </a:extLst>
          </p:cNvPr>
          <p:cNvSpPr>
            <a:spLocks noGrp="1"/>
          </p:cNvSpPr>
          <p:nvPr>
            <p:ph idx="1"/>
          </p:nvPr>
        </p:nvSpPr>
        <p:spPr/>
        <p:txBody>
          <a:bodyPr/>
          <a:lstStyle/>
          <a:p>
            <a:r>
              <a:rPr lang="en-US" dirty="0"/>
              <a:t>12/5/22: CT Lung Screening. Patient reports he is a current smoker.</a:t>
            </a:r>
          </a:p>
          <a:p>
            <a:r>
              <a:rPr lang="en-US" dirty="0"/>
              <a:t>1/20/23 Bx: LUL Adenocarcinoma</a:t>
            </a:r>
          </a:p>
          <a:p>
            <a:r>
              <a:rPr lang="en-US" dirty="0"/>
              <a:t>1/25/23 Med </a:t>
            </a:r>
            <a:r>
              <a:rPr lang="en-US" dirty="0" err="1"/>
              <a:t>Onc</a:t>
            </a:r>
            <a:r>
              <a:rPr lang="en-US" dirty="0"/>
              <a:t> Consult: Patient reports he stopped smoking cigarettes 1/1/2023</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6</a:t>
            </a:fld>
            <a:endParaRPr lang="en-US" dirty="0"/>
          </a:p>
        </p:txBody>
      </p:sp>
      <p:sp>
        <p:nvSpPr>
          <p:cNvPr id="8" name="Content Placeholder 7">
            <a:extLst>
              <a:ext uri="{FF2B5EF4-FFF2-40B4-BE49-F238E27FC236}">
                <a16:creationId xmlns:a16="http://schemas.microsoft.com/office/drawing/2014/main" id="{EAAC75CE-1615-06BE-7A6D-A52F360EF56C}"/>
              </a:ext>
            </a:extLst>
          </p:cNvPr>
          <p:cNvSpPr>
            <a:spLocks noGrp="1"/>
          </p:cNvSpPr>
          <p:nvPr>
            <p:ph idx="10"/>
          </p:nvPr>
        </p:nvSpPr>
        <p:spPr/>
        <p:txBody>
          <a:bodyPr/>
          <a:lstStyle/>
          <a:p>
            <a:r>
              <a:rPr lang="en-US" dirty="0"/>
              <a:t>Patient stopped smoking within 30 days prior to diagnosis. Per STORE, page 93, smoking within 30 days of diagnosis is reported as current smoker to separate those that may have stopped smoking due to symptoms leading to the cancer diagnosis</a:t>
            </a:r>
          </a:p>
        </p:txBody>
      </p:sp>
      <p:sp>
        <p:nvSpPr>
          <p:cNvPr id="9" name="Content Placeholder 8">
            <a:extLst>
              <a:ext uri="{FF2B5EF4-FFF2-40B4-BE49-F238E27FC236}">
                <a16:creationId xmlns:a16="http://schemas.microsoft.com/office/drawing/2014/main" id="{51349F17-1B32-5FF0-6E58-B0C348F61B63}"/>
              </a:ext>
            </a:extLst>
          </p:cNvPr>
          <p:cNvSpPr>
            <a:spLocks noGrp="1"/>
          </p:cNvSpPr>
          <p:nvPr>
            <p:ph idx="11"/>
          </p:nvPr>
        </p:nvSpPr>
        <p:spPr/>
        <p:txBody>
          <a:bodyPr/>
          <a:lstStyle/>
          <a:p>
            <a:r>
              <a:rPr lang="en-US" dirty="0"/>
              <a:t>Case</a:t>
            </a:r>
          </a:p>
        </p:txBody>
      </p:sp>
      <p:sp>
        <p:nvSpPr>
          <p:cNvPr id="10" name="Content Placeholder 9">
            <a:extLst>
              <a:ext uri="{FF2B5EF4-FFF2-40B4-BE49-F238E27FC236}">
                <a16:creationId xmlns:a16="http://schemas.microsoft.com/office/drawing/2014/main" id="{BB5A2602-DCAB-1693-85A7-6E391FA6A79A}"/>
              </a:ext>
            </a:extLst>
          </p:cNvPr>
          <p:cNvSpPr>
            <a:spLocks noGrp="1"/>
          </p:cNvSpPr>
          <p:nvPr>
            <p:ph idx="12"/>
          </p:nvPr>
        </p:nvSpPr>
        <p:spPr/>
        <p:txBody>
          <a:bodyPr/>
          <a:lstStyle/>
          <a:p>
            <a:r>
              <a:rPr lang="en-US" dirty="0"/>
              <a:t>Code: 1</a:t>
            </a:r>
          </a:p>
        </p:txBody>
      </p:sp>
    </p:spTree>
    <p:extLst>
      <p:ext uri="{BB962C8B-B14F-4D97-AF65-F5344CB8AC3E}">
        <p14:creationId xmlns:p14="http://schemas.microsoft.com/office/powerpoint/2010/main" val="42942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Tobacco Use Smoking Status Example</a:t>
            </a:r>
          </a:p>
        </p:txBody>
      </p:sp>
      <p:sp>
        <p:nvSpPr>
          <p:cNvPr id="7" name="Content Placeholder 6">
            <a:extLst>
              <a:ext uri="{FF2B5EF4-FFF2-40B4-BE49-F238E27FC236}">
                <a16:creationId xmlns:a16="http://schemas.microsoft.com/office/drawing/2014/main" id="{ADAB295D-AD58-C5E3-C6DA-1437DF85A105}"/>
              </a:ext>
            </a:extLst>
          </p:cNvPr>
          <p:cNvSpPr>
            <a:spLocks noGrp="1"/>
          </p:cNvSpPr>
          <p:nvPr>
            <p:ph idx="1"/>
          </p:nvPr>
        </p:nvSpPr>
        <p:spPr/>
        <p:txBody>
          <a:bodyPr/>
          <a:lstStyle/>
          <a:p>
            <a:r>
              <a:rPr lang="en-US" dirty="0"/>
              <a:t>1/05/23 Bx: LUL Adenocarcinoma</a:t>
            </a:r>
          </a:p>
          <a:p>
            <a:r>
              <a:rPr lang="en-US" dirty="0"/>
              <a:t>2/15/23 Med </a:t>
            </a:r>
            <a:r>
              <a:rPr lang="en-US" dirty="0" err="1"/>
              <a:t>Onc</a:t>
            </a:r>
            <a:r>
              <a:rPr lang="en-US" dirty="0"/>
              <a:t> Consult: Patient reports he stopped smoking cigarettes 2/10/23</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7</a:t>
            </a:fld>
            <a:endParaRPr lang="en-US" dirty="0"/>
          </a:p>
        </p:txBody>
      </p:sp>
      <p:sp>
        <p:nvSpPr>
          <p:cNvPr id="8" name="Content Placeholder 7">
            <a:extLst>
              <a:ext uri="{FF2B5EF4-FFF2-40B4-BE49-F238E27FC236}">
                <a16:creationId xmlns:a16="http://schemas.microsoft.com/office/drawing/2014/main" id="{EAAC75CE-1615-06BE-7A6D-A52F360EF56C}"/>
              </a:ext>
            </a:extLst>
          </p:cNvPr>
          <p:cNvSpPr>
            <a:spLocks noGrp="1"/>
          </p:cNvSpPr>
          <p:nvPr>
            <p:ph idx="10"/>
          </p:nvPr>
        </p:nvSpPr>
        <p:spPr/>
        <p:txBody>
          <a:bodyPr/>
          <a:lstStyle/>
          <a:p>
            <a:r>
              <a:rPr lang="en-US" dirty="0"/>
              <a:t>Even though he is considered a former smoker as of 2/10/23, he was a smoker at the time of diagnosis, which is what is collected in this field</a:t>
            </a:r>
          </a:p>
        </p:txBody>
      </p:sp>
      <p:sp>
        <p:nvSpPr>
          <p:cNvPr id="9" name="Content Placeholder 8">
            <a:extLst>
              <a:ext uri="{FF2B5EF4-FFF2-40B4-BE49-F238E27FC236}">
                <a16:creationId xmlns:a16="http://schemas.microsoft.com/office/drawing/2014/main" id="{51349F17-1B32-5FF0-6E58-B0C348F61B63}"/>
              </a:ext>
            </a:extLst>
          </p:cNvPr>
          <p:cNvSpPr>
            <a:spLocks noGrp="1"/>
          </p:cNvSpPr>
          <p:nvPr>
            <p:ph idx="11"/>
          </p:nvPr>
        </p:nvSpPr>
        <p:spPr/>
        <p:txBody>
          <a:bodyPr/>
          <a:lstStyle/>
          <a:p>
            <a:r>
              <a:rPr lang="en-US" dirty="0"/>
              <a:t>Case</a:t>
            </a:r>
          </a:p>
        </p:txBody>
      </p:sp>
      <p:sp>
        <p:nvSpPr>
          <p:cNvPr id="10" name="Content Placeholder 9">
            <a:extLst>
              <a:ext uri="{FF2B5EF4-FFF2-40B4-BE49-F238E27FC236}">
                <a16:creationId xmlns:a16="http://schemas.microsoft.com/office/drawing/2014/main" id="{BB5A2602-DCAB-1693-85A7-6E391FA6A79A}"/>
              </a:ext>
            </a:extLst>
          </p:cNvPr>
          <p:cNvSpPr>
            <a:spLocks noGrp="1"/>
          </p:cNvSpPr>
          <p:nvPr>
            <p:ph idx="12"/>
          </p:nvPr>
        </p:nvSpPr>
        <p:spPr/>
        <p:txBody>
          <a:bodyPr/>
          <a:lstStyle/>
          <a:p>
            <a:r>
              <a:rPr lang="en-US" dirty="0"/>
              <a:t>Code: 1</a:t>
            </a:r>
          </a:p>
        </p:txBody>
      </p:sp>
    </p:spTree>
    <p:extLst>
      <p:ext uri="{BB962C8B-B14F-4D97-AF65-F5344CB8AC3E}">
        <p14:creationId xmlns:p14="http://schemas.microsoft.com/office/powerpoint/2010/main" val="285219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Removed Fields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Date flags</a:t>
            </a:r>
          </a:p>
          <a:p>
            <a:r>
              <a:rPr lang="en-US" dirty="0"/>
              <a:t>Surgical Procedure of Primary Site </a:t>
            </a:r>
          </a:p>
          <a:p>
            <a:r>
              <a:rPr lang="en-US" dirty="0"/>
              <a:t>Surgical Procedure of Primary Site at this Facility</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130093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A6FA-6531-6C04-F1DD-DC78C572F4CB}"/>
              </a:ext>
            </a:extLst>
          </p:cNvPr>
          <p:cNvSpPr>
            <a:spLocks noGrp="1"/>
          </p:cNvSpPr>
          <p:nvPr>
            <p:ph type="title"/>
          </p:nvPr>
        </p:nvSpPr>
        <p:spPr/>
        <p:txBody>
          <a:bodyPr/>
          <a:lstStyle/>
          <a:p>
            <a:r>
              <a:rPr lang="en-US" dirty="0"/>
              <a:t>Reportability Changes</a:t>
            </a:r>
          </a:p>
        </p:txBody>
      </p:sp>
      <p:sp>
        <p:nvSpPr>
          <p:cNvPr id="3" name="Content Placeholder 2">
            <a:extLst>
              <a:ext uri="{FF2B5EF4-FFF2-40B4-BE49-F238E27FC236}">
                <a16:creationId xmlns:a16="http://schemas.microsoft.com/office/drawing/2014/main" id="{2CDB19F9-DEB1-B71D-7838-1858E504D750}"/>
              </a:ext>
            </a:extLst>
          </p:cNvPr>
          <p:cNvSpPr>
            <a:spLocks noGrp="1"/>
          </p:cNvSpPr>
          <p:nvPr>
            <p:ph idx="1"/>
          </p:nvPr>
        </p:nvSpPr>
        <p:spPr/>
        <p:txBody>
          <a:bodyPr/>
          <a:lstStyle/>
          <a:p>
            <a:r>
              <a:rPr lang="en-US" dirty="0"/>
              <a:t>Juvenile pilocytic astrocytoma had a behavior change to /1</a:t>
            </a:r>
          </a:p>
          <a:p>
            <a:r>
              <a:rPr lang="en-US" dirty="0"/>
              <a:t>	Anything diagnosed before 2023 still has a /3 behavior</a:t>
            </a:r>
          </a:p>
          <a:p>
            <a:r>
              <a:rPr lang="en-US" dirty="0"/>
              <a:t> 	Reportable for any year, as it is a CNS tumor</a:t>
            </a:r>
          </a:p>
        </p:txBody>
      </p:sp>
      <p:sp>
        <p:nvSpPr>
          <p:cNvPr id="4" name="Date Placeholder 3">
            <a:extLst>
              <a:ext uri="{FF2B5EF4-FFF2-40B4-BE49-F238E27FC236}">
                <a16:creationId xmlns:a16="http://schemas.microsoft.com/office/drawing/2014/main" id="{F8BDC8CB-4731-E50E-CD0A-2198CAD36EEE}"/>
              </a:ext>
            </a:extLst>
          </p:cNvPr>
          <p:cNvSpPr>
            <a:spLocks noGrp="1"/>
          </p:cNvSpPr>
          <p:nvPr>
            <p:ph type="dt" sz="half" idx="2"/>
          </p:nvPr>
        </p:nvSpPr>
        <p:spPr/>
        <p:txBody>
          <a:bodyPr/>
          <a:lstStyle/>
          <a:p>
            <a:r>
              <a:rPr lang="en-US" dirty="0"/>
              <a:t>February 2023</a:t>
            </a:r>
          </a:p>
        </p:txBody>
      </p:sp>
      <p:sp>
        <p:nvSpPr>
          <p:cNvPr id="5" name="Footer Placeholder 4">
            <a:extLst>
              <a:ext uri="{FF2B5EF4-FFF2-40B4-BE49-F238E27FC236}">
                <a16:creationId xmlns:a16="http://schemas.microsoft.com/office/drawing/2014/main" id="{F1405552-EDBE-D03E-2F76-23076071AFC5}"/>
              </a:ext>
            </a:extLst>
          </p:cNvPr>
          <p:cNvSpPr>
            <a:spLocks noGrp="1"/>
          </p:cNvSpPr>
          <p:nvPr>
            <p:ph type="ftr" sz="quarter" idx="3"/>
          </p:nvPr>
        </p:nvSpPr>
        <p:spPr/>
        <p:txBody>
          <a:bodyPr/>
          <a:lstStyle/>
          <a:p>
            <a:r>
              <a:rPr lang="en-US" dirty="0"/>
              <a:t>2023 Updates from ICRA</a:t>
            </a:r>
          </a:p>
        </p:txBody>
      </p:sp>
      <p:sp>
        <p:nvSpPr>
          <p:cNvPr id="6" name="Slide Number Placeholder 5">
            <a:extLst>
              <a:ext uri="{FF2B5EF4-FFF2-40B4-BE49-F238E27FC236}">
                <a16:creationId xmlns:a16="http://schemas.microsoft.com/office/drawing/2014/main" id="{C6E37F95-53E4-F99C-BEA5-5C440ED7262E}"/>
              </a:ext>
            </a:extLst>
          </p:cNvPr>
          <p:cNvSpPr>
            <a:spLocks noGrp="1"/>
          </p:cNvSpPr>
          <p:nvPr>
            <p:ph type="sldNum" sz="quarter" idx="4"/>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387895825"/>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{2C561976-60A2-4A31-A7F4-550BBED7F5F1}tf45331398_win32</Template>
  <TotalTime>1598</TotalTime>
  <Words>5422</Words>
  <Application>Microsoft Office PowerPoint</Application>
  <PresentationFormat>Widescreen</PresentationFormat>
  <Paragraphs>593</Paragraphs>
  <Slides>51</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Cambria</vt:lpstr>
      <vt:lpstr>Courier New</vt:lpstr>
      <vt:lpstr>TdsSpecial</vt:lpstr>
      <vt:lpstr>Tenorite</vt:lpstr>
      <vt:lpstr>Office Theme</vt:lpstr>
      <vt:lpstr>2023 Updates from ICRA</vt:lpstr>
      <vt:lpstr>Agenda</vt:lpstr>
      <vt:lpstr>STORE 2023</vt:lpstr>
      <vt:lpstr>PowerPoint Presentation</vt:lpstr>
      <vt:lpstr>New Fields</vt:lpstr>
      <vt:lpstr>Tobacco Use Smoking Status Example</vt:lpstr>
      <vt:lpstr>Tobacco Use Smoking Status Example</vt:lpstr>
      <vt:lpstr>Removed Fields</vt:lpstr>
      <vt:lpstr>Reportability Changes</vt:lpstr>
      <vt:lpstr>Reportability Changes</vt:lpstr>
      <vt:lpstr>-Rads Example</vt:lpstr>
      <vt:lpstr>Reportability Changes</vt:lpstr>
      <vt:lpstr>LCIS Example</vt:lpstr>
      <vt:lpstr>Surgery Codes</vt:lpstr>
      <vt:lpstr>Surgery Example</vt:lpstr>
      <vt:lpstr>Surgery Example</vt:lpstr>
      <vt:lpstr>Melanoma Example</vt:lpstr>
      <vt:lpstr>Melanoma Example</vt:lpstr>
      <vt:lpstr>Some Other Updates</vt:lpstr>
      <vt:lpstr>New to STORE!</vt:lpstr>
      <vt:lpstr>SSDI Manual</vt:lpstr>
      <vt:lpstr>PowerPoint Presentation</vt:lpstr>
      <vt:lpstr>SSDI Updates</vt:lpstr>
      <vt:lpstr>SSDIs Removed</vt:lpstr>
      <vt:lpstr>SSDIs Added</vt:lpstr>
      <vt:lpstr>P16 Anus</vt:lpstr>
      <vt:lpstr>Histologic Subtype – Appendix</vt:lpstr>
      <vt:lpstr>Clinical Margin Width - Melanoma</vt:lpstr>
      <vt:lpstr>Major Changes</vt:lpstr>
      <vt:lpstr>FIGO Stage</vt:lpstr>
      <vt:lpstr>Schema Discriminator 1: EsophagusGEJunction/Stomach</vt:lpstr>
      <vt:lpstr>Grade Manual</vt:lpstr>
      <vt:lpstr>Grade Updates</vt:lpstr>
      <vt:lpstr>Priority Order Example</vt:lpstr>
      <vt:lpstr>Sarcoma Grade Tables 9-10</vt:lpstr>
      <vt:lpstr>AJCC</vt:lpstr>
      <vt:lpstr>Version 9 Protocols Effective 1/1/2023</vt:lpstr>
      <vt:lpstr>Appendix</vt:lpstr>
      <vt:lpstr>Anus</vt:lpstr>
      <vt:lpstr>Brain &amp; Spinal Cord</vt:lpstr>
      <vt:lpstr>Solid Tumor Rules</vt:lpstr>
      <vt:lpstr>https://seer.cancer.gov/tools/solidtumor/ </vt:lpstr>
      <vt:lpstr>Applying the Rules</vt:lpstr>
      <vt:lpstr>Major Change</vt:lpstr>
      <vt:lpstr>Liver Example</vt:lpstr>
      <vt:lpstr>Ovary Example</vt:lpstr>
      <vt:lpstr>Anus Example</vt:lpstr>
      <vt:lpstr>Endometrium Example </vt:lpstr>
      <vt:lpstr>Minor Changes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Updates from ICRA</dc:title>
  <dc:creator>Woodard Leslie N</dc:creator>
  <cp:lastModifiedBy>Woodard Leslie N</cp:lastModifiedBy>
  <cp:revision>3</cp:revision>
  <dcterms:created xsi:type="dcterms:W3CDTF">2023-01-23T13:10:43Z</dcterms:created>
  <dcterms:modified xsi:type="dcterms:W3CDTF">2023-02-15T16:27:48Z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