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56" r:id="rId5"/>
    <p:sldId id="265" r:id="rId6"/>
    <p:sldId id="275" r:id="rId7"/>
    <p:sldId id="270" r:id="rId8"/>
    <p:sldId id="274" r:id="rId9"/>
    <p:sldId id="271" r:id="rId10"/>
    <p:sldId id="272" r:id="rId11"/>
    <p:sldId id="277" r:id="rId12"/>
    <p:sldId id="276" r:id="rId13"/>
    <p:sldId id="273" r:id="rId14"/>
    <p:sldId id="278" r:id="rId15"/>
    <p:sldId id="269"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574C5E-6187-ECE4-5A0C-87958973EA31}" name="Sanderson, Greta" initials="GS" userId="S::GSanderson@health.in.gov::24b9be94-b1d4-45b7-8de8-404dede07e07"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48CED9-CCDC-456C-B521-498054F131E5}" v="1" dt="2023-11-08T16:41:37.3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5958" autoAdjust="0"/>
  </p:normalViewPr>
  <p:slideViewPr>
    <p:cSldViewPr snapToGrid="0" snapToObjects="1" showGuides="1">
      <p:cViewPr varScale="1">
        <p:scale>
          <a:sx n="81" d="100"/>
          <a:sy n="81" d="100"/>
        </p:scale>
        <p:origin x="120" y="57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364CAC-115D-A14F-A8BE-F4784513B3FD}" type="datetimeFigureOut">
              <a:rPr lang="en-US" smtClean="0"/>
              <a:t>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731CD6-7082-7749-BD99-0B0117ADFFDC}" type="slidenum">
              <a:rPr lang="en-US" smtClean="0"/>
              <a:t>‹#›</a:t>
            </a:fld>
            <a:endParaRPr lang="en-US"/>
          </a:p>
        </p:txBody>
      </p:sp>
    </p:spTree>
    <p:extLst>
      <p:ext uri="{BB962C8B-B14F-4D97-AF65-F5344CB8AC3E}">
        <p14:creationId xmlns:p14="http://schemas.microsoft.com/office/powerpoint/2010/main" val="1837640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6</a:t>
            </a:fld>
            <a:endParaRPr lang="en-US"/>
          </a:p>
        </p:txBody>
      </p:sp>
    </p:spTree>
    <p:extLst>
      <p:ext uri="{BB962C8B-B14F-4D97-AF65-F5344CB8AC3E}">
        <p14:creationId xmlns:p14="http://schemas.microsoft.com/office/powerpoint/2010/main" val="3794309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1CD6-7082-7749-BD99-0B0117ADFFDC}" type="slidenum">
              <a:rPr lang="en-US" smtClean="0"/>
              <a:t>7</a:t>
            </a:fld>
            <a:endParaRPr lang="en-US"/>
          </a:p>
        </p:txBody>
      </p:sp>
    </p:spTree>
    <p:extLst>
      <p:ext uri="{BB962C8B-B14F-4D97-AF65-F5344CB8AC3E}">
        <p14:creationId xmlns:p14="http://schemas.microsoft.com/office/powerpoint/2010/main" val="14395947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90A01FC-93F7-BE41-ADE1-034EA44A4165}"/>
              </a:ext>
            </a:extLst>
          </p:cNvPr>
          <p:cNvSpPr>
            <a:spLocks noGrp="1"/>
          </p:cNvSpPr>
          <p:nvPr>
            <p:ph type="body" sz="quarter" idx="10" hasCustomPrompt="1"/>
          </p:nvPr>
        </p:nvSpPr>
        <p:spPr>
          <a:xfrm>
            <a:off x="5430279" y="4814155"/>
            <a:ext cx="3322638" cy="424732"/>
          </a:xfrm>
        </p:spPr>
        <p:txBody>
          <a:bodyPr anchor="ctr">
            <a:spAutoFit/>
          </a:bodyPr>
          <a:lstStyle>
            <a:lvl1pPr>
              <a:defRPr sz="2400">
                <a:solidFill>
                  <a:schemeClr val="bg1"/>
                </a:solidFill>
              </a:defRPr>
            </a:lvl1pPr>
            <a:lvl2pPr>
              <a:defRPr sz="2400">
                <a:solidFill>
                  <a:schemeClr val="bg1"/>
                </a:solidFill>
                <a:latin typeface="Raleway" panose="020B0503030101060003" pitchFamily="34" charset="77"/>
              </a:defRPr>
            </a:lvl2pPr>
            <a:lvl3pPr>
              <a:defRPr sz="2400">
                <a:solidFill>
                  <a:schemeClr val="bg1"/>
                </a:solidFill>
                <a:latin typeface="Raleway" panose="020B0503030101060003" pitchFamily="34" charset="77"/>
              </a:defRPr>
            </a:lvl3pPr>
            <a:lvl4pPr>
              <a:defRPr sz="2400">
                <a:solidFill>
                  <a:schemeClr val="bg1"/>
                </a:solidFill>
                <a:latin typeface="Raleway" panose="020B0503030101060003" pitchFamily="34" charset="77"/>
              </a:defRPr>
            </a:lvl4pPr>
            <a:lvl5pPr>
              <a:defRPr sz="2400">
                <a:solidFill>
                  <a:schemeClr val="bg1"/>
                </a:solidFill>
                <a:latin typeface="Raleway" panose="020B0503030101060003" pitchFamily="34" charset="77"/>
              </a:defRPr>
            </a:lvl5pPr>
          </a:lstStyle>
          <a:p>
            <a:pPr lvl="0"/>
            <a:r>
              <a:rPr lang="en-US" dirty="0"/>
              <a:t>08/04/2020</a:t>
            </a:r>
          </a:p>
        </p:txBody>
      </p:sp>
      <p:sp>
        <p:nvSpPr>
          <p:cNvPr id="2" name="Title 1">
            <a:extLst>
              <a:ext uri="{FF2B5EF4-FFF2-40B4-BE49-F238E27FC236}">
                <a16:creationId xmlns:a16="http://schemas.microsoft.com/office/drawing/2014/main" id="{60166518-E155-EA41-99F6-16C1DA34B61D}"/>
              </a:ext>
            </a:extLst>
          </p:cNvPr>
          <p:cNvSpPr>
            <a:spLocks noGrp="1"/>
          </p:cNvSpPr>
          <p:nvPr>
            <p:ph type="ctrTitle" hasCustomPrompt="1"/>
          </p:nvPr>
        </p:nvSpPr>
        <p:spPr>
          <a:xfrm>
            <a:off x="5430279" y="1189138"/>
            <a:ext cx="6141961" cy="590931"/>
          </a:xfrm>
        </p:spPr>
        <p:txBody>
          <a:bodyPr anchor="b">
            <a:spAutoFit/>
          </a:bodyPr>
          <a:lstStyle>
            <a:lvl1pPr algn="l">
              <a:defRPr sz="3600" b="1" i="0" cap="all" baseline="0">
                <a:solidFill>
                  <a:schemeClr val="bg1"/>
                </a:solidFill>
                <a:latin typeface="Raleway SemiBold" panose="020B0503030101060003"/>
              </a:defRPr>
            </a:lvl1pPr>
          </a:lstStyle>
          <a:p>
            <a:r>
              <a:rPr lang="en-US" dirty="0"/>
              <a:t>Presentation Name</a:t>
            </a:r>
          </a:p>
        </p:txBody>
      </p:sp>
      <p:sp>
        <p:nvSpPr>
          <p:cNvPr id="9" name="Rectangle 8">
            <a:extLst>
              <a:ext uri="{FF2B5EF4-FFF2-40B4-BE49-F238E27FC236}">
                <a16:creationId xmlns:a16="http://schemas.microsoft.com/office/drawing/2014/main" id="{064F9266-EFA5-B84E-8766-D362F4D5E364}"/>
              </a:ext>
            </a:extLst>
          </p:cNvPr>
          <p:cNvSpPr/>
          <p:nvPr userDrawn="1"/>
        </p:nvSpPr>
        <p:spPr>
          <a:xfrm>
            <a:off x="4493232" y="380136"/>
            <a:ext cx="62031" cy="6097728"/>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BED99FD-4ABD-9745-A58A-888D466334D9}"/>
              </a:ext>
            </a:extLst>
          </p:cNvPr>
          <p:cNvPicPr>
            <a:picLocks noChangeAspect="1"/>
          </p:cNvPicPr>
          <p:nvPr userDrawn="1"/>
        </p:nvPicPr>
        <p:blipFill>
          <a:blip r:embed="rId2"/>
          <a:stretch>
            <a:fillRect/>
          </a:stretch>
        </p:blipFill>
        <p:spPr>
          <a:xfrm>
            <a:off x="1204775" y="1171054"/>
            <a:ext cx="2413441" cy="4423558"/>
          </a:xfrm>
          <a:prstGeom prst="rect">
            <a:avLst/>
          </a:prstGeom>
        </p:spPr>
      </p:pic>
      <p:sp>
        <p:nvSpPr>
          <p:cNvPr id="7" name="Text Placeholder 2">
            <a:extLst>
              <a:ext uri="{FF2B5EF4-FFF2-40B4-BE49-F238E27FC236}">
                <a16:creationId xmlns:a16="http://schemas.microsoft.com/office/drawing/2014/main" id="{ACDACEB2-BE74-48A9-87B2-A9E3C26F6980}"/>
              </a:ext>
            </a:extLst>
          </p:cNvPr>
          <p:cNvSpPr>
            <a:spLocks noGrp="1"/>
          </p:cNvSpPr>
          <p:nvPr>
            <p:ph type="body" sz="quarter" idx="11" hasCustomPrompt="1"/>
          </p:nvPr>
        </p:nvSpPr>
        <p:spPr>
          <a:xfrm>
            <a:off x="5430279" y="2875547"/>
            <a:ext cx="6432297" cy="1481669"/>
          </a:xfrm>
        </p:spPr>
        <p:txBody>
          <a:bodyPr>
            <a:normAutofit/>
          </a:bodyPr>
          <a:lstStyle>
            <a:lvl1pPr>
              <a:defRPr sz="2800">
                <a:solidFill>
                  <a:schemeClr val="bg1"/>
                </a:solidFill>
              </a:defRPr>
            </a:lvl1pPr>
          </a:lstStyle>
          <a:p>
            <a:r>
              <a:rPr lang="en-US" b="1" dirty="0">
                <a:latin typeface="Raleway" pitchFamily="2" charset="0"/>
              </a:rPr>
              <a:t>PRESENTER NAME</a:t>
            </a:r>
            <a:br>
              <a:rPr lang="en-US" b="1" dirty="0">
                <a:latin typeface="Raleway" pitchFamily="2" charset="0"/>
              </a:rPr>
            </a:br>
            <a:r>
              <a:rPr lang="en-US" dirty="0">
                <a:latin typeface="Raleway" pitchFamily="2" charset="0"/>
              </a:rPr>
              <a:t>PRESENTER TITLE</a:t>
            </a:r>
          </a:p>
        </p:txBody>
      </p:sp>
    </p:spTree>
    <p:extLst>
      <p:ext uri="{BB962C8B-B14F-4D97-AF65-F5344CB8AC3E}">
        <p14:creationId xmlns:p14="http://schemas.microsoft.com/office/powerpoint/2010/main" val="2869170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ooter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50E123E-A50F-CF41-806E-C064ABA25857}"/>
              </a:ext>
            </a:extLst>
          </p:cNvPr>
          <p:cNvSpPr>
            <a:spLocks noGrp="1"/>
          </p:cNvSpPr>
          <p:nvPr>
            <p:ph type="sldNum" sz="quarter" idx="12"/>
          </p:nvPr>
        </p:nvSpPr>
        <p:spPr/>
        <p:txBody>
          <a:bodyPr/>
          <a:lstStyle/>
          <a:p>
            <a:fld id="{2C1798A1-548B-2F4F-A949-0B360C421755}" type="slidenum">
              <a:rPr lang="en-US" smtClean="0"/>
              <a:t>‹#›</a:t>
            </a:fld>
            <a:endParaRPr lang="en-US"/>
          </a:p>
        </p:txBody>
      </p:sp>
      <p:cxnSp>
        <p:nvCxnSpPr>
          <p:cNvPr id="4" name="Straight Connector 3">
            <a:extLst>
              <a:ext uri="{FF2B5EF4-FFF2-40B4-BE49-F238E27FC236}">
                <a16:creationId xmlns:a16="http://schemas.microsoft.com/office/drawing/2014/main" id="{704B8754-6230-FF48-BAA3-475B4BD55389}"/>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9090E88-0231-EF47-91D8-BAFEBA3FC2E4}"/>
              </a:ext>
            </a:extLst>
          </p:cNvPr>
          <p:cNvPicPr>
            <a:picLocks noChangeAspect="1"/>
          </p:cNvPicPr>
          <p:nvPr userDrawn="1"/>
        </p:nvPicPr>
        <p:blipFill>
          <a:blip r:embed="rId2"/>
          <a:stretch>
            <a:fillRect/>
          </a:stretch>
        </p:blipFill>
        <p:spPr>
          <a:xfrm>
            <a:off x="363617" y="5802218"/>
            <a:ext cx="1623999" cy="817420"/>
          </a:xfrm>
          <a:prstGeom prst="rect">
            <a:avLst/>
          </a:prstGeom>
        </p:spPr>
      </p:pic>
    </p:spTree>
    <p:extLst>
      <p:ext uri="{BB962C8B-B14F-4D97-AF65-F5344CB8AC3E}">
        <p14:creationId xmlns:p14="http://schemas.microsoft.com/office/powerpoint/2010/main" val="3068617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rts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a:xfrm>
            <a:off x="436881" y="365126"/>
            <a:ext cx="3380242" cy="756565"/>
          </a:xfrm>
        </p:spPr>
        <p:txBody>
          <a:bodyPr/>
          <a:lstStyle>
            <a:lvl1pPr>
              <a:defRPr>
                <a:solidFill>
                  <a:schemeClr val="tx1"/>
                </a:solidFill>
              </a:defRPr>
            </a:lvl1pPr>
          </a:lstStyle>
          <a:p>
            <a:r>
              <a:rPr lang="en-US" dirty="0"/>
              <a:t>Chart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614639"/>
            <a:ext cx="3380242" cy="3645518"/>
          </a:xfrm>
          <a:noFill/>
        </p:spPr>
        <p:txBody>
          <a:bodyPr/>
          <a:lstStyle>
            <a:lvl1pPr>
              <a:lnSpc>
                <a:spcPct val="100000"/>
              </a:lnSpc>
              <a:defRPr>
                <a:solidFill>
                  <a:schemeClr val="tx1"/>
                </a:solidFill>
                <a:latin typeface="Segoe UI" panose="020B0502040204020203" pitchFamily="34" charset="0"/>
                <a:cs typeface="Segoe UI" panose="020B0502040204020203" pitchFamily="34" charset="0"/>
              </a:defRPr>
            </a:lvl1pPr>
            <a:lvl2pPr>
              <a:lnSpc>
                <a:spcPct val="100000"/>
              </a:lnSpc>
              <a:defRPr>
                <a:solidFill>
                  <a:schemeClr val="tx1"/>
                </a:solidFill>
                <a:latin typeface="Segoe UI" panose="020B0502040204020203" pitchFamily="34" charset="0"/>
                <a:cs typeface="Segoe UI" panose="020B0502040204020203" pitchFamily="34" charset="0"/>
              </a:defRPr>
            </a:lvl2pPr>
            <a:lvl3pPr>
              <a:lnSpc>
                <a:spcPct val="100000"/>
              </a:lnSpc>
              <a:defRPr>
                <a:solidFill>
                  <a:schemeClr val="tx1"/>
                </a:solidFill>
                <a:latin typeface="Segoe UI" panose="020B0502040204020203" pitchFamily="34" charset="0"/>
                <a:cs typeface="Segoe UI" panose="020B0502040204020203" pitchFamily="34" charset="0"/>
              </a:defRPr>
            </a:lvl3pPr>
            <a:lvl4pPr>
              <a:lnSpc>
                <a:spcPct val="100000"/>
              </a:lnSpc>
              <a:defRPr>
                <a:solidFill>
                  <a:schemeClr val="tx1"/>
                </a:solidFill>
                <a:latin typeface="Segoe UI" panose="020B0502040204020203" pitchFamily="34" charset="0"/>
                <a:cs typeface="Segoe UI" panose="020B0502040204020203" pitchFamily="34" charset="0"/>
              </a:defRPr>
            </a:lvl4pPr>
            <a:lvl5pPr>
              <a:lnSpc>
                <a:spcPct val="100000"/>
              </a:lnSpc>
              <a:defRPr>
                <a:solidFill>
                  <a:schemeClr val="tx1"/>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D9333631-A642-3147-8E2D-182A900A376E}"/>
              </a:ext>
            </a:extLst>
          </p:cNvPr>
          <p:cNvSpPr>
            <a:spLocks noGrp="1"/>
          </p:cNvSpPr>
          <p:nvPr>
            <p:ph type="sldNum" sz="quarter" idx="14"/>
          </p:nvPr>
        </p:nvSpPr>
        <p:spPr/>
        <p:txBody>
          <a:bodyPr/>
          <a:lstStyle/>
          <a:p>
            <a:fld id="{2C1798A1-548B-2F4F-A949-0B360C421755}" type="slidenum">
              <a:rPr lang="en-US" smtClean="0"/>
              <a:pPr/>
              <a:t>‹#›</a:t>
            </a:fld>
            <a:endParaRPr lang="en-US" dirty="0"/>
          </a:p>
        </p:txBody>
      </p:sp>
      <p:cxnSp>
        <p:nvCxnSpPr>
          <p:cNvPr id="18" name="Straight Connector 17">
            <a:extLst>
              <a:ext uri="{FF2B5EF4-FFF2-40B4-BE49-F238E27FC236}">
                <a16:creationId xmlns:a16="http://schemas.microsoft.com/office/drawing/2014/main" id="{21C3DAE3-FAD8-5D4F-A07E-1BDB97A1AA02}"/>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91561F55-8A38-B940-9C70-17A82AC89ED4}"/>
              </a:ext>
            </a:extLst>
          </p:cNvPr>
          <p:cNvPicPr>
            <a:picLocks noChangeAspect="1"/>
          </p:cNvPicPr>
          <p:nvPr userDrawn="1"/>
        </p:nvPicPr>
        <p:blipFill>
          <a:blip r:embed="rId2"/>
          <a:stretch>
            <a:fillRect/>
          </a:stretch>
        </p:blipFill>
        <p:spPr>
          <a:xfrm>
            <a:off x="363617" y="5802218"/>
            <a:ext cx="1623999" cy="817420"/>
          </a:xfrm>
          <a:prstGeom prst="rect">
            <a:avLst/>
          </a:prstGeom>
        </p:spPr>
      </p:pic>
    </p:spTree>
    <p:extLst>
      <p:ext uri="{BB962C8B-B14F-4D97-AF65-F5344CB8AC3E}">
        <p14:creationId xmlns:p14="http://schemas.microsoft.com/office/powerpoint/2010/main" val="2419828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harts 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a:xfrm>
            <a:off x="436881" y="365126"/>
            <a:ext cx="3380242" cy="756565"/>
          </a:xfrm>
        </p:spPr>
        <p:txBody>
          <a:bodyPr/>
          <a:lstStyle>
            <a:lvl1pPr>
              <a:defRPr>
                <a:solidFill>
                  <a:schemeClr val="bg1"/>
                </a:solidFill>
              </a:defRPr>
            </a:lvl1pPr>
          </a:lstStyle>
          <a:p>
            <a:r>
              <a:rPr lang="en-US" dirty="0"/>
              <a:t>Chart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614639"/>
            <a:ext cx="3380242" cy="3645518"/>
          </a:xfrm>
          <a:noFill/>
        </p:spPr>
        <p:txBody>
          <a:bodyPr/>
          <a:lstStyle>
            <a:lvl1pPr>
              <a:lnSpc>
                <a:spcPct val="100000"/>
              </a:lnSpc>
              <a:defRPr>
                <a:solidFill>
                  <a:schemeClr val="bg1"/>
                </a:solidFill>
                <a:latin typeface="Segoe UI" panose="020B0502040204020203" pitchFamily="34" charset="0"/>
                <a:cs typeface="Segoe UI" panose="020B0502040204020203" pitchFamily="34" charset="0"/>
              </a:defRPr>
            </a:lvl1pPr>
            <a:lvl2pPr>
              <a:lnSpc>
                <a:spcPct val="100000"/>
              </a:lnSpc>
              <a:defRPr>
                <a:solidFill>
                  <a:schemeClr val="bg1"/>
                </a:solidFill>
                <a:latin typeface="Segoe UI" panose="020B0502040204020203" pitchFamily="34" charset="0"/>
                <a:cs typeface="Segoe UI" panose="020B0502040204020203" pitchFamily="34" charset="0"/>
              </a:defRPr>
            </a:lvl2pPr>
            <a:lvl3pPr>
              <a:lnSpc>
                <a:spcPct val="100000"/>
              </a:lnSpc>
              <a:defRPr>
                <a:solidFill>
                  <a:schemeClr val="bg1"/>
                </a:solidFill>
                <a:latin typeface="Segoe UI" panose="020B0502040204020203" pitchFamily="34" charset="0"/>
                <a:cs typeface="Segoe UI" panose="020B0502040204020203" pitchFamily="34" charset="0"/>
              </a:defRPr>
            </a:lvl3pPr>
            <a:lvl4pPr>
              <a:lnSpc>
                <a:spcPct val="100000"/>
              </a:lnSpc>
              <a:defRPr>
                <a:solidFill>
                  <a:schemeClr val="bg1"/>
                </a:solidFill>
                <a:latin typeface="Segoe UI" panose="020B0502040204020203" pitchFamily="34" charset="0"/>
                <a:cs typeface="Segoe UI" panose="020B0502040204020203" pitchFamily="34" charset="0"/>
              </a:defRPr>
            </a:lvl4pPr>
            <a:lvl5pPr>
              <a:lnSpc>
                <a:spcPct val="100000"/>
              </a:lnSpc>
              <a:defRPr>
                <a:solidFill>
                  <a:schemeClr val="bg1"/>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EBE0AC1F-4242-FD4A-84BE-CDA82C3D43AE}"/>
              </a:ext>
            </a:extLst>
          </p:cNvPr>
          <p:cNvCxnSpPr>
            <a:cxnSpLocks/>
          </p:cNvCxnSpPr>
          <p:nvPr userDrawn="1"/>
        </p:nvCxnSpPr>
        <p:spPr>
          <a:xfrm>
            <a:off x="2103120" y="6215970"/>
            <a:ext cx="910132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FF5FB82-9241-C045-8A52-591FEB315B77}"/>
              </a:ext>
            </a:extLst>
          </p:cNvPr>
          <p:cNvPicPr>
            <a:picLocks noChangeAspect="1"/>
          </p:cNvPicPr>
          <p:nvPr userDrawn="1"/>
        </p:nvPicPr>
        <p:blipFill>
          <a:blip r:embed="rId2"/>
          <a:stretch>
            <a:fillRect/>
          </a:stretch>
        </p:blipFill>
        <p:spPr>
          <a:xfrm>
            <a:off x="387962" y="5802218"/>
            <a:ext cx="1623999" cy="817420"/>
          </a:xfrm>
          <a:prstGeom prst="rect">
            <a:avLst/>
          </a:prstGeom>
        </p:spPr>
      </p:pic>
      <p:sp>
        <p:nvSpPr>
          <p:cNvPr id="12" name="Slide Number Placeholder 6">
            <a:extLst>
              <a:ext uri="{FF2B5EF4-FFF2-40B4-BE49-F238E27FC236}">
                <a16:creationId xmlns:a16="http://schemas.microsoft.com/office/drawing/2014/main" id="{2360B844-A017-134D-8EA2-7AE1BDE27744}"/>
              </a:ext>
            </a:extLst>
          </p:cNvPr>
          <p:cNvSpPr>
            <a:spLocks noGrp="1"/>
          </p:cNvSpPr>
          <p:nvPr>
            <p:ph type="sldNum" sz="quarter" idx="12"/>
          </p:nvPr>
        </p:nvSpPr>
        <p:spPr>
          <a:xfrm>
            <a:off x="11204447" y="6028365"/>
            <a:ext cx="623935" cy="365125"/>
          </a:xfrm>
        </p:spPr>
        <p:txBody>
          <a:bodyPr/>
          <a:lstStyle>
            <a:lvl1pPr>
              <a:defRPr>
                <a:solidFill>
                  <a:schemeClr val="bg1"/>
                </a:solidFill>
              </a:defRPr>
            </a:lvl1pPr>
          </a:lstStyle>
          <a:p>
            <a:fld id="{2C1798A1-548B-2F4F-A949-0B360C421755}" type="slidenum">
              <a:rPr lang="en-US" smtClean="0"/>
              <a:pPr/>
              <a:t>‹#›</a:t>
            </a:fld>
            <a:endParaRPr lang="en-US" dirty="0"/>
          </a:p>
        </p:txBody>
      </p:sp>
    </p:spTree>
    <p:extLst>
      <p:ext uri="{BB962C8B-B14F-4D97-AF65-F5344CB8AC3E}">
        <p14:creationId xmlns:p14="http://schemas.microsoft.com/office/powerpoint/2010/main" val="1764650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5811A15A-5574-F349-80FF-82E68C175956}"/>
              </a:ext>
            </a:extLst>
          </p:cNvPr>
          <p:cNvSpPr/>
          <p:nvPr userDrawn="1"/>
        </p:nvSpPr>
        <p:spPr>
          <a:xfrm>
            <a:off x="0" y="0"/>
            <a:ext cx="8056368" cy="6858000"/>
          </a:xfrm>
          <a:custGeom>
            <a:avLst/>
            <a:gdLst>
              <a:gd name="connsiteX0" fmla="*/ 0 w 8056368"/>
              <a:gd name="connsiteY0" fmla="*/ 0 h 6858000"/>
              <a:gd name="connsiteX1" fmla="*/ 6687076 w 8056368"/>
              <a:gd name="connsiteY1" fmla="*/ 0 h 6858000"/>
              <a:gd name="connsiteX2" fmla="*/ 8023597 w 8056368"/>
              <a:gd name="connsiteY2" fmla="*/ 3282383 h 6858000"/>
              <a:gd name="connsiteX3" fmla="*/ 8030854 w 8056368"/>
              <a:gd name="connsiteY3" fmla="*/ 3300205 h 6858000"/>
              <a:gd name="connsiteX4" fmla="*/ 8048937 w 8056368"/>
              <a:gd name="connsiteY4" fmla="*/ 3358462 h 6858000"/>
              <a:gd name="connsiteX5" fmla="*/ 8056368 w 8056368"/>
              <a:gd name="connsiteY5" fmla="*/ 3432175 h 6858000"/>
              <a:gd name="connsiteX6" fmla="*/ 8048937 w 8056368"/>
              <a:gd name="connsiteY6" fmla="*/ 3505888 h 6858000"/>
              <a:gd name="connsiteX7" fmla="*/ 8039148 w 8056368"/>
              <a:gd name="connsiteY7" fmla="*/ 3537425 h 6858000"/>
              <a:gd name="connsiteX8" fmla="*/ 8013247 w 8056368"/>
              <a:gd name="connsiteY8" fmla="*/ 3601035 h 6858000"/>
              <a:gd name="connsiteX9" fmla="*/ 6687076 w 8056368"/>
              <a:gd name="connsiteY9" fmla="*/ 6858000 h 6858000"/>
              <a:gd name="connsiteX10" fmla="*/ 0 w 8056368"/>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56368" h="6858000">
                <a:moveTo>
                  <a:pt x="0" y="0"/>
                </a:moveTo>
                <a:lnTo>
                  <a:pt x="6687076" y="0"/>
                </a:lnTo>
                <a:lnTo>
                  <a:pt x="8023597" y="3282383"/>
                </a:lnTo>
                <a:lnTo>
                  <a:pt x="8030854" y="3300205"/>
                </a:lnTo>
                <a:lnTo>
                  <a:pt x="8048937" y="3358462"/>
                </a:lnTo>
                <a:cubicBezTo>
                  <a:pt x="8053810" y="3382272"/>
                  <a:pt x="8056368" y="3406925"/>
                  <a:pt x="8056368" y="3432175"/>
                </a:cubicBezTo>
                <a:cubicBezTo>
                  <a:pt x="8056368" y="3457426"/>
                  <a:pt x="8053810" y="3482079"/>
                  <a:pt x="8048937" y="3505888"/>
                </a:cubicBezTo>
                <a:lnTo>
                  <a:pt x="8039148" y="3537425"/>
                </a:lnTo>
                <a:lnTo>
                  <a:pt x="8013247" y="3601035"/>
                </a:lnTo>
                <a:lnTo>
                  <a:pt x="6687076"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A picture containing object, clock, plate&#10;&#10;Description automatically generated">
            <a:extLst>
              <a:ext uri="{FF2B5EF4-FFF2-40B4-BE49-F238E27FC236}">
                <a16:creationId xmlns:a16="http://schemas.microsoft.com/office/drawing/2014/main" id="{C9F5121A-2387-6E4C-AF0D-FE8CED988356}"/>
              </a:ext>
            </a:extLst>
          </p:cNvPr>
          <p:cNvPicPr>
            <a:picLocks noChangeAspect="1"/>
          </p:cNvPicPr>
          <p:nvPr userDrawn="1"/>
        </p:nvPicPr>
        <p:blipFill>
          <a:blip r:embed="rId2"/>
          <a:stretch>
            <a:fillRect/>
          </a:stretch>
        </p:blipFill>
        <p:spPr>
          <a:xfrm>
            <a:off x="8915846" y="2171700"/>
            <a:ext cx="2392094" cy="2514600"/>
          </a:xfrm>
          <a:prstGeom prst="rect">
            <a:avLst/>
          </a:prstGeom>
        </p:spPr>
      </p:pic>
    </p:spTree>
    <p:extLst>
      <p:ext uri="{BB962C8B-B14F-4D97-AF65-F5344CB8AC3E}">
        <p14:creationId xmlns:p14="http://schemas.microsoft.com/office/powerpoint/2010/main" val="716960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415AE06-AF06-7C4A-901C-10EB3EC08409}"/>
              </a:ext>
            </a:extLst>
          </p:cNvPr>
          <p:cNvSpPr>
            <a:spLocks noGrp="1"/>
          </p:cNvSpPr>
          <p:nvPr>
            <p:ph type="pic" sz="quarter" idx="10" hasCustomPrompt="1"/>
          </p:nvPr>
        </p:nvSpPr>
        <p:spPr>
          <a:xfrm>
            <a:off x="709757" y="-1286616"/>
            <a:ext cx="12008425" cy="6656388"/>
          </a:xfrm>
          <a:prstGeom prst="roundRect">
            <a:avLst/>
          </a:prstGeom>
          <a:pattFill prst="pct5">
            <a:fgClr>
              <a:schemeClr val="bg1">
                <a:lumMod val="75000"/>
              </a:schemeClr>
            </a:fgClr>
            <a:bgClr>
              <a:schemeClr val="bg1"/>
            </a:bgClr>
          </a:pattFill>
        </p:spPr>
        <p:txBody>
          <a:bodyPr anchor="ctr" anchorCtr="0">
            <a:normAutofit/>
          </a:bodyPr>
          <a:lstStyle>
            <a:lvl1pPr algn="ctr">
              <a:defRPr sz="3000" i="1">
                <a:noFill/>
              </a:defRPr>
            </a:lvl1pPr>
          </a:lstStyle>
          <a:p>
            <a:r>
              <a:rPr lang="en-US" dirty="0"/>
              <a:t>Insert Image in shape with pattern</a:t>
            </a:r>
          </a:p>
        </p:txBody>
      </p:sp>
      <p:sp>
        <p:nvSpPr>
          <p:cNvPr id="16" name="Picture Placeholder 11">
            <a:extLst>
              <a:ext uri="{FF2B5EF4-FFF2-40B4-BE49-F238E27FC236}">
                <a16:creationId xmlns:a16="http://schemas.microsoft.com/office/drawing/2014/main" id="{EBF03025-F7CF-E247-83C5-084B91D93139}"/>
              </a:ext>
            </a:extLst>
          </p:cNvPr>
          <p:cNvSpPr>
            <a:spLocks noGrp="1"/>
          </p:cNvSpPr>
          <p:nvPr>
            <p:ph type="pic" sz="quarter" idx="11" hasCustomPrompt="1"/>
          </p:nvPr>
        </p:nvSpPr>
        <p:spPr>
          <a:xfrm>
            <a:off x="1152832" y="-1084881"/>
            <a:ext cx="12386705" cy="6782047"/>
          </a:xfrm>
          <a:prstGeom prst="roundRect">
            <a:avLst/>
          </a:prstGeom>
          <a:noFill/>
          <a:ln w="38100">
            <a:solidFill>
              <a:schemeClr val="tx1"/>
            </a:solidFill>
          </a:ln>
        </p:spPr>
        <p:txBody>
          <a:bodyPr anchor="ctr" anchorCtr="0">
            <a:normAutofit/>
          </a:bodyPr>
          <a:lstStyle>
            <a:lvl1pPr algn="ctr">
              <a:defRPr sz="3000">
                <a:noFill/>
              </a:defRPr>
            </a:lvl1pPr>
          </a:lstStyle>
          <a:p>
            <a:r>
              <a:rPr lang="en-US" dirty="0"/>
              <a:t>Leave blue outlined shape blank</a:t>
            </a:r>
          </a:p>
        </p:txBody>
      </p:sp>
      <p:pic>
        <p:nvPicPr>
          <p:cNvPr id="9" name="Picture 8">
            <a:extLst>
              <a:ext uri="{FF2B5EF4-FFF2-40B4-BE49-F238E27FC236}">
                <a16:creationId xmlns:a16="http://schemas.microsoft.com/office/drawing/2014/main" id="{6D2C52E7-2D52-944F-A93E-2767FD8CB4DF}"/>
              </a:ext>
            </a:extLst>
          </p:cNvPr>
          <p:cNvPicPr>
            <a:picLocks noChangeAspect="1"/>
          </p:cNvPicPr>
          <p:nvPr userDrawn="1"/>
        </p:nvPicPr>
        <p:blipFill>
          <a:blip r:embed="rId2"/>
          <a:stretch>
            <a:fillRect/>
          </a:stretch>
        </p:blipFill>
        <p:spPr>
          <a:xfrm>
            <a:off x="363617" y="5802218"/>
            <a:ext cx="1623999" cy="817420"/>
          </a:xfrm>
          <a:prstGeom prst="rect">
            <a:avLst/>
          </a:prstGeom>
        </p:spPr>
      </p:pic>
      <p:sp>
        <p:nvSpPr>
          <p:cNvPr id="17" name="Picture Placeholder 11">
            <a:extLst>
              <a:ext uri="{FF2B5EF4-FFF2-40B4-BE49-F238E27FC236}">
                <a16:creationId xmlns:a16="http://schemas.microsoft.com/office/drawing/2014/main" id="{9FE6B556-ED36-ED45-935B-E7D8F5FC1C55}"/>
              </a:ext>
            </a:extLst>
          </p:cNvPr>
          <p:cNvSpPr>
            <a:spLocks noGrp="1"/>
          </p:cNvSpPr>
          <p:nvPr>
            <p:ph type="pic" sz="quarter" idx="12"/>
          </p:nvPr>
        </p:nvSpPr>
        <p:spPr>
          <a:xfrm>
            <a:off x="5117433" y="4975738"/>
            <a:ext cx="8422103" cy="1459364"/>
          </a:xfrm>
          <a:prstGeom prst="roundRect">
            <a:avLst/>
          </a:prstGeom>
          <a:solidFill>
            <a:schemeClr val="tx1"/>
          </a:solidFill>
          <a:ln w="38100">
            <a:noFill/>
          </a:ln>
        </p:spPr>
        <p:txBody>
          <a:bodyPr anchor="ctr" anchorCtr="0">
            <a:normAutofit/>
          </a:bodyPr>
          <a:lstStyle>
            <a:lvl1pPr algn="ctr">
              <a:defRPr sz="3000"/>
            </a:lvl1pPr>
          </a:lstStyle>
          <a:p>
            <a:r>
              <a:rPr lang="en-US"/>
              <a:t>Click icon to add picture</a:t>
            </a:r>
            <a:endParaRPr lang="en-US" dirty="0"/>
          </a:p>
        </p:txBody>
      </p:sp>
      <p:sp>
        <p:nvSpPr>
          <p:cNvPr id="2" name="Title 1">
            <a:extLst>
              <a:ext uri="{FF2B5EF4-FFF2-40B4-BE49-F238E27FC236}">
                <a16:creationId xmlns:a16="http://schemas.microsoft.com/office/drawing/2014/main" id="{9543D0D1-0A0F-A944-A2A2-733544183CC6}"/>
              </a:ext>
            </a:extLst>
          </p:cNvPr>
          <p:cNvSpPr>
            <a:spLocks noGrp="1"/>
          </p:cNvSpPr>
          <p:nvPr>
            <p:ph type="title" hasCustomPrompt="1"/>
          </p:nvPr>
        </p:nvSpPr>
        <p:spPr>
          <a:xfrm>
            <a:off x="5588000" y="4959229"/>
            <a:ext cx="6240383" cy="1475873"/>
          </a:xfrm>
        </p:spPr>
        <p:txBody>
          <a:bodyPr anchor="ctr">
            <a:normAutofit/>
          </a:bodyPr>
          <a:lstStyle>
            <a:lvl1pPr>
              <a:defRPr sz="4000">
                <a:solidFill>
                  <a:schemeClr val="bg1"/>
                </a:solidFill>
              </a:defRPr>
            </a:lvl1pPr>
          </a:lstStyle>
          <a:p>
            <a:r>
              <a:rPr lang="en-US" dirty="0"/>
              <a:t>Headline/Slide Title</a:t>
            </a:r>
          </a:p>
        </p:txBody>
      </p:sp>
    </p:spTree>
    <p:extLst>
      <p:ext uri="{BB962C8B-B14F-4D97-AF65-F5344CB8AC3E}">
        <p14:creationId xmlns:p14="http://schemas.microsoft.com/office/powerpoint/2010/main" val="21968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FE9E2-328C-1545-9458-EFA018E987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p:txBody>
          <a:bodyPr/>
          <a:lstStyle>
            <a:lvl1pPr>
              <a:lnSpc>
                <a:spcPct val="100000"/>
              </a:lnSpc>
              <a:defRPr>
                <a:latin typeface="Segoe UI" panose="020B0502040204020203" pitchFamily="34" charset="0"/>
                <a:cs typeface="Segoe UI" panose="020B0502040204020203" pitchFamily="34" charset="0"/>
              </a:defRPr>
            </a:lvl1pPr>
            <a:lvl2pPr>
              <a:lnSpc>
                <a:spcPct val="100000"/>
              </a:lnSpc>
              <a:defRPr>
                <a:latin typeface="Segoe UI" panose="020B0502040204020203" pitchFamily="34" charset="0"/>
                <a:cs typeface="Segoe UI" panose="020B0502040204020203" pitchFamily="34" charset="0"/>
              </a:defRPr>
            </a:lvl2pPr>
            <a:lvl3pPr>
              <a:lnSpc>
                <a:spcPct val="100000"/>
              </a:lnSpc>
              <a:defRPr>
                <a:latin typeface="Segoe UI" panose="020B0502040204020203" pitchFamily="34" charset="0"/>
                <a:cs typeface="Segoe UI" panose="020B0502040204020203" pitchFamily="34" charset="0"/>
              </a:defRPr>
            </a:lvl3pPr>
            <a:lvl4pPr>
              <a:lnSpc>
                <a:spcPct val="100000"/>
              </a:lnSpc>
              <a:defRPr>
                <a:latin typeface="Segoe UI" panose="020B0502040204020203" pitchFamily="34" charset="0"/>
                <a:cs typeface="Segoe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1111812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mp; Quote">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BAAE26D7-7D96-AD4F-8FAE-E5B63D3331B1}"/>
              </a:ext>
            </a:extLst>
          </p:cNvPr>
          <p:cNvSpPr>
            <a:spLocks noGrp="1"/>
          </p:cNvSpPr>
          <p:nvPr>
            <p:ph type="pic" sz="quarter" idx="10"/>
          </p:nvPr>
        </p:nvSpPr>
        <p:spPr>
          <a:xfrm>
            <a:off x="8866207" y="1221208"/>
            <a:ext cx="3946968" cy="4403485"/>
          </a:xfrm>
          <a:prstGeom prst="roundRect">
            <a:avLst/>
          </a:prstGeom>
          <a:solidFill>
            <a:schemeClr val="accent2"/>
          </a:solidFill>
        </p:spPr>
        <p:txBody>
          <a:bodyPr anchor="ctr" anchorCtr="0">
            <a:normAutofit/>
          </a:bodyPr>
          <a:lstStyle>
            <a:lvl1pPr algn="ctr">
              <a:defRPr sz="3000">
                <a:solidFill>
                  <a:schemeClr val="accent2"/>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a:xfrm>
            <a:off x="436880" y="1472457"/>
            <a:ext cx="7932420" cy="4152236"/>
          </a:xfrm>
        </p:spPr>
        <p:txBody>
          <a:bodyPr/>
          <a:lstStyle>
            <a:lvl1pPr>
              <a:lnSpc>
                <a:spcPct val="100000"/>
              </a:lnSpc>
              <a:defRPr>
                <a:latin typeface="Segoe UI" panose="020B0502040204020203" pitchFamily="34" charset="0"/>
                <a:cs typeface="Segoe UI" panose="020B0502040204020203" pitchFamily="34" charset="0"/>
              </a:defRPr>
            </a:lvl1pPr>
            <a:lvl2pPr>
              <a:lnSpc>
                <a:spcPct val="100000"/>
              </a:lnSpc>
              <a:defRPr>
                <a:latin typeface="Segoe UI" panose="020B0502040204020203" pitchFamily="34" charset="0"/>
                <a:cs typeface="Segoe UI" panose="020B0502040204020203" pitchFamily="34" charset="0"/>
              </a:defRPr>
            </a:lvl2pPr>
            <a:lvl3pPr>
              <a:lnSpc>
                <a:spcPct val="100000"/>
              </a:lnSpc>
              <a:defRPr>
                <a:latin typeface="Segoe UI" panose="020B0502040204020203" pitchFamily="34" charset="0"/>
                <a:cs typeface="Segoe UI" panose="020B0502040204020203" pitchFamily="34" charset="0"/>
              </a:defRPr>
            </a:lvl3pPr>
            <a:lvl4pPr>
              <a:lnSpc>
                <a:spcPct val="100000"/>
              </a:lnSpc>
              <a:defRPr>
                <a:latin typeface="Segoe UI" panose="020B0502040204020203" pitchFamily="34" charset="0"/>
                <a:cs typeface="Segoe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7" name="Text Placeholder 6">
            <a:extLst>
              <a:ext uri="{FF2B5EF4-FFF2-40B4-BE49-F238E27FC236}">
                <a16:creationId xmlns:a16="http://schemas.microsoft.com/office/drawing/2014/main" id="{44AF7A4B-782F-C94B-BEFD-33103FCA9413}"/>
              </a:ext>
            </a:extLst>
          </p:cNvPr>
          <p:cNvSpPr>
            <a:spLocks noGrp="1"/>
          </p:cNvSpPr>
          <p:nvPr>
            <p:ph type="body" sz="quarter" idx="13" hasCustomPrompt="1"/>
          </p:nvPr>
        </p:nvSpPr>
        <p:spPr>
          <a:xfrm>
            <a:off x="9385300" y="1701800"/>
            <a:ext cx="2565400" cy="3530599"/>
          </a:xfrm>
        </p:spPr>
        <p:txBody>
          <a:bodyPr anchor="ctr" anchorCtr="0">
            <a:normAutofit/>
          </a:bodyPr>
          <a:lstStyle>
            <a:lvl1pPr>
              <a:defRPr sz="3200" b="1" i="0">
                <a:solidFill>
                  <a:schemeClr val="bg1"/>
                </a:solidFill>
                <a:latin typeface="Raleway" panose="020B0503030101060003" pitchFamily="34" charset="77"/>
              </a:defRPr>
            </a:lvl1pPr>
            <a:lvl2pPr>
              <a:defRPr sz="2000"/>
            </a:lvl2pPr>
            <a:lvl3pPr>
              <a:defRPr sz="2000"/>
            </a:lvl3pPr>
            <a:lvl4pPr>
              <a:defRPr sz="2000"/>
            </a:lvl4pPr>
          </a:lstStyle>
          <a:p>
            <a:pPr lvl="0"/>
            <a:r>
              <a:rPr lang="en-US" dirty="0"/>
              <a:t>Quote or Callout</a:t>
            </a:r>
          </a:p>
        </p:txBody>
      </p:sp>
    </p:spTree>
    <p:extLst>
      <p:ext uri="{BB962C8B-B14F-4D97-AF65-F5344CB8AC3E}">
        <p14:creationId xmlns:p14="http://schemas.microsoft.com/office/powerpoint/2010/main" val="384681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A2D8612F-E863-B14C-9546-1A4E22909718}"/>
              </a:ext>
            </a:extLst>
          </p:cNvPr>
          <p:cNvSpPr/>
          <p:nvPr userDrawn="1"/>
        </p:nvSpPr>
        <p:spPr>
          <a:xfrm>
            <a:off x="6577881" y="-680666"/>
            <a:ext cx="7399100" cy="6432158"/>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11">
            <a:extLst>
              <a:ext uri="{FF2B5EF4-FFF2-40B4-BE49-F238E27FC236}">
                <a16:creationId xmlns:a16="http://schemas.microsoft.com/office/drawing/2014/main" id="{DDA341BB-F6CC-6040-96EA-C5272267FEA9}"/>
              </a:ext>
            </a:extLst>
          </p:cNvPr>
          <p:cNvSpPr>
            <a:spLocks noGrp="1"/>
          </p:cNvSpPr>
          <p:nvPr>
            <p:ph type="pic" sz="quarter" idx="10" hasCustomPrompt="1"/>
          </p:nvPr>
        </p:nvSpPr>
        <p:spPr>
          <a:xfrm>
            <a:off x="6933107" y="-320842"/>
            <a:ext cx="6128491" cy="5766237"/>
          </a:xfrm>
          <a:prstGeom prst="roundRect">
            <a:avLst/>
          </a:prstGeom>
          <a:pattFill prst="pct5">
            <a:fgClr>
              <a:schemeClr val="bg2"/>
            </a:fgClr>
            <a:bgClr>
              <a:schemeClr val="bg1"/>
            </a:bgClr>
          </a:pattFill>
          <a:ln w="6350">
            <a:noFill/>
          </a:ln>
        </p:spPr>
        <p:txBody>
          <a:bodyPr anchor="ctr" anchorCtr="0">
            <a:normAutofit/>
          </a:bodyPr>
          <a:lstStyle>
            <a:lvl1pPr algn="ctr">
              <a:defRPr sz="3000">
                <a:solidFill>
                  <a:schemeClr val="bg2">
                    <a:lumMod val="75000"/>
                  </a:schemeClr>
                </a:solidFill>
              </a:defRPr>
            </a:lvl1pPr>
          </a:lstStyle>
          <a:p>
            <a:r>
              <a:rPr lang="en-US" dirty="0"/>
              <a:t>Drag and drop </a:t>
            </a:r>
            <a:br>
              <a:rPr lang="en-US" dirty="0"/>
            </a:br>
            <a:r>
              <a:rPr lang="en-US" dirty="0"/>
              <a:t>image here</a:t>
            </a:r>
          </a:p>
        </p:txBody>
      </p:sp>
      <p:sp>
        <p:nvSpPr>
          <p:cNvPr id="2" name="Title 1">
            <a:extLst>
              <a:ext uri="{FF2B5EF4-FFF2-40B4-BE49-F238E27FC236}">
                <a16:creationId xmlns:a16="http://schemas.microsoft.com/office/drawing/2014/main" id="{107FE9E2-328C-1545-9458-EFA018E98755}"/>
              </a:ext>
            </a:extLst>
          </p:cNvPr>
          <p:cNvSpPr>
            <a:spLocks noGrp="1"/>
          </p:cNvSpPr>
          <p:nvPr>
            <p:ph type="title" hasCustomPrompt="1"/>
          </p:nvPr>
        </p:nvSpPr>
        <p:spPr>
          <a:xfrm>
            <a:off x="436880" y="365126"/>
            <a:ext cx="5888506" cy="756565"/>
          </a:xfrm>
        </p:spPr>
        <p:txBody>
          <a:bodyPr/>
          <a:lstStyle/>
          <a:p>
            <a:r>
              <a:rPr lang="en-US" dirty="0"/>
              <a:t>Headline/Slide Title</a:t>
            </a:r>
          </a:p>
        </p:txBody>
      </p:sp>
      <p:sp>
        <p:nvSpPr>
          <p:cNvPr id="3" name="Content Placeholder 2">
            <a:extLst>
              <a:ext uri="{FF2B5EF4-FFF2-40B4-BE49-F238E27FC236}">
                <a16:creationId xmlns:a16="http://schemas.microsoft.com/office/drawing/2014/main" id="{7C0A32A3-06D8-0D47-8AAD-C56E41646EC6}"/>
              </a:ext>
            </a:extLst>
          </p:cNvPr>
          <p:cNvSpPr>
            <a:spLocks noGrp="1"/>
          </p:cNvSpPr>
          <p:nvPr>
            <p:ph idx="1"/>
          </p:nvPr>
        </p:nvSpPr>
        <p:spPr>
          <a:xfrm>
            <a:off x="436880" y="1472457"/>
            <a:ext cx="5888506" cy="4152236"/>
          </a:xfrm>
        </p:spPr>
        <p:txBody>
          <a:bodyPr/>
          <a:lstStyle>
            <a:lvl1pPr>
              <a:lnSpc>
                <a:spcPct val="100000"/>
              </a:lnSpc>
              <a:defRPr>
                <a:latin typeface="Segoe UI" panose="020B0502040204020203" pitchFamily="34" charset="0"/>
                <a:cs typeface="Segoe UI" panose="020B0502040204020203" pitchFamily="34" charset="0"/>
              </a:defRPr>
            </a:lvl1pPr>
            <a:lvl2pPr>
              <a:lnSpc>
                <a:spcPct val="100000"/>
              </a:lnSpc>
              <a:defRPr>
                <a:latin typeface="Segoe UI" panose="020B0502040204020203" pitchFamily="34" charset="0"/>
                <a:cs typeface="Segoe UI" panose="020B0502040204020203" pitchFamily="34" charset="0"/>
              </a:defRPr>
            </a:lvl2pPr>
            <a:lvl3pPr>
              <a:lnSpc>
                <a:spcPct val="100000"/>
              </a:lnSpc>
              <a:defRPr>
                <a:latin typeface="Segoe UI" panose="020B0502040204020203" pitchFamily="34" charset="0"/>
                <a:cs typeface="Segoe UI" panose="020B0502040204020203" pitchFamily="34" charset="0"/>
              </a:defRPr>
            </a:lvl3pPr>
            <a:lvl4pPr>
              <a:lnSpc>
                <a:spcPct val="100000"/>
              </a:lnSpc>
              <a:defRPr>
                <a:latin typeface="Segoe UI" panose="020B0502040204020203" pitchFamily="34" charset="0"/>
                <a:cs typeface="Segoe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923ECF9-53C4-AF49-8D20-5D56FFBB901A}"/>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217479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1472184"/>
            <a:ext cx="5181600" cy="3787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AE7339-34B6-0340-927A-4DC0F40EBE6C}"/>
              </a:ext>
            </a:extLst>
          </p:cNvPr>
          <p:cNvSpPr>
            <a:spLocks noGrp="1"/>
          </p:cNvSpPr>
          <p:nvPr>
            <p:ph sz="half" idx="2"/>
          </p:nvPr>
        </p:nvSpPr>
        <p:spPr>
          <a:xfrm>
            <a:off x="6172200" y="1472184"/>
            <a:ext cx="5181600" cy="3787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D9EA76BB-48BA-344E-A70D-B41150C9DD9B}"/>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4046810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E229-B113-DD46-A3DF-2448F70BCEEB}"/>
              </a:ext>
            </a:extLst>
          </p:cNvPr>
          <p:cNvSpPr>
            <a:spLocks noGrp="1"/>
          </p:cNvSpPr>
          <p:nvPr>
            <p:ph type="title" hasCustomPrompt="1"/>
          </p:nvPr>
        </p:nvSpPr>
        <p:spPr/>
        <p:txBody>
          <a:bodyPr/>
          <a:lstStyle/>
          <a:p>
            <a:r>
              <a:rPr lang="en-US" dirty="0"/>
              <a:t>Headline/Slide Title</a:t>
            </a:r>
          </a:p>
        </p:txBody>
      </p:sp>
      <p:sp>
        <p:nvSpPr>
          <p:cNvPr id="3" name="Content Placeholder 2">
            <a:extLst>
              <a:ext uri="{FF2B5EF4-FFF2-40B4-BE49-F238E27FC236}">
                <a16:creationId xmlns:a16="http://schemas.microsoft.com/office/drawing/2014/main" id="{E64F3BDE-0077-2E49-BF72-FC0D1DEED007}"/>
              </a:ext>
            </a:extLst>
          </p:cNvPr>
          <p:cNvSpPr>
            <a:spLocks noGrp="1"/>
          </p:cNvSpPr>
          <p:nvPr>
            <p:ph sz="half" idx="1"/>
          </p:nvPr>
        </p:nvSpPr>
        <p:spPr>
          <a:xfrm>
            <a:off x="438912" y="2227801"/>
            <a:ext cx="5181600" cy="3032356"/>
          </a:xfrm>
        </p:spPr>
        <p:txBody>
          <a:bodyPr/>
          <a:lstStyle>
            <a:lvl1pPr>
              <a:lnSpc>
                <a:spcPct val="100000"/>
              </a:lnSpc>
              <a:defRPr>
                <a:latin typeface="Segoe UI" panose="020B0502040204020203" pitchFamily="34" charset="0"/>
                <a:cs typeface="Segoe UI" panose="020B0502040204020203" pitchFamily="34" charset="0"/>
              </a:defRPr>
            </a:lvl1pPr>
            <a:lvl2pPr>
              <a:lnSpc>
                <a:spcPct val="100000"/>
              </a:lnSpc>
              <a:defRPr>
                <a:latin typeface="Segoe UI" panose="020B0502040204020203" pitchFamily="34" charset="0"/>
                <a:cs typeface="Segoe UI" panose="020B0502040204020203" pitchFamily="34" charset="0"/>
              </a:defRPr>
            </a:lvl2pPr>
            <a:lvl3pPr>
              <a:lnSpc>
                <a:spcPct val="100000"/>
              </a:lnSpc>
              <a:defRPr>
                <a:latin typeface="Segoe UI" panose="020B0502040204020203" pitchFamily="34" charset="0"/>
                <a:cs typeface="Segoe UI" panose="020B0502040204020203" pitchFamily="34" charset="0"/>
              </a:defRPr>
            </a:lvl3pPr>
            <a:lvl4pPr>
              <a:lnSpc>
                <a:spcPct val="100000"/>
              </a:lnSpc>
              <a:defRPr>
                <a:latin typeface="Segoe UI" panose="020B0502040204020203" pitchFamily="34" charset="0"/>
                <a:cs typeface="Segoe UI" panose="020B0502040204020203" pitchFamily="34" charset="0"/>
              </a:defRPr>
            </a:lvl4pPr>
            <a:lvl5pPr>
              <a:lnSpc>
                <a:spcPct val="100000"/>
              </a:lnSpc>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0AE7339-34B6-0340-927A-4DC0F40EBE6C}"/>
              </a:ext>
            </a:extLst>
          </p:cNvPr>
          <p:cNvSpPr>
            <a:spLocks noGrp="1"/>
          </p:cNvSpPr>
          <p:nvPr>
            <p:ph sz="half" idx="2"/>
          </p:nvPr>
        </p:nvSpPr>
        <p:spPr>
          <a:xfrm>
            <a:off x="6172200" y="2227801"/>
            <a:ext cx="5181600" cy="3032356"/>
          </a:xfrm>
        </p:spPr>
        <p:txBody>
          <a:bodyPr/>
          <a:lstStyle>
            <a:lvl1pPr>
              <a:lnSpc>
                <a:spcPct val="100000"/>
              </a:lnSpc>
              <a:defRPr>
                <a:latin typeface="Segoe UI" panose="020B0502040204020203" pitchFamily="34" charset="0"/>
                <a:cs typeface="Segoe UI" panose="020B0502040204020203" pitchFamily="34" charset="0"/>
              </a:defRPr>
            </a:lvl1pPr>
            <a:lvl2pPr>
              <a:lnSpc>
                <a:spcPct val="100000"/>
              </a:lnSpc>
              <a:defRPr>
                <a:latin typeface="Segoe UI" panose="020B0502040204020203" pitchFamily="34" charset="0"/>
                <a:cs typeface="Segoe UI" panose="020B0502040204020203" pitchFamily="34" charset="0"/>
              </a:defRPr>
            </a:lvl2pPr>
            <a:lvl3pPr>
              <a:lnSpc>
                <a:spcPct val="100000"/>
              </a:lnSpc>
              <a:defRPr>
                <a:latin typeface="Segoe UI" panose="020B0502040204020203" pitchFamily="34" charset="0"/>
                <a:cs typeface="Segoe UI" panose="020B0502040204020203" pitchFamily="34" charset="0"/>
              </a:defRPr>
            </a:lvl3pPr>
            <a:lvl4pPr>
              <a:lnSpc>
                <a:spcPct val="100000"/>
              </a:lnSpc>
              <a:defRPr>
                <a:latin typeface="Segoe UI" panose="020B0502040204020203" pitchFamily="34" charset="0"/>
                <a:cs typeface="Segoe UI" panose="020B0502040204020203" pitchFamily="34" charset="0"/>
              </a:defRPr>
            </a:lvl4pPr>
            <a:lvl5pPr>
              <a:lnSpc>
                <a:spcPct val="100000"/>
              </a:lnSpc>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D9EA76BB-48BA-344E-A70D-B41150C9DD9B}"/>
              </a:ext>
            </a:extLst>
          </p:cNvPr>
          <p:cNvSpPr>
            <a:spLocks noGrp="1"/>
          </p:cNvSpPr>
          <p:nvPr>
            <p:ph type="sldNum" sz="quarter" idx="12"/>
          </p:nvPr>
        </p:nvSpPr>
        <p:spPr/>
        <p:txBody>
          <a:bodyPr/>
          <a:lstStyle/>
          <a:p>
            <a:fld id="{2C1798A1-548B-2F4F-A949-0B360C421755}" type="slidenum">
              <a:rPr lang="en-US" smtClean="0"/>
              <a:t>‹#›</a:t>
            </a:fld>
            <a:endParaRPr lang="en-US"/>
          </a:p>
        </p:txBody>
      </p:sp>
      <p:sp>
        <p:nvSpPr>
          <p:cNvPr id="6" name="Title 1">
            <a:extLst>
              <a:ext uri="{FF2B5EF4-FFF2-40B4-BE49-F238E27FC236}">
                <a16:creationId xmlns:a16="http://schemas.microsoft.com/office/drawing/2014/main" id="{4A2F23AF-29AF-8640-B220-43B09330146A}"/>
              </a:ext>
            </a:extLst>
          </p:cNvPr>
          <p:cNvSpPr txBox="1">
            <a:spLocks/>
          </p:cNvSpPr>
          <p:nvPr userDrawn="1"/>
        </p:nvSpPr>
        <p:spPr>
          <a:xfrm>
            <a:off x="436880" y="1471236"/>
            <a:ext cx="5181600" cy="75656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b="1" kern="1200" cap="none" baseline="0">
                <a:solidFill>
                  <a:schemeClr val="accent1"/>
                </a:solidFill>
                <a:latin typeface="Raleway" panose="020B0503030101060003" pitchFamily="34" charset="77"/>
                <a:ea typeface="+mj-ea"/>
                <a:cs typeface="+mj-cs"/>
              </a:defRPr>
            </a:lvl1pPr>
          </a:lstStyle>
          <a:p>
            <a:r>
              <a:rPr lang="en-US" sz="2400" dirty="0">
                <a:solidFill>
                  <a:schemeClr val="tx1"/>
                </a:solidFill>
              </a:rPr>
              <a:t>Subhead</a:t>
            </a:r>
          </a:p>
        </p:txBody>
      </p:sp>
      <p:sp>
        <p:nvSpPr>
          <p:cNvPr id="8" name="Title 1">
            <a:extLst>
              <a:ext uri="{FF2B5EF4-FFF2-40B4-BE49-F238E27FC236}">
                <a16:creationId xmlns:a16="http://schemas.microsoft.com/office/drawing/2014/main" id="{C11829DD-7D6C-444D-94FC-6B5C66F9D27A}"/>
              </a:ext>
            </a:extLst>
          </p:cNvPr>
          <p:cNvSpPr txBox="1">
            <a:spLocks/>
          </p:cNvSpPr>
          <p:nvPr userDrawn="1"/>
        </p:nvSpPr>
        <p:spPr>
          <a:xfrm>
            <a:off x="6172200" y="1459593"/>
            <a:ext cx="5181600" cy="756565"/>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b="1" kern="1200" cap="none" baseline="0">
                <a:solidFill>
                  <a:schemeClr val="accent1"/>
                </a:solidFill>
                <a:latin typeface="Raleway" panose="020B0503030101060003" pitchFamily="34" charset="77"/>
                <a:ea typeface="+mj-ea"/>
                <a:cs typeface="+mj-cs"/>
              </a:defRPr>
            </a:lvl1pPr>
          </a:lstStyle>
          <a:p>
            <a:r>
              <a:rPr lang="en-US" sz="2400" dirty="0">
                <a:solidFill>
                  <a:schemeClr val="tx1"/>
                </a:solidFill>
              </a:rPr>
              <a:t>Subhead</a:t>
            </a:r>
          </a:p>
        </p:txBody>
      </p:sp>
    </p:spTree>
    <p:extLst>
      <p:ext uri="{BB962C8B-B14F-4D97-AF65-F5344CB8AC3E}">
        <p14:creationId xmlns:p14="http://schemas.microsoft.com/office/powerpoint/2010/main" val="2225113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EF6AC-1105-604E-9782-03818D2E2B7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50E123E-A50F-CF41-806E-C064ABA25857}"/>
              </a:ext>
            </a:extLst>
          </p:cNvPr>
          <p:cNvSpPr>
            <a:spLocks noGrp="1"/>
          </p:cNvSpPr>
          <p:nvPr>
            <p:ph type="sldNum" sz="quarter" idx="12"/>
          </p:nvPr>
        </p:nvSpPr>
        <p:spPr/>
        <p:txBody>
          <a:bodyPr/>
          <a:lstStyle/>
          <a:p>
            <a:fld id="{2C1798A1-548B-2F4F-A949-0B360C421755}" type="slidenum">
              <a:rPr lang="en-US" smtClean="0"/>
              <a:t>‹#›</a:t>
            </a:fld>
            <a:endParaRPr lang="en-US"/>
          </a:p>
        </p:txBody>
      </p:sp>
    </p:spTree>
    <p:extLst>
      <p:ext uri="{BB962C8B-B14F-4D97-AF65-F5344CB8AC3E}">
        <p14:creationId xmlns:p14="http://schemas.microsoft.com/office/powerpoint/2010/main" val="2934027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B82A40-A8E4-E841-8631-5E78BFD1E02D}"/>
              </a:ext>
            </a:extLst>
          </p:cNvPr>
          <p:cNvSpPr>
            <a:spLocks noGrp="1"/>
          </p:cNvSpPr>
          <p:nvPr>
            <p:ph type="title"/>
          </p:nvPr>
        </p:nvSpPr>
        <p:spPr>
          <a:xfrm>
            <a:off x="436880" y="365126"/>
            <a:ext cx="10916920" cy="756565"/>
          </a:xfrm>
          <a:prstGeom prst="rect">
            <a:avLst/>
          </a:prstGeom>
        </p:spPr>
        <p:txBody>
          <a:bodyPr vert="horz" lIns="91440" tIns="45720" rIns="91440" bIns="45720" rtlCol="0" anchor="ctr">
            <a:normAutofit/>
          </a:bodyPr>
          <a:lstStyle/>
          <a:p>
            <a:r>
              <a:rPr lang="en-US" dirty="0"/>
              <a:t>Headline/Slide Title</a:t>
            </a:r>
          </a:p>
        </p:txBody>
      </p:sp>
      <p:sp>
        <p:nvSpPr>
          <p:cNvPr id="3" name="Text Placeholder 2">
            <a:extLst>
              <a:ext uri="{FF2B5EF4-FFF2-40B4-BE49-F238E27FC236}">
                <a16:creationId xmlns:a16="http://schemas.microsoft.com/office/drawing/2014/main" id="{C51414E8-7137-2148-8123-251E57F784FA}"/>
              </a:ext>
            </a:extLst>
          </p:cNvPr>
          <p:cNvSpPr>
            <a:spLocks noGrp="1"/>
          </p:cNvSpPr>
          <p:nvPr>
            <p:ph type="body" idx="1"/>
          </p:nvPr>
        </p:nvSpPr>
        <p:spPr>
          <a:xfrm>
            <a:off x="436880" y="1472457"/>
            <a:ext cx="10916920" cy="4152236"/>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A0BE25C-E7B4-5B47-8FB2-2D6B9C96AB93}"/>
              </a:ext>
            </a:extLst>
          </p:cNvPr>
          <p:cNvSpPr>
            <a:spLocks noGrp="1"/>
          </p:cNvSpPr>
          <p:nvPr>
            <p:ph type="sldNum" sz="quarter" idx="4"/>
          </p:nvPr>
        </p:nvSpPr>
        <p:spPr>
          <a:xfrm>
            <a:off x="11204447" y="6028365"/>
            <a:ext cx="623935" cy="365125"/>
          </a:xfrm>
          <a:prstGeom prst="rect">
            <a:avLst/>
          </a:prstGeom>
        </p:spPr>
        <p:txBody>
          <a:bodyPr vert="horz" lIns="91440" tIns="45720" rIns="91440" bIns="45720" rtlCol="0" anchor="ctr"/>
          <a:lstStyle>
            <a:lvl1pPr algn="r">
              <a:defRPr sz="1800">
                <a:solidFill>
                  <a:schemeClr val="tx1"/>
                </a:solidFill>
                <a:latin typeface="Raleway" panose="020B0503030101060003" pitchFamily="34" charset="77"/>
              </a:defRPr>
            </a:lvl1pPr>
          </a:lstStyle>
          <a:p>
            <a:fld id="{2C1798A1-548B-2F4F-A949-0B360C421755}" type="slidenum">
              <a:rPr lang="en-US" smtClean="0"/>
              <a:pPr/>
              <a:t>‹#›</a:t>
            </a:fld>
            <a:endParaRPr lang="en-US" dirty="0"/>
          </a:p>
        </p:txBody>
      </p:sp>
      <p:cxnSp>
        <p:nvCxnSpPr>
          <p:cNvPr id="7" name="Straight Connector 6">
            <a:extLst>
              <a:ext uri="{FF2B5EF4-FFF2-40B4-BE49-F238E27FC236}">
                <a16:creationId xmlns:a16="http://schemas.microsoft.com/office/drawing/2014/main" id="{0117D0B7-4560-1247-9519-7E06CC10B5AD}"/>
              </a:ext>
            </a:extLst>
          </p:cNvPr>
          <p:cNvCxnSpPr>
            <a:cxnSpLocks/>
          </p:cNvCxnSpPr>
          <p:nvPr userDrawn="1"/>
        </p:nvCxnSpPr>
        <p:spPr>
          <a:xfrm>
            <a:off x="2103120" y="6215970"/>
            <a:ext cx="9101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94FBD9E-1E03-D049-B243-87827D925114}"/>
              </a:ext>
            </a:extLst>
          </p:cNvPr>
          <p:cNvPicPr>
            <a:picLocks noChangeAspect="1"/>
          </p:cNvPicPr>
          <p:nvPr userDrawn="1"/>
        </p:nvPicPr>
        <p:blipFill>
          <a:blip r:embed="rId14"/>
          <a:stretch>
            <a:fillRect/>
          </a:stretch>
        </p:blipFill>
        <p:spPr>
          <a:xfrm>
            <a:off x="363617" y="5802218"/>
            <a:ext cx="1623999" cy="817420"/>
          </a:xfrm>
          <a:prstGeom prst="rect">
            <a:avLst/>
          </a:prstGeom>
        </p:spPr>
      </p:pic>
      <p:cxnSp>
        <p:nvCxnSpPr>
          <p:cNvPr id="9" name="Straight Connector 8">
            <a:extLst>
              <a:ext uri="{FF2B5EF4-FFF2-40B4-BE49-F238E27FC236}">
                <a16:creationId xmlns:a16="http://schemas.microsoft.com/office/drawing/2014/main" id="{7C3E9F5C-C770-704E-B41D-7B649BF92B81}"/>
              </a:ext>
            </a:extLst>
          </p:cNvPr>
          <p:cNvCxnSpPr>
            <a:cxnSpLocks/>
          </p:cNvCxnSpPr>
          <p:nvPr userDrawn="1"/>
        </p:nvCxnSpPr>
        <p:spPr>
          <a:xfrm>
            <a:off x="-96982" y="1121691"/>
            <a:ext cx="8413056"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677610"/>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1" r:id="rId3"/>
    <p:sldLayoutId id="2147483650" r:id="rId4"/>
    <p:sldLayoutId id="2147483660" r:id="rId5"/>
    <p:sldLayoutId id="2147483661" r:id="rId6"/>
    <p:sldLayoutId id="2147483652" r:id="rId7"/>
    <p:sldLayoutId id="2147483662" r:id="rId8"/>
    <p:sldLayoutId id="2147483654" r:id="rId9"/>
    <p:sldLayoutId id="2147483663" r:id="rId10"/>
    <p:sldLayoutId id="2147483665" r:id="rId11"/>
    <p:sldLayoutId id="2147483666" r:id="rId12"/>
  </p:sldLayoutIdLst>
  <p:hf hdr="0" ftr="0" dt="0"/>
  <p:txStyles>
    <p:titleStyle>
      <a:lvl1pPr algn="l" defTabSz="914400" rtl="0" eaLnBrk="1" latinLnBrk="0" hangingPunct="1">
        <a:lnSpc>
          <a:spcPct val="90000"/>
        </a:lnSpc>
        <a:spcBef>
          <a:spcPct val="0"/>
        </a:spcBef>
        <a:buNone/>
        <a:defRPr sz="4000" b="1" kern="1200" cap="none" baseline="0">
          <a:solidFill>
            <a:schemeClr val="tx1"/>
          </a:solidFill>
          <a:latin typeface="Raleway" panose="020B0503030101060003" pitchFamily="34" charset="77"/>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baseline="0">
          <a:solidFill>
            <a:schemeClr val="tx1"/>
          </a:solidFill>
          <a:latin typeface="Segoe UI" panose="020B0502040204020203" pitchFamily="34" charset="0"/>
          <a:ea typeface="+mn-ea"/>
          <a:cs typeface="Segoe UI" panose="020B0502040204020203" pitchFamily="34" charset="0"/>
        </a:defRPr>
      </a:lvl1pPr>
      <a:lvl2pPr marL="230188" indent="-222250" algn="l" defTabSz="914400" rtl="0" eaLnBrk="1" latinLnBrk="0" hangingPunct="1">
        <a:lnSpc>
          <a:spcPct val="100000"/>
        </a:lnSpc>
        <a:spcBef>
          <a:spcPts val="500"/>
        </a:spcBef>
        <a:buFont typeface="Arial" panose="020B0604020202020204" pitchFamily="34" charset="0"/>
        <a:buChar char="•"/>
        <a:tabLst/>
        <a:defRPr sz="1800" kern="1200" baseline="0">
          <a:solidFill>
            <a:schemeClr val="tx1"/>
          </a:solidFill>
          <a:latin typeface="Segoe UI" panose="020B0502040204020203" pitchFamily="34" charset="0"/>
          <a:ea typeface="+mn-ea"/>
          <a:cs typeface="Segoe UI" panose="020B0502040204020203" pitchFamily="34" charset="0"/>
        </a:defRPr>
      </a:lvl2pPr>
      <a:lvl3pPr marL="630238" indent="-223838" algn="l" defTabSz="914400" rtl="0" eaLnBrk="1" latinLnBrk="0" hangingPunct="1">
        <a:lnSpc>
          <a:spcPct val="100000"/>
        </a:lnSpc>
        <a:spcBef>
          <a:spcPts val="500"/>
        </a:spcBef>
        <a:buSzPct val="120000"/>
        <a:buFont typeface="System Font Regular"/>
        <a:buChar char="◦"/>
        <a:tabLst/>
        <a:defRPr sz="1600" kern="1200" baseline="0">
          <a:solidFill>
            <a:schemeClr val="tx1"/>
          </a:solidFill>
          <a:latin typeface="Segoe UI" panose="020B0502040204020203" pitchFamily="34" charset="0"/>
          <a:ea typeface="+mn-ea"/>
          <a:cs typeface="Segoe UI" panose="020B0502040204020203" pitchFamily="34" charset="0"/>
        </a:defRPr>
      </a:lvl3pPr>
      <a:lvl4pPr marL="917575" indent="-231775" algn="l" defTabSz="914400" rtl="0" eaLnBrk="1" latinLnBrk="0" hangingPunct="1">
        <a:lnSpc>
          <a:spcPct val="100000"/>
        </a:lnSpc>
        <a:spcBef>
          <a:spcPts val="500"/>
        </a:spcBef>
        <a:buFont typeface="Wingdings" pitchFamily="2" charset="2"/>
        <a:buChar char="§"/>
        <a:tabLst/>
        <a:defRPr sz="1200" kern="1200" baseline="0">
          <a:solidFill>
            <a:schemeClr val="tx1"/>
          </a:solidFill>
          <a:latin typeface="Segoe UI" panose="020B0502040204020203" pitchFamily="34" charset="0"/>
          <a:ea typeface="+mn-ea"/>
          <a:cs typeface="Segoe UI" panose="020B0502040204020203" pitchFamily="34" charset="0"/>
        </a:defRPr>
      </a:lvl4pPr>
      <a:lvl5pPr marL="1193800" indent="-228600" algn="l" defTabSz="914400" rtl="0" eaLnBrk="1" latinLnBrk="0" hangingPunct="1">
        <a:lnSpc>
          <a:spcPct val="100000"/>
        </a:lnSpc>
        <a:spcBef>
          <a:spcPts val="500"/>
        </a:spcBef>
        <a:buFont typeface="Arial" panose="020B0604020202020204" pitchFamily="34" charset="0"/>
        <a:buChar char="•"/>
        <a:tabLst/>
        <a:defRPr sz="10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nceh/cancer-environment/pdfs/Guidelines-for-Examining-Unusual-Patterns-of-Cancer-and-Environmental-Concerns-h.pdf"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mailto:Teisele@health.in.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www.cdc.gov/nceh/cancer-environment/pdfs/Guidelines-for-Examining-Unusual-Patterns-of-Cancer-and-Environmental-Concerns-h.pdf"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3384480-9215-5840-8927-9E3B1698B6AD}"/>
              </a:ext>
            </a:extLst>
          </p:cNvPr>
          <p:cNvSpPr>
            <a:spLocks noGrp="1"/>
          </p:cNvSpPr>
          <p:nvPr>
            <p:ph type="body" sz="quarter" idx="10"/>
          </p:nvPr>
        </p:nvSpPr>
        <p:spPr>
          <a:xfrm>
            <a:off x="5430279" y="4795689"/>
            <a:ext cx="3322638" cy="461665"/>
          </a:xfrm>
        </p:spPr>
        <p:txBody>
          <a:bodyPr/>
          <a:lstStyle/>
          <a:p>
            <a:r>
              <a:rPr lang="en-US" dirty="0">
                <a:latin typeface="Raleway Light" pitchFamily="2" charset="0"/>
              </a:rPr>
              <a:t>11/09/2023</a:t>
            </a:r>
          </a:p>
        </p:txBody>
      </p:sp>
      <p:sp>
        <p:nvSpPr>
          <p:cNvPr id="2" name="Title 1">
            <a:extLst>
              <a:ext uri="{FF2B5EF4-FFF2-40B4-BE49-F238E27FC236}">
                <a16:creationId xmlns:a16="http://schemas.microsoft.com/office/drawing/2014/main" id="{B69611D6-B292-4387-AEE8-952ACA193514}"/>
              </a:ext>
            </a:extLst>
          </p:cNvPr>
          <p:cNvSpPr>
            <a:spLocks noGrp="1"/>
          </p:cNvSpPr>
          <p:nvPr>
            <p:ph type="ctrTitle"/>
          </p:nvPr>
        </p:nvSpPr>
        <p:spPr>
          <a:xfrm>
            <a:off x="5430279" y="986005"/>
            <a:ext cx="6141961" cy="1588127"/>
          </a:xfrm>
        </p:spPr>
        <p:txBody>
          <a:bodyPr/>
          <a:lstStyle/>
          <a:p>
            <a:r>
              <a:rPr lang="en-US" sz="5400" dirty="0"/>
              <a:t>Cancer Epidemiology</a:t>
            </a:r>
          </a:p>
        </p:txBody>
      </p:sp>
      <p:sp>
        <p:nvSpPr>
          <p:cNvPr id="3" name="Text Placeholder 2">
            <a:extLst>
              <a:ext uri="{FF2B5EF4-FFF2-40B4-BE49-F238E27FC236}">
                <a16:creationId xmlns:a16="http://schemas.microsoft.com/office/drawing/2014/main" id="{D6DFE8D0-5F26-491D-AE7B-DC2A1DC5DBF8}"/>
              </a:ext>
            </a:extLst>
          </p:cNvPr>
          <p:cNvSpPr>
            <a:spLocks noGrp="1"/>
          </p:cNvSpPr>
          <p:nvPr>
            <p:ph type="body" sz="quarter" idx="11"/>
          </p:nvPr>
        </p:nvSpPr>
        <p:spPr/>
        <p:txBody>
          <a:bodyPr/>
          <a:lstStyle/>
          <a:p>
            <a:r>
              <a:rPr lang="en-US" b="1" dirty="0"/>
              <a:t>TAYLOR EISELE, MPH</a:t>
            </a:r>
          </a:p>
          <a:p>
            <a:r>
              <a:rPr lang="en-US" dirty="0"/>
              <a:t>CANCER EPIDEMIOLOGIST</a:t>
            </a:r>
          </a:p>
        </p:txBody>
      </p:sp>
    </p:spTree>
    <p:extLst>
      <p:ext uri="{BB962C8B-B14F-4D97-AF65-F5344CB8AC3E}">
        <p14:creationId xmlns:p14="http://schemas.microsoft.com/office/powerpoint/2010/main" val="1052578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B02C4-EEE8-E73E-6C9D-6AE0FBB83863}"/>
              </a:ext>
            </a:extLst>
          </p:cNvPr>
          <p:cNvSpPr>
            <a:spLocks noGrp="1"/>
          </p:cNvSpPr>
          <p:nvPr>
            <p:ph type="title"/>
          </p:nvPr>
        </p:nvSpPr>
        <p:spPr/>
        <p:txBody>
          <a:bodyPr/>
          <a:lstStyle/>
          <a:p>
            <a:r>
              <a:rPr lang="en-US" dirty="0"/>
              <a:t>Cancer Cluster Process</a:t>
            </a:r>
          </a:p>
        </p:txBody>
      </p:sp>
      <p:sp>
        <p:nvSpPr>
          <p:cNvPr id="5" name="Content Placeholder 4">
            <a:extLst>
              <a:ext uri="{FF2B5EF4-FFF2-40B4-BE49-F238E27FC236}">
                <a16:creationId xmlns:a16="http://schemas.microsoft.com/office/drawing/2014/main" id="{45AC6DAA-E4A4-22F6-5C89-99F9E14110BB}"/>
              </a:ext>
            </a:extLst>
          </p:cNvPr>
          <p:cNvSpPr>
            <a:spLocks noGrp="1"/>
          </p:cNvSpPr>
          <p:nvPr>
            <p:ph sz="half" idx="1"/>
          </p:nvPr>
        </p:nvSpPr>
        <p:spPr/>
        <p:txBody>
          <a:bodyPr/>
          <a:lstStyle/>
          <a:p>
            <a:pPr marL="285750" indent="-285750">
              <a:buFont typeface="Arial" panose="020B0604020202020204" pitchFamily="34" charset="0"/>
              <a:buChar char="•"/>
            </a:pPr>
            <a:r>
              <a:rPr lang="en-US" sz="2400" dirty="0"/>
              <a:t>Inquiry Intake</a:t>
            </a:r>
          </a:p>
          <a:p>
            <a:pPr marL="515938" lvl="1" indent="-285750">
              <a:buFont typeface="Courier New" panose="02070309020205020404" pitchFamily="49" charset="0"/>
              <a:buChar char="o"/>
            </a:pPr>
            <a:r>
              <a:rPr lang="en-US" sz="2000" dirty="0"/>
              <a:t>How to report: email or phone</a:t>
            </a:r>
          </a:p>
          <a:p>
            <a:pPr marL="515938" lvl="1" indent="-285750">
              <a:buFont typeface="Courier New" panose="02070309020205020404" pitchFamily="49" charset="0"/>
              <a:buChar char="o"/>
            </a:pPr>
            <a:r>
              <a:rPr lang="en-US" sz="2000" dirty="0"/>
              <a:t>Questionnaire</a:t>
            </a:r>
          </a:p>
          <a:p>
            <a:pPr marL="285750" indent="-285750">
              <a:buFont typeface="Arial" panose="020B0604020202020204" pitchFamily="34" charset="0"/>
              <a:buChar char="•"/>
            </a:pPr>
            <a:r>
              <a:rPr lang="en-US" sz="2400" dirty="0"/>
              <a:t>Data collection and analysis</a:t>
            </a:r>
          </a:p>
          <a:p>
            <a:pPr marL="285750" indent="-285750">
              <a:buFont typeface="Arial" panose="020B0604020202020204" pitchFamily="34" charset="0"/>
              <a:buChar char="•"/>
            </a:pPr>
            <a:r>
              <a:rPr lang="en-US" sz="2400" dirty="0"/>
              <a:t>Meet with team </a:t>
            </a:r>
          </a:p>
          <a:p>
            <a:pPr marL="285750" indent="-285750">
              <a:buFont typeface="Arial" panose="020B0604020202020204" pitchFamily="34" charset="0"/>
              <a:buChar char="•"/>
            </a:pPr>
            <a:r>
              <a:rPr lang="en-US" sz="2400" dirty="0"/>
              <a:t>Evaluate environmental scope</a:t>
            </a:r>
          </a:p>
          <a:p>
            <a:pPr marL="285750" indent="-285750">
              <a:buFont typeface="Arial" panose="020B0604020202020204" pitchFamily="34" charset="0"/>
              <a:buChar char="•"/>
            </a:pPr>
            <a:r>
              <a:rPr lang="en-US" sz="2400" dirty="0"/>
              <a:t>Compile information and decide if definitions are met of cancer cluster or to close inquiry</a:t>
            </a:r>
          </a:p>
        </p:txBody>
      </p:sp>
      <p:pic>
        <p:nvPicPr>
          <p:cNvPr id="8" name="Picture Placeholder 7" descr="Diagram&#10;&#10;Description automatically generated">
            <a:extLst>
              <a:ext uri="{FF2B5EF4-FFF2-40B4-BE49-F238E27FC236}">
                <a16:creationId xmlns:a16="http://schemas.microsoft.com/office/drawing/2014/main" id="{1FEB6DC6-7827-4D84-83D1-3746CBD6A398}"/>
              </a:ext>
            </a:extLst>
          </p:cNvPr>
          <p:cNvPicPr>
            <a:picLocks noGrp="1" noChangeAspect="1"/>
          </p:cNvPicPr>
          <p:nvPr>
            <p:ph sz="half" idx="2"/>
          </p:nvPr>
        </p:nvPicPr>
        <p:blipFill>
          <a:blip r:embed="rId2"/>
          <a:stretch>
            <a:fillRect/>
          </a:stretch>
        </p:blipFill>
        <p:spPr>
          <a:xfrm>
            <a:off x="6175035" y="326647"/>
            <a:ext cx="5578054" cy="5466678"/>
          </a:xfrm>
        </p:spPr>
      </p:pic>
      <p:sp>
        <p:nvSpPr>
          <p:cNvPr id="4" name="Slide Number Placeholder 3">
            <a:extLst>
              <a:ext uri="{FF2B5EF4-FFF2-40B4-BE49-F238E27FC236}">
                <a16:creationId xmlns:a16="http://schemas.microsoft.com/office/drawing/2014/main" id="{8F0E9EEE-4F54-55E7-C97F-871EF0EC9F9C}"/>
              </a:ext>
            </a:extLst>
          </p:cNvPr>
          <p:cNvSpPr>
            <a:spLocks noGrp="1"/>
          </p:cNvSpPr>
          <p:nvPr>
            <p:ph type="sldNum" sz="quarter" idx="12"/>
          </p:nvPr>
        </p:nvSpPr>
        <p:spPr/>
        <p:txBody>
          <a:bodyPr/>
          <a:lstStyle/>
          <a:p>
            <a:fld id="{2C1798A1-548B-2F4F-A949-0B360C421755}" type="slidenum">
              <a:rPr lang="en-US" smtClean="0"/>
              <a:t>10</a:t>
            </a:fld>
            <a:endParaRPr lang="en-US"/>
          </a:p>
        </p:txBody>
      </p:sp>
      <p:sp>
        <p:nvSpPr>
          <p:cNvPr id="9" name="TextBox 8">
            <a:extLst>
              <a:ext uri="{FF2B5EF4-FFF2-40B4-BE49-F238E27FC236}">
                <a16:creationId xmlns:a16="http://schemas.microsoft.com/office/drawing/2014/main" id="{F0C3B8A2-089E-2CA0-2EB7-821A8BD5C0BE}"/>
              </a:ext>
            </a:extLst>
          </p:cNvPr>
          <p:cNvSpPr txBox="1"/>
          <p:nvPr/>
        </p:nvSpPr>
        <p:spPr>
          <a:xfrm>
            <a:off x="3628432" y="6277430"/>
            <a:ext cx="6596222" cy="461665"/>
          </a:xfrm>
          <a:prstGeom prst="rect">
            <a:avLst/>
          </a:prstGeom>
          <a:noFill/>
        </p:spPr>
        <p:txBody>
          <a:bodyPr wrap="square">
            <a:spAutoFit/>
          </a:bodyPr>
          <a:lstStyle/>
          <a:p>
            <a:pPr algn="ctr"/>
            <a:r>
              <a:rPr lang="en-US" sz="1200" dirty="0">
                <a:latin typeface="Segoe UI" panose="020B0502040204020203" pitchFamily="34" charset="0"/>
                <a:cs typeface="Segoe UI" panose="020B0502040204020203" pitchFamily="34" charset="0"/>
                <a:hlinkClick r:id="rId3"/>
              </a:rPr>
              <a:t>https://www.cdc.gov/nceh/cancer-environment/pdfs/Guidelines-for-Examining-Unusual-Patterns-of-Cancer-and-Environmental-Concerns-h.pdf</a:t>
            </a:r>
            <a:r>
              <a:rPr lang="en-US" sz="1200" dirty="0">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166403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D21B2-E492-94DA-DFBA-C88E270F424C}"/>
              </a:ext>
            </a:extLst>
          </p:cNvPr>
          <p:cNvSpPr>
            <a:spLocks noGrp="1"/>
          </p:cNvSpPr>
          <p:nvPr>
            <p:ph type="title"/>
          </p:nvPr>
        </p:nvSpPr>
        <p:spPr/>
        <p:txBody>
          <a:bodyPr/>
          <a:lstStyle/>
          <a:p>
            <a:r>
              <a:rPr lang="en-US" dirty="0"/>
              <a:t>Inquiry Example</a:t>
            </a:r>
          </a:p>
        </p:txBody>
      </p:sp>
      <p:graphicFrame>
        <p:nvGraphicFramePr>
          <p:cNvPr id="10" name="Table 10">
            <a:extLst>
              <a:ext uri="{FF2B5EF4-FFF2-40B4-BE49-F238E27FC236}">
                <a16:creationId xmlns:a16="http://schemas.microsoft.com/office/drawing/2014/main" id="{75831783-D34E-15CA-4E72-C128AE4E48EA}"/>
              </a:ext>
            </a:extLst>
          </p:cNvPr>
          <p:cNvGraphicFramePr>
            <a:graphicFrameLocks noGrp="1"/>
          </p:cNvGraphicFramePr>
          <p:nvPr>
            <p:ph sz="half" idx="2"/>
            <p:extLst>
              <p:ext uri="{D42A27DB-BD31-4B8C-83A1-F6EECF244321}">
                <p14:modId xmlns:p14="http://schemas.microsoft.com/office/powerpoint/2010/main" val="179280303"/>
              </p:ext>
            </p:extLst>
          </p:nvPr>
        </p:nvGraphicFramePr>
        <p:xfrm>
          <a:off x="4788817" y="1705791"/>
          <a:ext cx="6921312" cy="1255118"/>
        </p:xfrm>
        <a:graphic>
          <a:graphicData uri="http://schemas.openxmlformats.org/drawingml/2006/table">
            <a:tbl>
              <a:tblPr firstRow="1" bandRow="1">
                <a:tableStyleId>{5C22544A-7EE6-4342-B048-85BDC9FD1C3A}</a:tableStyleId>
              </a:tblPr>
              <a:tblGrid>
                <a:gridCol w="2008462">
                  <a:extLst>
                    <a:ext uri="{9D8B030D-6E8A-4147-A177-3AD203B41FA5}">
                      <a16:colId xmlns:a16="http://schemas.microsoft.com/office/drawing/2014/main" val="2730290976"/>
                    </a:ext>
                  </a:extLst>
                </a:gridCol>
                <a:gridCol w="1267372">
                  <a:extLst>
                    <a:ext uri="{9D8B030D-6E8A-4147-A177-3AD203B41FA5}">
                      <a16:colId xmlns:a16="http://schemas.microsoft.com/office/drawing/2014/main" val="3669189076"/>
                    </a:ext>
                  </a:extLst>
                </a:gridCol>
                <a:gridCol w="1278112">
                  <a:extLst>
                    <a:ext uri="{9D8B030D-6E8A-4147-A177-3AD203B41FA5}">
                      <a16:colId xmlns:a16="http://schemas.microsoft.com/office/drawing/2014/main" val="1385695590"/>
                    </a:ext>
                  </a:extLst>
                </a:gridCol>
                <a:gridCol w="1192188">
                  <a:extLst>
                    <a:ext uri="{9D8B030D-6E8A-4147-A177-3AD203B41FA5}">
                      <a16:colId xmlns:a16="http://schemas.microsoft.com/office/drawing/2014/main" val="852798355"/>
                    </a:ext>
                  </a:extLst>
                </a:gridCol>
                <a:gridCol w="1175178">
                  <a:extLst>
                    <a:ext uri="{9D8B030D-6E8A-4147-A177-3AD203B41FA5}">
                      <a16:colId xmlns:a16="http://schemas.microsoft.com/office/drawing/2014/main" val="3228551973"/>
                    </a:ext>
                  </a:extLst>
                </a:gridCol>
              </a:tblGrid>
              <a:tr h="323403">
                <a:tc rowSpan="2">
                  <a:txBody>
                    <a:bodyPr/>
                    <a:lstStyle/>
                    <a:p>
                      <a:endParaRPr lang="en-US" dirty="0"/>
                    </a:p>
                  </a:txBody>
                  <a:tcPr/>
                </a:tc>
                <a:tc gridSpan="2">
                  <a:txBody>
                    <a:bodyPr/>
                    <a:lstStyle/>
                    <a:p>
                      <a:pPr algn="ctr"/>
                      <a:r>
                        <a:rPr lang="en-US" dirty="0">
                          <a:latin typeface="Segoe UI" panose="020B0502040204020203" pitchFamily="34" charset="0"/>
                          <a:cs typeface="Segoe UI" panose="020B0502040204020203" pitchFamily="34" charset="0"/>
                        </a:rPr>
                        <a:t>Indiana</a:t>
                      </a:r>
                    </a:p>
                  </a:txBody>
                  <a:tcPr/>
                </a:tc>
                <a:tc hMerge="1">
                  <a:txBody>
                    <a:bodyPr/>
                    <a:lstStyle/>
                    <a:p>
                      <a:endParaRPr lang="en-US" dirty="0"/>
                    </a:p>
                  </a:txBody>
                  <a:tcPr/>
                </a:tc>
                <a:tc gridSpan="2">
                  <a:txBody>
                    <a:bodyPr/>
                    <a:lstStyle/>
                    <a:p>
                      <a:pPr algn="ctr"/>
                      <a:r>
                        <a:rPr lang="en-US" dirty="0">
                          <a:latin typeface="Segoe UI" panose="020B0502040204020203" pitchFamily="34" charset="0"/>
                          <a:cs typeface="Segoe UI" panose="020B0502040204020203" pitchFamily="34" charset="0"/>
                        </a:rPr>
                        <a:t>Lake county</a:t>
                      </a:r>
                    </a:p>
                  </a:txBody>
                  <a:tcPr/>
                </a:tc>
                <a:tc hMerge="1">
                  <a:txBody>
                    <a:bodyPr/>
                    <a:lstStyle/>
                    <a:p>
                      <a:endParaRPr lang="en-US" dirty="0"/>
                    </a:p>
                  </a:txBody>
                  <a:tcPr/>
                </a:tc>
                <a:extLst>
                  <a:ext uri="{0D108BD9-81ED-4DB2-BD59-A6C34878D82A}">
                    <a16:rowId xmlns:a16="http://schemas.microsoft.com/office/drawing/2014/main" val="118427188"/>
                  </a:ext>
                </a:extLst>
              </a:tr>
              <a:tr h="323403">
                <a:tc vMerge="1">
                  <a:txBody>
                    <a:bodyPr/>
                    <a:lstStyle/>
                    <a:p>
                      <a:endParaRPr lang="en-US" dirty="0"/>
                    </a:p>
                  </a:txBody>
                  <a:tcPr/>
                </a:tc>
                <a:tc>
                  <a:txBody>
                    <a:bodyPr/>
                    <a:lstStyle/>
                    <a:p>
                      <a:pPr algn="ctr"/>
                      <a:r>
                        <a:rPr lang="en-US" sz="1200" i="1" dirty="0">
                          <a:latin typeface="Segoe UI" panose="020B0502040204020203" pitchFamily="34" charset="0"/>
                          <a:cs typeface="Segoe UI" panose="020B0502040204020203" pitchFamily="34" charset="0"/>
                        </a:rPr>
                        <a:t>Count</a:t>
                      </a:r>
                    </a:p>
                  </a:txBody>
                  <a:tcPr/>
                </a:tc>
                <a:tc>
                  <a:txBody>
                    <a:bodyPr/>
                    <a:lstStyle/>
                    <a:p>
                      <a:pPr algn="ctr"/>
                      <a:r>
                        <a:rPr lang="en-US" sz="1200" i="1" dirty="0">
                          <a:latin typeface="Segoe UI" panose="020B0502040204020203" pitchFamily="34" charset="0"/>
                          <a:cs typeface="Segoe UI" panose="020B0502040204020203" pitchFamily="34" charset="0"/>
                        </a:rPr>
                        <a:t>Rate</a:t>
                      </a:r>
                    </a:p>
                  </a:txBody>
                  <a:tcPr/>
                </a:tc>
                <a:tc>
                  <a:txBody>
                    <a:bodyPr/>
                    <a:lstStyle/>
                    <a:p>
                      <a:pPr algn="ctr"/>
                      <a:r>
                        <a:rPr lang="en-US" sz="1200" i="1" dirty="0">
                          <a:latin typeface="Segoe UI" panose="020B0502040204020203" pitchFamily="34" charset="0"/>
                          <a:cs typeface="Segoe UI" panose="020B0502040204020203" pitchFamily="34" charset="0"/>
                        </a:rPr>
                        <a:t>Count</a:t>
                      </a:r>
                    </a:p>
                  </a:txBody>
                  <a:tcPr/>
                </a:tc>
                <a:tc>
                  <a:txBody>
                    <a:bodyPr/>
                    <a:lstStyle/>
                    <a:p>
                      <a:pPr algn="ctr"/>
                      <a:r>
                        <a:rPr lang="en-US" sz="1200" i="1" dirty="0">
                          <a:latin typeface="Segoe UI" panose="020B0502040204020203" pitchFamily="34" charset="0"/>
                          <a:cs typeface="Segoe UI" panose="020B0502040204020203" pitchFamily="34" charset="0"/>
                        </a:rPr>
                        <a:t>Rate</a:t>
                      </a:r>
                    </a:p>
                  </a:txBody>
                  <a:tcPr/>
                </a:tc>
                <a:extLst>
                  <a:ext uri="{0D108BD9-81ED-4DB2-BD59-A6C34878D82A}">
                    <a16:rowId xmlns:a16="http://schemas.microsoft.com/office/drawing/2014/main" val="1455606657"/>
                  </a:ext>
                </a:extLst>
              </a:tr>
              <a:tr h="565955">
                <a:tc>
                  <a:txBody>
                    <a:bodyPr/>
                    <a:lstStyle/>
                    <a:p>
                      <a:r>
                        <a:rPr lang="en-US" dirty="0">
                          <a:latin typeface="Segoe UI" panose="020B0502040204020203" pitchFamily="34" charset="0"/>
                          <a:cs typeface="Segoe UI" panose="020B0502040204020203" pitchFamily="34" charset="0"/>
                        </a:rPr>
                        <a:t>Breast Cancer</a:t>
                      </a:r>
                    </a:p>
                  </a:txBody>
                  <a:tcPr/>
                </a:tc>
                <a:tc>
                  <a:txBody>
                    <a:bodyPr/>
                    <a:lstStyle/>
                    <a:p>
                      <a:pPr algn="ctr"/>
                      <a:r>
                        <a:rPr lang="en-US" dirty="0">
                          <a:latin typeface="Segoe UI" panose="020B0502040204020203" pitchFamily="34" charset="0"/>
                          <a:cs typeface="Segoe UI" panose="020B0502040204020203" pitchFamily="34" charset="0"/>
                        </a:rPr>
                        <a:t>25,842</a:t>
                      </a:r>
                    </a:p>
                  </a:txBody>
                  <a:tcPr/>
                </a:tc>
                <a:tc>
                  <a:txBody>
                    <a:bodyPr/>
                    <a:lstStyle/>
                    <a:p>
                      <a:pPr algn="ctr"/>
                      <a:r>
                        <a:rPr lang="en-US" dirty="0">
                          <a:latin typeface="Segoe UI" panose="020B0502040204020203" pitchFamily="34" charset="0"/>
                          <a:cs typeface="Segoe UI" panose="020B0502040204020203" pitchFamily="34" charset="0"/>
                        </a:rPr>
                        <a:t>134.2</a:t>
                      </a:r>
                    </a:p>
                  </a:txBody>
                  <a:tcPr/>
                </a:tc>
                <a:tc>
                  <a:txBody>
                    <a:bodyPr/>
                    <a:lstStyle/>
                    <a:p>
                      <a:pPr algn="ctr"/>
                      <a:r>
                        <a:rPr lang="en-US" dirty="0">
                          <a:latin typeface="Segoe UI" panose="020B0502040204020203" pitchFamily="34" charset="0"/>
                          <a:cs typeface="Segoe UI" panose="020B0502040204020203" pitchFamily="34" charset="0"/>
                        </a:rPr>
                        <a:t>1,990</a:t>
                      </a:r>
                    </a:p>
                  </a:txBody>
                  <a:tcPr/>
                </a:tc>
                <a:tc>
                  <a:txBody>
                    <a:bodyPr/>
                    <a:lstStyle/>
                    <a:p>
                      <a:pPr algn="ctr"/>
                      <a:r>
                        <a:rPr lang="en-US" dirty="0">
                          <a:latin typeface="Segoe UI" panose="020B0502040204020203" pitchFamily="34" charset="0"/>
                          <a:cs typeface="Segoe UI" panose="020B0502040204020203" pitchFamily="34" charset="0"/>
                        </a:rPr>
                        <a:t>132.8</a:t>
                      </a:r>
                    </a:p>
                  </a:txBody>
                  <a:tcPr/>
                </a:tc>
                <a:extLst>
                  <a:ext uri="{0D108BD9-81ED-4DB2-BD59-A6C34878D82A}">
                    <a16:rowId xmlns:a16="http://schemas.microsoft.com/office/drawing/2014/main" val="1559125494"/>
                  </a:ext>
                </a:extLst>
              </a:tr>
            </a:tbl>
          </a:graphicData>
        </a:graphic>
      </p:graphicFrame>
      <p:sp>
        <p:nvSpPr>
          <p:cNvPr id="5" name="Slide Number Placeholder 4">
            <a:extLst>
              <a:ext uri="{FF2B5EF4-FFF2-40B4-BE49-F238E27FC236}">
                <a16:creationId xmlns:a16="http://schemas.microsoft.com/office/drawing/2014/main" id="{4F665C11-A6B0-6A78-3E48-6AA25CB8073C}"/>
              </a:ext>
            </a:extLst>
          </p:cNvPr>
          <p:cNvSpPr>
            <a:spLocks noGrp="1"/>
          </p:cNvSpPr>
          <p:nvPr>
            <p:ph type="sldNum" sz="quarter" idx="12"/>
          </p:nvPr>
        </p:nvSpPr>
        <p:spPr/>
        <p:txBody>
          <a:bodyPr/>
          <a:lstStyle/>
          <a:p>
            <a:fld id="{2C1798A1-548B-2F4F-A949-0B360C421755}" type="slidenum">
              <a:rPr lang="en-US" smtClean="0"/>
              <a:t>11</a:t>
            </a:fld>
            <a:endParaRPr lang="en-US"/>
          </a:p>
        </p:txBody>
      </p:sp>
      <p:sp>
        <p:nvSpPr>
          <p:cNvPr id="12" name="TextBox 11">
            <a:extLst>
              <a:ext uri="{FF2B5EF4-FFF2-40B4-BE49-F238E27FC236}">
                <a16:creationId xmlns:a16="http://schemas.microsoft.com/office/drawing/2014/main" id="{3CE0DD01-E860-0ED7-2509-976FA0D6FB2A}"/>
              </a:ext>
            </a:extLst>
          </p:cNvPr>
          <p:cNvSpPr txBox="1"/>
          <p:nvPr/>
        </p:nvSpPr>
        <p:spPr>
          <a:xfrm>
            <a:off x="4726381" y="1361330"/>
            <a:ext cx="7046182" cy="646331"/>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Cancer Rates Between Indiana and County of Concern 2015-2019</a:t>
            </a:r>
          </a:p>
        </p:txBody>
      </p:sp>
      <p:sp>
        <p:nvSpPr>
          <p:cNvPr id="13" name="TextBox 12">
            <a:extLst>
              <a:ext uri="{FF2B5EF4-FFF2-40B4-BE49-F238E27FC236}">
                <a16:creationId xmlns:a16="http://schemas.microsoft.com/office/drawing/2014/main" id="{7FCAAF6A-86A0-64B8-83B7-19AB88E9613F}"/>
              </a:ext>
            </a:extLst>
          </p:cNvPr>
          <p:cNvSpPr txBox="1"/>
          <p:nvPr/>
        </p:nvSpPr>
        <p:spPr>
          <a:xfrm>
            <a:off x="4788817" y="2901804"/>
            <a:ext cx="5281368" cy="527196"/>
          </a:xfrm>
          <a:prstGeom prst="rect">
            <a:avLst/>
          </a:prstGeom>
          <a:noFill/>
        </p:spPr>
        <p:txBody>
          <a:bodyPr wrap="square" rtlCol="0">
            <a:spAutoFit/>
          </a:bodyPr>
          <a:lstStyle/>
          <a:p>
            <a:pPr marL="0" marR="0">
              <a:lnSpc>
                <a:spcPct val="107000"/>
              </a:lnSpc>
              <a:spcBef>
                <a:spcPts val="0"/>
              </a:spcBef>
              <a:spcAft>
                <a:spcPts val="0"/>
              </a:spcAft>
            </a:pPr>
            <a:r>
              <a:rPr lang="en-US" sz="900" i="1" dirty="0">
                <a:effectLst/>
                <a:latin typeface="Raleway" pitchFamily="2" charset="0"/>
                <a:ea typeface="Calibri" panose="020F0502020204030204" pitchFamily="34" charset="0"/>
                <a:cs typeface="Times New Roman" panose="02020603050405020304" pitchFamily="18" charset="0"/>
              </a:rPr>
              <a:t>Data Source: Indiana State Cancer Registry</a:t>
            </a:r>
            <a:endParaRPr lang="en-US" sz="900" dirty="0">
              <a:effectLst/>
              <a:latin typeface="Segoe UI" panose="020B0502040204020203"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i="1" dirty="0">
                <a:effectLst/>
                <a:latin typeface="Raleway" pitchFamily="2" charset="0"/>
                <a:ea typeface="Calibri" panose="020F0502020204030204" pitchFamily="34" charset="0"/>
                <a:cs typeface="Times New Roman" panose="02020603050405020304" pitchFamily="18" charset="0"/>
              </a:rPr>
              <a:t>Rates are Age-adjusted to the US 2000 Standard Population</a:t>
            </a:r>
            <a:endParaRPr lang="en-US" sz="900" dirty="0">
              <a:effectLst/>
              <a:latin typeface="Segoe UI" panose="020B0502040204020203"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i="1" dirty="0">
                <a:effectLst/>
                <a:latin typeface="Raleway" pitchFamily="2" charset="0"/>
                <a:ea typeface="Calibri" panose="020F0502020204030204" pitchFamily="34" charset="0"/>
                <a:cs typeface="Times New Roman" panose="02020603050405020304" pitchFamily="18" charset="0"/>
              </a:rPr>
              <a:t>Excludes in situ and benign tumors</a:t>
            </a:r>
            <a:endParaRPr lang="en-US" sz="900" dirty="0">
              <a:effectLst/>
              <a:latin typeface="Segoe UI" panose="020B0502040204020203"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CD1EFCB7-8477-0488-343D-29ACB43601BD}"/>
              </a:ext>
            </a:extLst>
          </p:cNvPr>
          <p:cNvSpPr txBox="1"/>
          <p:nvPr/>
        </p:nvSpPr>
        <p:spPr>
          <a:xfrm>
            <a:off x="4788818" y="3611873"/>
            <a:ext cx="6921311"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Standardized Incidence Ratios (SIR) 2015-2019</a:t>
            </a:r>
          </a:p>
        </p:txBody>
      </p:sp>
      <p:sp>
        <p:nvSpPr>
          <p:cNvPr id="16" name="TextBox 15">
            <a:extLst>
              <a:ext uri="{FF2B5EF4-FFF2-40B4-BE49-F238E27FC236}">
                <a16:creationId xmlns:a16="http://schemas.microsoft.com/office/drawing/2014/main" id="{D3276DE3-D7E8-2371-8E50-2A6F59090041}"/>
              </a:ext>
            </a:extLst>
          </p:cNvPr>
          <p:cNvSpPr txBox="1"/>
          <p:nvPr/>
        </p:nvSpPr>
        <p:spPr>
          <a:xfrm>
            <a:off x="4788817" y="5299506"/>
            <a:ext cx="6141562" cy="246158"/>
          </a:xfrm>
          <a:prstGeom prst="rect">
            <a:avLst/>
          </a:prstGeom>
          <a:noFill/>
        </p:spPr>
        <p:txBody>
          <a:bodyPr wrap="square">
            <a:spAutoFit/>
          </a:bodyPr>
          <a:lstStyle/>
          <a:p>
            <a:pPr marL="0" marR="0">
              <a:lnSpc>
                <a:spcPct val="107000"/>
              </a:lnSpc>
              <a:spcBef>
                <a:spcPts val="0"/>
              </a:spcBef>
              <a:spcAft>
                <a:spcPts val="0"/>
              </a:spcAft>
            </a:pPr>
            <a:r>
              <a:rPr lang="en-US" sz="1000" i="1" dirty="0">
                <a:effectLst/>
                <a:latin typeface="Raleway" pitchFamily="2" charset="0"/>
                <a:ea typeface="Calibri" panose="020F0502020204030204" pitchFamily="34" charset="0"/>
                <a:cs typeface="Times New Roman" panose="02020603050405020304" pitchFamily="18" charset="0"/>
              </a:rPr>
              <a:t>Data Source: Indiana State Cancer Registry</a:t>
            </a:r>
            <a:endParaRPr lang="en-US" sz="1000" dirty="0">
              <a:effectLst/>
              <a:latin typeface="Segoe UI" panose="020B0502040204020203" pitchFamily="34" charset="0"/>
              <a:ea typeface="Calibri" panose="020F0502020204030204" pitchFamily="34" charset="0"/>
              <a:cs typeface="Times New Roman" panose="02020603050405020304" pitchFamily="18" charset="0"/>
            </a:endParaRPr>
          </a:p>
        </p:txBody>
      </p:sp>
      <p:graphicFrame>
        <p:nvGraphicFramePr>
          <p:cNvPr id="19" name="Table 19">
            <a:extLst>
              <a:ext uri="{FF2B5EF4-FFF2-40B4-BE49-F238E27FC236}">
                <a16:creationId xmlns:a16="http://schemas.microsoft.com/office/drawing/2014/main" id="{AB60F733-C588-74FA-DB5E-1FE6385BDD97}"/>
              </a:ext>
            </a:extLst>
          </p:cNvPr>
          <p:cNvGraphicFramePr>
            <a:graphicFrameLocks noGrp="1"/>
          </p:cNvGraphicFramePr>
          <p:nvPr>
            <p:ph sz="half" idx="1"/>
            <p:extLst>
              <p:ext uri="{D42A27DB-BD31-4B8C-83A1-F6EECF244321}">
                <p14:modId xmlns:p14="http://schemas.microsoft.com/office/powerpoint/2010/main" val="3640905760"/>
              </p:ext>
            </p:extLst>
          </p:nvPr>
        </p:nvGraphicFramePr>
        <p:xfrm>
          <a:off x="4788817" y="4011493"/>
          <a:ext cx="6921310" cy="1297629"/>
        </p:xfrm>
        <a:graphic>
          <a:graphicData uri="http://schemas.openxmlformats.org/drawingml/2006/table">
            <a:tbl>
              <a:tblPr firstRow="1" bandRow="1">
                <a:tableStyleId>{5C22544A-7EE6-4342-B048-85BDC9FD1C3A}</a:tableStyleId>
              </a:tblPr>
              <a:tblGrid>
                <a:gridCol w="1999871">
                  <a:extLst>
                    <a:ext uri="{9D8B030D-6E8A-4147-A177-3AD203B41FA5}">
                      <a16:colId xmlns:a16="http://schemas.microsoft.com/office/drawing/2014/main" val="3886566424"/>
                    </a:ext>
                  </a:extLst>
                </a:gridCol>
                <a:gridCol w="794793">
                  <a:extLst>
                    <a:ext uri="{9D8B030D-6E8A-4147-A177-3AD203B41FA5}">
                      <a16:colId xmlns:a16="http://schemas.microsoft.com/office/drawing/2014/main" val="2396171822"/>
                    </a:ext>
                  </a:extLst>
                </a:gridCol>
                <a:gridCol w="869975">
                  <a:extLst>
                    <a:ext uri="{9D8B030D-6E8A-4147-A177-3AD203B41FA5}">
                      <a16:colId xmlns:a16="http://schemas.microsoft.com/office/drawing/2014/main" val="491249231"/>
                    </a:ext>
                  </a:extLst>
                </a:gridCol>
                <a:gridCol w="860227">
                  <a:extLst>
                    <a:ext uri="{9D8B030D-6E8A-4147-A177-3AD203B41FA5}">
                      <a16:colId xmlns:a16="http://schemas.microsoft.com/office/drawing/2014/main" val="27815490"/>
                    </a:ext>
                  </a:extLst>
                </a:gridCol>
                <a:gridCol w="697584">
                  <a:extLst>
                    <a:ext uri="{9D8B030D-6E8A-4147-A177-3AD203B41FA5}">
                      <a16:colId xmlns:a16="http://schemas.microsoft.com/office/drawing/2014/main" val="968473593"/>
                    </a:ext>
                  </a:extLst>
                </a:gridCol>
                <a:gridCol w="805085">
                  <a:extLst>
                    <a:ext uri="{9D8B030D-6E8A-4147-A177-3AD203B41FA5}">
                      <a16:colId xmlns:a16="http://schemas.microsoft.com/office/drawing/2014/main" val="284232640"/>
                    </a:ext>
                  </a:extLst>
                </a:gridCol>
                <a:gridCol w="893775">
                  <a:extLst>
                    <a:ext uri="{9D8B030D-6E8A-4147-A177-3AD203B41FA5}">
                      <a16:colId xmlns:a16="http://schemas.microsoft.com/office/drawing/2014/main" val="1076267205"/>
                    </a:ext>
                  </a:extLst>
                </a:gridCol>
              </a:tblGrid>
              <a:tr h="370840">
                <a:tc rowSpan="2">
                  <a:txBody>
                    <a:bodyPr/>
                    <a:lstStyle/>
                    <a:p>
                      <a:endParaRPr lang="en-US" dirty="0">
                        <a:latin typeface="Segoe UI" panose="020B0502040204020203" pitchFamily="34" charset="0"/>
                        <a:cs typeface="Segoe UI" panose="020B0502040204020203" pitchFamily="34" charset="0"/>
                      </a:endParaRPr>
                    </a:p>
                  </a:txBody>
                  <a:tcPr/>
                </a:tc>
                <a:tc gridSpan="3">
                  <a:txBody>
                    <a:bodyPr/>
                    <a:lstStyle/>
                    <a:p>
                      <a:pPr algn="ctr"/>
                      <a:r>
                        <a:rPr lang="en-US" dirty="0">
                          <a:latin typeface="Segoe UI" panose="020B0502040204020203" pitchFamily="34" charset="0"/>
                          <a:cs typeface="Segoe UI" panose="020B0502040204020203" pitchFamily="34" charset="0"/>
                        </a:rPr>
                        <a:t>Lake county</a:t>
                      </a:r>
                    </a:p>
                  </a:txBody>
                  <a:tcPr/>
                </a:tc>
                <a:tc hMerge="1">
                  <a:txBody>
                    <a:bodyPr/>
                    <a:lstStyle/>
                    <a:p>
                      <a:endParaRPr lang="en-US"/>
                    </a:p>
                  </a:txBody>
                  <a:tcPr/>
                </a:tc>
                <a:tc hMerge="1">
                  <a:txBody>
                    <a:bodyPr/>
                    <a:lstStyle/>
                    <a:p>
                      <a:endParaRPr lang="en-US"/>
                    </a:p>
                  </a:txBody>
                  <a:tcPr/>
                </a:tc>
                <a:tc gridSpan="3">
                  <a:txBody>
                    <a:bodyPr/>
                    <a:lstStyle/>
                    <a:p>
                      <a:pPr algn="ctr"/>
                      <a:r>
                        <a:rPr lang="en-US" dirty="0">
                          <a:latin typeface="Segoe UI" panose="020B0502040204020203" pitchFamily="34" charset="0"/>
                          <a:cs typeface="Segoe UI" panose="020B0502040204020203" pitchFamily="34" charset="0"/>
                        </a:rPr>
                        <a:t>Zip code (46402)</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68554697"/>
                  </a:ext>
                </a:extLst>
              </a:tr>
              <a:tr h="286709">
                <a:tc vMerge="1">
                  <a:txBody>
                    <a:bodyPr/>
                    <a:lstStyle/>
                    <a:p>
                      <a:endParaRPr lang="en-US" dirty="0"/>
                    </a:p>
                  </a:txBody>
                  <a:tcPr/>
                </a:tc>
                <a:tc>
                  <a:txBody>
                    <a:bodyPr/>
                    <a:lstStyle/>
                    <a:p>
                      <a:pPr algn="ctr"/>
                      <a:r>
                        <a:rPr lang="en-US" sz="1200" i="1" dirty="0">
                          <a:latin typeface="Segoe UI" panose="020B0502040204020203" pitchFamily="34" charset="0"/>
                          <a:cs typeface="Segoe UI" panose="020B0502040204020203" pitchFamily="34" charset="0"/>
                        </a:rPr>
                        <a:t>SIR</a:t>
                      </a:r>
                    </a:p>
                  </a:txBody>
                  <a:tcPr/>
                </a:tc>
                <a:tc>
                  <a:txBody>
                    <a:bodyPr/>
                    <a:lstStyle/>
                    <a:p>
                      <a:pPr algn="ctr"/>
                      <a:r>
                        <a:rPr lang="en-US" sz="1200" i="1" dirty="0">
                          <a:latin typeface="Segoe UI" panose="020B0502040204020203" pitchFamily="34" charset="0"/>
                          <a:cs typeface="Segoe UI" panose="020B0502040204020203" pitchFamily="34" charset="0"/>
                        </a:rPr>
                        <a:t>95% CI</a:t>
                      </a:r>
                    </a:p>
                  </a:txBody>
                  <a:tcPr/>
                </a:tc>
                <a:tc>
                  <a:txBody>
                    <a:bodyPr/>
                    <a:lstStyle/>
                    <a:p>
                      <a:pPr algn="ctr"/>
                      <a:r>
                        <a:rPr lang="en-US" sz="1200" i="1" dirty="0">
                          <a:latin typeface="Segoe UI" panose="020B0502040204020203" pitchFamily="34" charset="0"/>
                          <a:cs typeface="Segoe UI" panose="020B0502040204020203" pitchFamily="34" charset="0"/>
                        </a:rPr>
                        <a:t>P-Value</a:t>
                      </a:r>
                    </a:p>
                  </a:txBody>
                  <a:tcPr/>
                </a:tc>
                <a:tc>
                  <a:txBody>
                    <a:bodyPr/>
                    <a:lstStyle/>
                    <a:p>
                      <a:pPr algn="ctr"/>
                      <a:r>
                        <a:rPr lang="en-US" sz="1200" i="1" dirty="0">
                          <a:latin typeface="Segoe UI" panose="020B0502040204020203" pitchFamily="34" charset="0"/>
                          <a:cs typeface="Segoe UI" panose="020B0502040204020203" pitchFamily="34" charset="0"/>
                        </a:rPr>
                        <a:t>SIR</a:t>
                      </a:r>
                    </a:p>
                  </a:txBody>
                  <a:tcPr/>
                </a:tc>
                <a:tc>
                  <a:txBody>
                    <a:bodyPr/>
                    <a:lstStyle/>
                    <a:p>
                      <a:pPr algn="ctr"/>
                      <a:r>
                        <a:rPr lang="en-US" sz="1200" i="1" dirty="0">
                          <a:latin typeface="Segoe UI" panose="020B0502040204020203" pitchFamily="34" charset="0"/>
                          <a:cs typeface="Segoe UI" panose="020B0502040204020203" pitchFamily="34" charset="0"/>
                        </a:rPr>
                        <a:t>95% CI</a:t>
                      </a:r>
                    </a:p>
                  </a:txBody>
                  <a:tcPr/>
                </a:tc>
                <a:tc>
                  <a:txBody>
                    <a:bodyPr/>
                    <a:lstStyle/>
                    <a:p>
                      <a:pPr algn="ctr"/>
                      <a:r>
                        <a:rPr lang="en-US" sz="1200" i="1" dirty="0">
                          <a:latin typeface="Segoe UI" panose="020B0502040204020203" pitchFamily="34" charset="0"/>
                          <a:cs typeface="Segoe UI" panose="020B0502040204020203" pitchFamily="34" charset="0"/>
                        </a:rPr>
                        <a:t>P-Value</a:t>
                      </a:r>
                    </a:p>
                  </a:txBody>
                  <a:tcPr/>
                </a:tc>
                <a:extLst>
                  <a:ext uri="{0D108BD9-81ED-4DB2-BD59-A6C34878D82A}">
                    <a16:rowId xmlns:a16="http://schemas.microsoft.com/office/drawing/2014/main" val="3755690773"/>
                  </a:ext>
                </a:extLst>
              </a:tr>
              <a:tr h="370840">
                <a:tc>
                  <a:txBody>
                    <a:bodyPr/>
                    <a:lstStyle/>
                    <a:p>
                      <a:r>
                        <a:rPr lang="en-US" dirty="0">
                          <a:latin typeface="Segoe UI" panose="020B0502040204020203" pitchFamily="34" charset="0"/>
                          <a:cs typeface="Segoe UI" panose="020B0502040204020203" pitchFamily="34" charset="0"/>
                        </a:rPr>
                        <a:t>Breast Cancer</a:t>
                      </a:r>
                    </a:p>
                  </a:txBody>
                  <a:tcPr/>
                </a:tc>
                <a:tc>
                  <a:txBody>
                    <a:bodyPr/>
                    <a:lstStyle/>
                    <a:p>
                      <a:pPr algn="ctr"/>
                      <a:r>
                        <a:rPr lang="en-US" dirty="0">
                          <a:latin typeface="Segoe UI" panose="020B0502040204020203" pitchFamily="34" charset="0"/>
                          <a:cs typeface="Segoe UI" panose="020B0502040204020203" pitchFamily="34" charset="0"/>
                        </a:rPr>
                        <a:t>0.99</a:t>
                      </a:r>
                    </a:p>
                  </a:txBody>
                  <a:tcPr/>
                </a:tc>
                <a:tc>
                  <a:txBody>
                    <a:bodyPr/>
                    <a:lstStyle/>
                    <a:p>
                      <a:pPr algn="ctr"/>
                      <a:r>
                        <a:rPr lang="en-US" dirty="0">
                          <a:latin typeface="Segoe UI" panose="020B0502040204020203" pitchFamily="34" charset="0"/>
                          <a:cs typeface="Segoe UI" panose="020B0502040204020203" pitchFamily="34" charset="0"/>
                        </a:rPr>
                        <a:t>0.95-1.04</a:t>
                      </a:r>
                    </a:p>
                  </a:txBody>
                  <a:tcPr/>
                </a:tc>
                <a:tc>
                  <a:txBody>
                    <a:bodyPr/>
                    <a:lstStyle/>
                    <a:p>
                      <a:pPr algn="ctr"/>
                      <a:r>
                        <a:rPr lang="en-US" dirty="0">
                          <a:latin typeface="Segoe UI" panose="020B0502040204020203" pitchFamily="34" charset="0"/>
                          <a:cs typeface="Segoe UI" panose="020B0502040204020203" pitchFamily="34" charset="0"/>
                        </a:rPr>
                        <a:t>0.92</a:t>
                      </a:r>
                    </a:p>
                  </a:txBody>
                  <a:tcPr/>
                </a:tc>
                <a:tc>
                  <a:txBody>
                    <a:bodyPr/>
                    <a:lstStyle/>
                    <a:p>
                      <a:pPr algn="ctr"/>
                      <a:r>
                        <a:rPr lang="en-US" dirty="0">
                          <a:latin typeface="Segoe UI" panose="020B0502040204020203" pitchFamily="34" charset="0"/>
                          <a:cs typeface="Segoe UI" panose="020B0502040204020203" pitchFamily="34" charset="0"/>
                        </a:rPr>
                        <a:t>0.81</a:t>
                      </a:r>
                    </a:p>
                  </a:txBody>
                  <a:tcPr/>
                </a:tc>
                <a:tc>
                  <a:txBody>
                    <a:bodyPr/>
                    <a:lstStyle/>
                    <a:p>
                      <a:pPr algn="ctr"/>
                      <a:r>
                        <a:rPr lang="en-US" dirty="0">
                          <a:latin typeface="Segoe UI" panose="020B0502040204020203" pitchFamily="34" charset="0"/>
                          <a:cs typeface="Segoe UI" panose="020B0502040204020203" pitchFamily="34" charset="0"/>
                        </a:rPr>
                        <a:t>0.47-1.15</a:t>
                      </a:r>
                    </a:p>
                  </a:txBody>
                  <a:tcPr/>
                </a:tc>
                <a:tc>
                  <a:txBody>
                    <a:bodyPr/>
                    <a:lstStyle/>
                    <a:p>
                      <a:pPr algn="ctr"/>
                      <a:r>
                        <a:rPr lang="en-US" dirty="0">
                          <a:latin typeface="Segoe UI" panose="020B0502040204020203" pitchFamily="34" charset="0"/>
                          <a:cs typeface="Segoe UI" panose="020B0502040204020203" pitchFamily="34" charset="0"/>
                        </a:rPr>
                        <a:t>0.28</a:t>
                      </a:r>
                    </a:p>
                  </a:txBody>
                  <a:tcPr/>
                </a:tc>
                <a:extLst>
                  <a:ext uri="{0D108BD9-81ED-4DB2-BD59-A6C34878D82A}">
                    <a16:rowId xmlns:a16="http://schemas.microsoft.com/office/drawing/2014/main" val="849242980"/>
                  </a:ext>
                </a:extLst>
              </a:tr>
            </a:tbl>
          </a:graphicData>
        </a:graphic>
      </p:graphicFrame>
      <p:sp>
        <p:nvSpPr>
          <p:cNvPr id="3" name="TextBox 2">
            <a:extLst>
              <a:ext uri="{FF2B5EF4-FFF2-40B4-BE49-F238E27FC236}">
                <a16:creationId xmlns:a16="http://schemas.microsoft.com/office/drawing/2014/main" id="{F6E6D81A-262F-9A37-FBAB-17EC47590643}"/>
              </a:ext>
            </a:extLst>
          </p:cNvPr>
          <p:cNvSpPr txBox="1"/>
          <p:nvPr/>
        </p:nvSpPr>
        <p:spPr>
          <a:xfrm>
            <a:off x="254523" y="1545996"/>
            <a:ext cx="4409423" cy="3406061"/>
          </a:xfrm>
          <a:prstGeom prst="rect">
            <a:avLst/>
          </a:prstGeom>
          <a:noFill/>
        </p:spPr>
        <p:txBody>
          <a:bodyPr wrap="square" rtlCol="0">
            <a:spAutoFit/>
          </a:bodyPr>
          <a:lstStyle/>
          <a:p>
            <a:pPr marL="285750" indent="-285750">
              <a:spcBef>
                <a:spcPts val="600"/>
              </a:spcBef>
              <a:spcAft>
                <a:spcPts val="108"/>
              </a:spcAft>
              <a:buFont typeface="Arial" panose="020B0604020202020204" pitchFamily="34" charset="0"/>
              <a:buChar char="•"/>
            </a:pPr>
            <a:r>
              <a:rPr lang="en-US" sz="2400" dirty="0">
                <a:latin typeface="Segoe UI" panose="020B0502040204020203" pitchFamily="34" charset="0"/>
                <a:cs typeface="Segoe UI" panose="020B0502040204020203" pitchFamily="34" charset="0"/>
              </a:rPr>
              <a:t>Call comes in regarding a concern of too much breast cancer in her neighborhood in Lake County</a:t>
            </a:r>
          </a:p>
          <a:p>
            <a:pPr marL="285750" indent="-285750">
              <a:spcBef>
                <a:spcPts val="600"/>
              </a:spcBef>
              <a:spcAft>
                <a:spcPts val="108"/>
              </a:spcAft>
              <a:buFont typeface="Arial" panose="020B0604020202020204" pitchFamily="34" charset="0"/>
              <a:buChar char="•"/>
            </a:pPr>
            <a:r>
              <a:rPr lang="en-US" sz="2400" dirty="0">
                <a:latin typeface="Segoe UI" panose="020B0502040204020203" pitchFamily="34" charset="0"/>
                <a:cs typeface="Segoe UI" panose="020B0502040204020203" pitchFamily="34" charset="0"/>
              </a:rPr>
              <a:t>Questionnaire</a:t>
            </a:r>
          </a:p>
          <a:p>
            <a:pPr marL="285750" indent="-285750">
              <a:spcBef>
                <a:spcPts val="600"/>
              </a:spcBef>
              <a:spcAft>
                <a:spcPts val="108"/>
              </a:spcAft>
              <a:buFont typeface="Arial" panose="020B0604020202020204" pitchFamily="34" charset="0"/>
              <a:buChar char="•"/>
            </a:pPr>
            <a:r>
              <a:rPr lang="en-US" sz="2400" dirty="0">
                <a:latin typeface="Segoe UI" panose="020B0502040204020203" pitchFamily="34" charset="0"/>
                <a:cs typeface="Segoe UI" panose="020B0502040204020203" pitchFamily="34" charset="0"/>
              </a:rPr>
              <a:t>Data: see tables</a:t>
            </a:r>
          </a:p>
          <a:p>
            <a:pPr marL="285750" indent="-285750">
              <a:spcBef>
                <a:spcPts val="600"/>
              </a:spcBef>
              <a:spcAft>
                <a:spcPts val="108"/>
              </a:spcAft>
              <a:buFont typeface="Arial" panose="020B0604020202020204" pitchFamily="34" charset="0"/>
              <a:buChar char="•"/>
            </a:pPr>
            <a:r>
              <a:rPr lang="en-US" sz="2400" dirty="0">
                <a:latin typeface="Segoe UI" panose="020B0502040204020203" pitchFamily="34" charset="0"/>
                <a:cs typeface="Segoe UI" panose="020B0502040204020203" pitchFamily="34" charset="0"/>
              </a:rPr>
              <a:t>Discussion with team</a:t>
            </a:r>
          </a:p>
          <a:p>
            <a:pPr marL="285750" indent="-285750">
              <a:spcBef>
                <a:spcPts val="600"/>
              </a:spcBef>
              <a:spcAft>
                <a:spcPts val="108"/>
              </a:spcAft>
              <a:buFont typeface="Arial" panose="020B0604020202020204" pitchFamily="34" charset="0"/>
              <a:buChar char="•"/>
            </a:pPr>
            <a:r>
              <a:rPr lang="en-US" sz="2400" dirty="0">
                <a:latin typeface="Segoe UI" panose="020B0502040204020203" pitchFamily="34" charset="0"/>
                <a:cs typeface="Segoe UI" panose="020B0502040204020203" pitchFamily="34" charset="0"/>
              </a:rPr>
              <a:t>Decision</a:t>
            </a:r>
          </a:p>
        </p:txBody>
      </p:sp>
    </p:spTree>
    <p:extLst>
      <p:ext uri="{BB962C8B-B14F-4D97-AF65-F5344CB8AC3E}">
        <p14:creationId xmlns:p14="http://schemas.microsoft.com/office/powerpoint/2010/main" val="3917314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D10D2-4468-9086-9641-E52BC5DC0C2E}"/>
              </a:ext>
            </a:extLst>
          </p:cNvPr>
          <p:cNvSpPr>
            <a:spLocks noGrp="1"/>
          </p:cNvSpPr>
          <p:nvPr>
            <p:ph type="title"/>
          </p:nvPr>
        </p:nvSpPr>
        <p:spPr/>
        <p:txBody>
          <a:bodyPr>
            <a:normAutofit fontScale="90000"/>
          </a:bodyPr>
          <a:lstStyle/>
          <a:p>
            <a:r>
              <a:rPr lang="en-US" dirty="0"/>
              <a:t>New Interests in Indiana Cancer Epidemiology</a:t>
            </a:r>
          </a:p>
        </p:txBody>
      </p:sp>
      <p:sp>
        <p:nvSpPr>
          <p:cNvPr id="3" name="Content Placeholder 2">
            <a:extLst>
              <a:ext uri="{FF2B5EF4-FFF2-40B4-BE49-F238E27FC236}">
                <a16:creationId xmlns:a16="http://schemas.microsoft.com/office/drawing/2014/main" id="{4E381AE5-0010-E186-C75C-4438F404AE40}"/>
              </a:ext>
            </a:extLst>
          </p:cNvPr>
          <p:cNvSpPr>
            <a:spLocks noGrp="1"/>
          </p:cNvSpPr>
          <p:nvPr>
            <p:ph idx="1"/>
          </p:nvPr>
        </p:nvSpPr>
        <p:spPr/>
        <p:txBody>
          <a:bodyPr/>
          <a:lstStyle/>
          <a:p>
            <a:r>
              <a:rPr lang="en-US" sz="2400" b="1" dirty="0">
                <a:latin typeface="Raleway" pitchFamily="2" charset="0"/>
              </a:rPr>
              <a:t>Interests that the cancer epidemiologist has received:</a:t>
            </a:r>
          </a:p>
          <a:p>
            <a:pPr marL="285750" indent="-285750">
              <a:buFont typeface="Arial" panose="020B0604020202020204" pitchFamily="34" charset="0"/>
              <a:buChar char="•"/>
            </a:pPr>
            <a:r>
              <a:rPr lang="en-US" sz="2400" dirty="0"/>
              <a:t>COVID-19 data with cancer</a:t>
            </a:r>
          </a:p>
          <a:p>
            <a:pPr marL="285750" indent="-285750">
              <a:buFont typeface="Arial" panose="020B0604020202020204" pitchFamily="34" charset="0"/>
              <a:buChar char="•"/>
            </a:pPr>
            <a:r>
              <a:rPr lang="en-US" sz="2400" dirty="0"/>
              <a:t>Cancer survivorship</a:t>
            </a:r>
          </a:p>
          <a:p>
            <a:pPr marL="285750" indent="-285750">
              <a:buFont typeface="Arial" panose="020B0604020202020204" pitchFamily="34" charset="0"/>
              <a:buChar char="•"/>
            </a:pPr>
            <a:r>
              <a:rPr lang="en-US" sz="2400" dirty="0"/>
              <a:t>Lung cancer screening</a:t>
            </a:r>
          </a:p>
          <a:p>
            <a:pPr marL="285750" indent="-285750">
              <a:buFont typeface="Arial" panose="020B0604020202020204" pitchFamily="34" charset="0"/>
              <a:buChar char="•"/>
            </a:pPr>
            <a:r>
              <a:rPr lang="en-US" sz="2400" dirty="0"/>
              <a:t>LGBTQ+ specific data</a:t>
            </a:r>
          </a:p>
          <a:p>
            <a:pPr marL="285750" indent="-285750">
              <a:buFont typeface="Arial" panose="020B0604020202020204" pitchFamily="34" charset="0"/>
              <a:buChar char="•"/>
            </a:pPr>
            <a:r>
              <a:rPr lang="en-US" sz="2400" dirty="0"/>
              <a:t>Cancers in children</a:t>
            </a:r>
          </a:p>
          <a:p>
            <a:pPr marL="285750" indent="-285750">
              <a:buFont typeface="Arial" panose="020B0604020202020204" pitchFamily="34" charset="0"/>
              <a:buChar char="•"/>
            </a:pPr>
            <a:r>
              <a:rPr lang="en-US" sz="2400" dirty="0"/>
              <a:t>Relationships between cancer and other issues (other chronic diseases, suicide, etc.)</a:t>
            </a:r>
          </a:p>
        </p:txBody>
      </p:sp>
    </p:spTree>
    <p:extLst>
      <p:ext uri="{BB962C8B-B14F-4D97-AF65-F5344CB8AC3E}">
        <p14:creationId xmlns:p14="http://schemas.microsoft.com/office/powerpoint/2010/main" val="3624638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C394F62-942F-4A80-A22F-F8FA14942C51}"/>
              </a:ext>
            </a:extLst>
          </p:cNvPr>
          <p:cNvSpPr txBox="1"/>
          <p:nvPr/>
        </p:nvSpPr>
        <p:spPr>
          <a:xfrm>
            <a:off x="853440" y="1037088"/>
            <a:ext cx="6096000" cy="3939540"/>
          </a:xfrm>
          <a:prstGeom prst="rect">
            <a:avLst/>
          </a:prstGeom>
          <a:noFill/>
        </p:spPr>
        <p:txBody>
          <a:bodyPr wrap="square">
            <a:spAutoFit/>
          </a:bodyPr>
          <a:lstStyle/>
          <a:p>
            <a:r>
              <a:rPr kumimoji="0" lang="en-US" sz="4800" b="1" i="0" u="none" strike="noStrike" kern="1200" cap="none" spc="0" normalizeH="0" baseline="0" noProof="0" dirty="0">
                <a:ln>
                  <a:noFill/>
                </a:ln>
                <a:solidFill>
                  <a:srgbClr val="FFFFFF"/>
                </a:solidFill>
                <a:effectLst/>
                <a:uLnTx/>
                <a:uFillTx/>
                <a:latin typeface="Segoe UI" panose="020B0502040204020203" pitchFamily="34" charset="0"/>
                <a:ea typeface="+mj-ea"/>
                <a:cs typeface="Segoe UI" panose="020B0502040204020203" pitchFamily="34" charset="0"/>
              </a:rPr>
              <a:t>Questions?</a:t>
            </a:r>
            <a:br>
              <a:rPr kumimoji="0" lang="en-US" sz="4800" b="1" i="0" u="none" strike="noStrike" kern="1200" cap="none" spc="0" normalizeH="0" baseline="0" noProof="0" dirty="0">
                <a:ln>
                  <a:noFill/>
                </a:ln>
                <a:solidFill>
                  <a:srgbClr val="FFFFFF"/>
                </a:solidFill>
                <a:effectLst/>
                <a:uLnTx/>
                <a:uFillTx/>
                <a:latin typeface="Segoe UI" panose="020B0502040204020203" pitchFamily="34" charset="0"/>
                <a:ea typeface="+mj-ea"/>
                <a:cs typeface="Segoe UI" panose="020B0502040204020203" pitchFamily="34" charset="0"/>
              </a:rPr>
            </a:br>
            <a:br>
              <a:rPr kumimoji="0" lang="en-US" sz="1400" b="0" i="0" u="none" strike="noStrike" kern="1200" cap="none" spc="0" normalizeH="0" baseline="0" noProof="0" dirty="0">
                <a:ln>
                  <a:noFill/>
                </a:ln>
                <a:solidFill>
                  <a:srgbClr val="FFFFFF"/>
                </a:solidFill>
                <a:effectLst/>
                <a:uLnTx/>
                <a:uFillTx/>
                <a:latin typeface="Segoe UI" panose="020B0502040204020203" pitchFamily="34" charset="0"/>
                <a:ea typeface="+mj-ea"/>
                <a:cs typeface="Segoe UI" panose="020B0502040204020203" pitchFamily="34" charset="0"/>
              </a:rPr>
            </a:br>
            <a:br>
              <a:rPr kumimoji="0" lang="en-US" sz="3200" b="0" i="0" u="none" strike="noStrike" kern="1200" cap="none" spc="0" normalizeH="0" baseline="0" noProof="0" dirty="0">
                <a:ln>
                  <a:noFill/>
                </a:ln>
                <a:solidFill>
                  <a:srgbClr val="FFFFFF"/>
                </a:solidFill>
                <a:effectLst/>
                <a:uLnTx/>
                <a:uFillTx/>
                <a:latin typeface="Segoe UI" panose="020B0502040204020203" pitchFamily="34" charset="0"/>
                <a:ea typeface="+mj-ea"/>
                <a:cs typeface="Segoe UI" panose="020B0502040204020203" pitchFamily="34" charset="0"/>
              </a:rPr>
            </a:br>
            <a:br>
              <a:rPr kumimoji="0" lang="en-US" sz="3200" b="0" i="0" u="none" strike="noStrike" kern="1200" cap="none" spc="0" normalizeH="0" baseline="0" noProof="0" dirty="0">
                <a:ln>
                  <a:noFill/>
                </a:ln>
                <a:solidFill>
                  <a:srgbClr val="FFFFFF"/>
                </a:solidFill>
                <a:effectLst/>
                <a:uLnTx/>
                <a:uFillTx/>
                <a:latin typeface="Segoe UI" panose="020B0502040204020203" pitchFamily="34" charset="0"/>
                <a:ea typeface="+mj-ea"/>
                <a:cs typeface="Segoe UI" panose="020B0502040204020203" pitchFamily="34" charset="0"/>
              </a:rPr>
            </a:br>
            <a:br>
              <a:rPr kumimoji="0" lang="en-US" sz="1400" b="0" i="0" u="none" strike="noStrike" kern="1200" cap="none" spc="0" normalizeH="0" baseline="0" noProof="0" dirty="0">
                <a:ln>
                  <a:noFill/>
                </a:ln>
                <a:solidFill>
                  <a:srgbClr val="FFFFFF"/>
                </a:solidFill>
                <a:effectLst/>
                <a:uLnTx/>
                <a:uFillTx/>
                <a:latin typeface="Segoe UI" panose="020B0502040204020203" pitchFamily="34" charset="0"/>
                <a:ea typeface="+mj-ea"/>
                <a:cs typeface="Segoe UI" panose="020B0502040204020203" pitchFamily="34" charset="0"/>
              </a:rPr>
            </a:br>
            <a:br>
              <a:rPr kumimoji="0" lang="en-US" sz="1400" b="0" i="0" u="none" strike="noStrike" kern="1200" cap="none" spc="0" normalizeH="0" baseline="0" noProof="0" dirty="0">
                <a:ln>
                  <a:noFill/>
                </a:ln>
                <a:solidFill>
                  <a:srgbClr val="FFFFFF"/>
                </a:solidFill>
                <a:effectLst/>
                <a:uLnTx/>
                <a:uFillTx/>
                <a:latin typeface="Segoe UI" panose="020B0502040204020203" pitchFamily="34" charset="0"/>
                <a:ea typeface="+mj-ea"/>
                <a:cs typeface="Segoe UI" panose="020B0502040204020203" pitchFamily="34" charset="0"/>
              </a:rPr>
            </a:br>
            <a:r>
              <a:rPr kumimoji="0" lang="en-US" sz="3200" b="1" i="0" u="none" strike="noStrike" kern="1200" cap="none" spc="0" normalizeH="0" baseline="0" noProof="0" dirty="0">
                <a:ln>
                  <a:noFill/>
                </a:ln>
                <a:solidFill>
                  <a:srgbClr val="FFFFFF"/>
                </a:solidFill>
                <a:effectLst/>
                <a:uLnTx/>
                <a:uFillTx/>
                <a:latin typeface="Segoe UI" panose="020B0502040204020203" pitchFamily="34" charset="0"/>
                <a:ea typeface="+mj-ea"/>
                <a:cs typeface="Segoe UI" panose="020B0502040204020203" pitchFamily="34" charset="0"/>
              </a:rPr>
              <a:t>Taylor Eisele, MPH</a:t>
            </a:r>
          </a:p>
          <a:p>
            <a:r>
              <a:rPr lang="en-US" sz="3200" dirty="0">
                <a:solidFill>
                  <a:srgbClr val="FFFFFF"/>
                </a:solidFill>
                <a:latin typeface="Segoe UI" panose="020B0502040204020203" pitchFamily="34" charset="0"/>
                <a:ea typeface="+mj-ea"/>
                <a:cs typeface="Segoe UI" panose="020B0502040204020203" pitchFamily="34" charset="0"/>
              </a:rPr>
              <a:t>Cancer Epidemiologist</a:t>
            </a:r>
          </a:p>
          <a:p>
            <a:r>
              <a:rPr lang="en-US" sz="3200" dirty="0">
                <a:solidFill>
                  <a:srgbClr val="FFC000"/>
                </a:solidFill>
                <a:latin typeface="Segoe UI" panose="020B0502040204020203" pitchFamily="34" charset="0"/>
                <a:ea typeface="+mj-ea"/>
                <a:cs typeface="Segoe UI" panose="020B0502040204020203" pitchFamily="34" charset="0"/>
                <a:hlinkClick r:id="rId2">
                  <a:extLst>
                    <a:ext uri="{A12FA001-AC4F-418D-AE19-62706E023703}">
                      <ahyp:hlinkClr xmlns:ahyp="http://schemas.microsoft.com/office/drawing/2018/hyperlinkcolor" val="tx"/>
                    </a:ext>
                  </a:extLst>
                </a:hlinkClick>
              </a:rPr>
              <a:t>Teisele@health.in.gov</a:t>
            </a:r>
            <a:r>
              <a:rPr lang="en-US" sz="3200" dirty="0">
                <a:solidFill>
                  <a:srgbClr val="FFC000"/>
                </a:solidFill>
                <a:latin typeface="Segoe UI" panose="020B0502040204020203" pitchFamily="34" charset="0"/>
                <a:ea typeface="+mj-ea"/>
                <a:cs typeface="Segoe UI" panose="020B0502040204020203" pitchFamily="34" charset="0"/>
              </a:rPr>
              <a:t> </a:t>
            </a:r>
            <a:endParaRPr lang="en-US" sz="4000" dirty="0">
              <a:solidFill>
                <a:srgbClr val="FFC000"/>
              </a:solidFill>
            </a:endParaRPr>
          </a:p>
        </p:txBody>
      </p:sp>
    </p:spTree>
    <p:extLst>
      <p:ext uri="{BB962C8B-B14F-4D97-AF65-F5344CB8AC3E}">
        <p14:creationId xmlns:p14="http://schemas.microsoft.com/office/powerpoint/2010/main" val="2370478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877764-787F-814D-A94D-D1FAF020EF75}"/>
              </a:ext>
            </a:extLst>
          </p:cNvPr>
          <p:cNvSpPr txBox="1"/>
          <p:nvPr/>
        </p:nvSpPr>
        <p:spPr>
          <a:xfrm>
            <a:off x="556527" y="1460102"/>
            <a:ext cx="6412587" cy="954107"/>
          </a:xfrm>
          <a:prstGeom prst="rect">
            <a:avLst/>
          </a:prstGeom>
          <a:noFill/>
        </p:spPr>
        <p:txBody>
          <a:bodyPr wrap="square" rtlCol="0">
            <a:spAutoFit/>
          </a:bodyPr>
          <a:lstStyle/>
          <a:p>
            <a:r>
              <a:rPr lang="en-US" sz="2800" b="1" dirty="0">
                <a:solidFill>
                  <a:schemeClr val="bg1"/>
                </a:solidFill>
                <a:latin typeface="Raleway SemiBold" panose="020B0503030101060003" pitchFamily="34" charset="77"/>
                <a:cs typeface="Arial" panose="020B0604020202020204" pitchFamily="34" charset="0"/>
              </a:rPr>
              <a:t>To promote, protect, and improve the health and safety of all Hoosiers. </a:t>
            </a:r>
          </a:p>
        </p:txBody>
      </p:sp>
      <p:sp>
        <p:nvSpPr>
          <p:cNvPr id="3" name="TextBox 2">
            <a:extLst>
              <a:ext uri="{FF2B5EF4-FFF2-40B4-BE49-F238E27FC236}">
                <a16:creationId xmlns:a16="http://schemas.microsoft.com/office/drawing/2014/main" id="{B10945A2-54D7-144D-97BF-4E8CF253DB0C}"/>
              </a:ext>
            </a:extLst>
          </p:cNvPr>
          <p:cNvSpPr txBox="1"/>
          <p:nvPr/>
        </p:nvSpPr>
        <p:spPr>
          <a:xfrm>
            <a:off x="460893" y="998437"/>
            <a:ext cx="6412587" cy="461665"/>
          </a:xfrm>
          <a:prstGeom prst="rect">
            <a:avLst/>
          </a:prstGeom>
          <a:noFill/>
        </p:spPr>
        <p:txBody>
          <a:bodyPr wrap="square" rtlCol="0">
            <a:spAutoFit/>
          </a:bodyPr>
          <a:lstStyle/>
          <a:p>
            <a:r>
              <a:rPr lang="en-US" sz="2400" dirty="0">
                <a:solidFill>
                  <a:schemeClr val="accent4"/>
                </a:solidFill>
                <a:latin typeface="Raleway Light" panose="020B0403030101060003" pitchFamily="34" charset="77"/>
                <a:cs typeface="Arial" panose="020B0604020202020204" pitchFamily="34" charset="0"/>
              </a:rPr>
              <a:t>OUR MISSION:</a:t>
            </a:r>
          </a:p>
        </p:txBody>
      </p:sp>
      <p:sp>
        <p:nvSpPr>
          <p:cNvPr id="4" name="TextBox 3">
            <a:extLst>
              <a:ext uri="{FF2B5EF4-FFF2-40B4-BE49-F238E27FC236}">
                <a16:creationId xmlns:a16="http://schemas.microsoft.com/office/drawing/2014/main" id="{7D8E3FDA-83E6-9A4E-A230-29B26D43FB7A}"/>
              </a:ext>
            </a:extLst>
          </p:cNvPr>
          <p:cNvSpPr txBox="1"/>
          <p:nvPr/>
        </p:nvSpPr>
        <p:spPr>
          <a:xfrm>
            <a:off x="556527" y="3517502"/>
            <a:ext cx="6412587" cy="1384995"/>
          </a:xfrm>
          <a:prstGeom prst="rect">
            <a:avLst/>
          </a:prstGeom>
          <a:noFill/>
        </p:spPr>
        <p:txBody>
          <a:bodyPr wrap="square" rtlCol="0">
            <a:spAutoFit/>
          </a:bodyPr>
          <a:lstStyle/>
          <a:p>
            <a:r>
              <a:rPr lang="en-US" sz="2800" b="1" dirty="0">
                <a:solidFill>
                  <a:schemeClr val="bg1"/>
                </a:solidFill>
                <a:latin typeface="Raleway SemiBold" panose="020B0503030101060003" pitchFamily="34" charset="77"/>
                <a:cs typeface="Arial" panose="020B0604020202020204" pitchFamily="34" charset="0"/>
              </a:rPr>
              <a:t>Every Hoosier reaches optimal health regardless of where they live, learn, work, or play. </a:t>
            </a:r>
          </a:p>
        </p:txBody>
      </p:sp>
      <p:sp>
        <p:nvSpPr>
          <p:cNvPr id="5" name="TextBox 4">
            <a:extLst>
              <a:ext uri="{FF2B5EF4-FFF2-40B4-BE49-F238E27FC236}">
                <a16:creationId xmlns:a16="http://schemas.microsoft.com/office/drawing/2014/main" id="{6165D67E-97EA-DB4B-AC50-7A11FCAFFA6C}"/>
              </a:ext>
            </a:extLst>
          </p:cNvPr>
          <p:cNvSpPr txBox="1"/>
          <p:nvPr/>
        </p:nvSpPr>
        <p:spPr>
          <a:xfrm>
            <a:off x="460893" y="3055837"/>
            <a:ext cx="6412587" cy="461665"/>
          </a:xfrm>
          <a:prstGeom prst="rect">
            <a:avLst/>
          </a:prstGeom>
          <a:noFill/>
        </p:spPr>
        <p:txBody>
          <a:bodyPr wrap="square" rtlCol="0">
            <a:spAutoFit/>
          </a:bodyPr>
          <a:lstStyle/>
          <a:p>
            <a:r>
              <a:rPr lang="en-US" sz="2400" dirty="0">
                <a:solidFill>
                  <a:schemeClr val="accent4"/>
                </a:solidFill>
                <a:latin typeface="Raleway Light" panose="020B0403030101060003" pitchFamily="34" charset="77"/>
                <a:cs typeface="Arial" panose="020B0604020202020204" pitchFamily="34" charset="0"/>
              </a:rPr>
              <a:t>OUR VISION:</a:t>
            </a:r>
          </a:p>
        </p:txBody>
      </p:sp>
    </p:spTree>
    <p:extLst>
      <p:ext uri="{BB962C8B-B14F-4D97-AF65-F5344CB8AC3E}">
        <p14:creationId xmlns:p14="http://schemas.microsoft.com/office/powerpoint/2010/main" val="307741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4DC3B-AA11-2E84-5DE3-D1F5265A9A4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1DBFF344-66D9-9FFD-EADF-0615AB2C5B5D}"/>
              </a:ext>
            </a:extLst>
          </p:cNvPr>
          <p:cNvSpPr>
            <a:spLocks noGrp="1"/>
          </p:cNvSpPr>
          <p:nvPr>
            <p:ph idx="1"/>
          </p:nvPr>
        </p:nvSpPr>
        <p:spPr/>
        <p:txBody>
          <a:bodyPr/>
          <a:lstStyle/>
          <a:p>
            <a:pPr marL="285750" indent="-285750">
              <a:buFont typeface="Arial" panose="020B0604020202020204" pitchFamily="34" charset="0"/>
              <a:buChar char="•"/>
            </a:pPr>
            <a:r>
              <a:rPr lang="en-US" sz="2400" dirty="0"/>
              <a:t>Responsibilities of the Indiana state cancer epidemiologist</a:t>
            </a:r>
          </a:p>
          <a:p>
            <a:pPr marL="285750" indent="-285750">
              <a:buFont typeface="Arial" panose="020B0604020202020204" pitchFamily="34" charset="0"/>
              <a:buChar char="•"/>
            </a:pPr>
            <a:r>
              <a:rPr lang="en-US" sz="2400" dirty="0"/>
              <a:t>Understanding cancer data availability and limitations</a:t>
            </a:r>
          </a:p>
          <a:p>
            <a:pPr marL="285750" indent="-285750">
              <a:buFont typeface="Arial" panose="020B0604020202020204" pitchFamily="34" charset="0"/>
              <a:buChar char="•"/>
            </a:pPr>
            <a:r>
              <a:rPr lang="en-US" sz="2400" dirty="0"/>
              <a:t>Cancer cluster process and new guideline updates</a:t>
            </a:r>
          </a:p>
          <a:p>
            <a:pPr marL="285750" indent="-285750">
              <a:buFont typeface="Arial" panose="020B0604020202020204" pitchFamily="34" charset="0"/>
              <a:buChar char="•"/>
            </a:pPr>
            <a:r>
              <a:rPr lang="en-US" sz="2400" dirty="0"/>
              <a:t>Recent data needs and interests</a:t>
            </a:r>
          </a:p>
        </p:txBody>
      </p:sp>
      <p:sp>
        <p:nvSpPr>
          <p:cNvPr id="4" name="Slide Number Placeholder 3">
            <a:extLst>
              <a:ext uri="{FF2B5EF4-FFF2-40B4-BE49-F238E27FC236}">
                <a16:creationId xmlns:a16="http://schemas.microsoft.com/office/drawing/2014/main" id="{FFE8F82D-D164-111B-B7B3-06CBF6765FBA}"/>
              </a:ext>
            </a:extLst>
          </p:cNvPr>
          <p:cNvSpPr>
            <a:spLocks noGrp="1"/>
          </p:cNvSpPr>
          <p:nvPr>
            <p:ph type="sldNum" sz="quarter" idx="12"/>
          </p:nvPr>
        </p:nvSpPr>
        <p:spPr/>
        <p:txBody>
          <a:bodyPr/>
          <a:lstStyle/>
          <a:p>
            <a:fld id="{2C1798A1-548B-2F4F-A949-0B360C421755}" type="slidenum">
              <a:rPr lang="en-US" smtClean="0"/>
              <a:t>3</a:t>
            </a:fld>
            <a:endParaRPr lang="en-US"/>
          </a:p>
        </p:txBody>
      </p:sp>
    </p:spTree>
    <p:extLst>
      <p:ext uri="{BB962C8B-B14F-4D97-AF65-F5344CB8AC3E}">
        <p14:creationId xmlns:p14="http://schemas.microsoft.com/office/powerpoint/2010/main" val="3836793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4C9AA-CAF7-D8C3-4530-46E4A99487E4}"/>
              </a:ext>
            </a:extLst>
          </p:cNvPr>
          <p:cNvSpPr>
            <a:spLocks noGrp="1"/>
          </p:cNvSpPr>
          <p:nvPr>
            <p:ph type="title"/>
          </p:nvPr>
        </p:nvSpPr>
        <p:spPr/>
        <p:txBody>
          <a:bodyPr/>
          <a:lstStyle/>
          <a:p>
            <a:r>
              <a:rPr lang="en-US" dirty="0"/>
              <a:t>Responsibilities</a:t>
            </a:r>
          </a:p>
        </p:txBody>
      </p:sp>
      <p:sp>
        <p:nvSpPr>
          <p:cNvPr id="3" name="Content Placeholder 2">
            <a:extLst>
              <a:ext uri="{FF2B5EF4-FFF2-40B4-BE49-F238E27FC236}">
                <a16:creationId xmlns:a16="http://schemas.microsoft.com/office/drawing/2014/main" id="{7281AC95-DE31-D3D5-3811-03C96C051CEC}"/>
              </a:ext>
            </a:extLst>
          </p:cNvPr>
          <p:cNvSpPr>
            <a:spLocks noGrp="1"/>
          </p:cNvSpPr>
          <p:nvPr>
            <p:ph idx="1"/>
          </p:nvPr>
        </p:nvSpPr>
        <p:spPr/>
        <p:txBody>
          <a:bodyPr/>
          <a:lstStyle/>
          <a:p>
            <a:pPr marL="285750" indent="-285750">
              <a:spcBef>
                <a:spcPts val="600"/>
              </a:spcBef>
              <a:buFont typeface="Arial" panose="020B0604020202020204" pitchFamily="34" charset="0"/>
              <a:buChar char="•"/>
            </a:pPr>
            <a:r>
              <a:rPr lang="en-US" sz="2400" dirty="0"/>
              <a:t>Data analysis and data management </a:t>
            </a:r>
          </a:p>
          <a:p>
            <a:pPr marL="285750" indent="-285750">
              <a:spcBef>
                <a:spcPts val="600"/>
              </a:spcBef>
              <a:buFont typeface="Arial" panose="020B0604020202020204" pitchFamily="34" charset="0"/>
              <a:buChar char="•"/>
            </a:pPr>
            <a:r>
              <a:rPr lang="en-US" sz="2400" dirty="0"/>
              <a:t>Data requests</a:t>
            </a:r>
          </a:p>
          <a:p>
            <a:pPr marL="915988" lvl="2" indent="-285750">
              <a:spcBef>
                <a:spcPts val="600"/>
              </a:spcBef>
            </a:pPr>
            <a:r>
              <a:rPr lang="en-US" sz="2000" dirty="0"/>
              <a:t>Public </a:t>
            </a:r>
          </a:p>
          <a:p>
            <a:pPr marL="915988" lvl="2" indent="-285750">
              <a:spcBef>
                <a:spcPts val="600"/>
              </a:spcBef>
            </a:pPr>
            <a:r>
              <a:rPr lang="en-US" sz="2000" dirty="0"/>
              <a:t>Research </a:t>
            </a:r>
          </a:p>
          <a:p>
            <a:pPr marL="915988" lvl="2" indent="-285750">
              <a:spcBef>
                <a:spcPts val="600"/>
              </a:spcBef>
            </a:pPr>
            <a:r>
              <a:rPr lang="en-US" sz="2000" dirty="0"/>
              <a:t>Local health departments, organizations, and hospitals.</a:t>
            </a:r>
          </a:p>
          <a:p>
            <a:pPr marL="915988" lvl="2" indent="-285750">
              <a:spcBef>
                <a:spcPts val="600"/>
              </a:spcBef>
            </a:pPr>
            <a:r>
              <a:rPr lang="en-US" sz="2000" dirty="0"/>
              <a:t>Cancer cluster inquiries</a:t>
            </a:r>
          </a:p>
          <a:p>
            <a:pPr marL="285750" indent="-285750">
              <a:spcBef>
                <a:spcPts val="600"/>
              </a:spcBef>
              <a:buFont typeface="Arial" panose="020B0604020202020204" pitchFamily="34" charset="0"/>
              <a:buChar char="•"/>
            </a:pPr>
            <a:r>
              <a:rPr lang="en-US" sz="2400" dirty="0"/>
              <a:t>Cancer data subject matter expert</a:t>
            </a:r>
          </a:p>
          <a:p>
            <a:pPr marL="915988" lvl="2" indent="-285750">
              <a:spcBef>
                <a:spcPts val="600"/>
              </a:spcBef>
            </a:pPr>
            <a:r>
              <a:rPr lang="en-US" sz="2000" dirty="0"/>
              <a:t>Education </a:t>
            </a:r>
          </a:p>
          <a:p>
            <a:pPr marL="915988" lvl="2" indent="-285750">
              <a:spcBef>
                <a:spcPts val="600"/>
              </a:spcBef>
            </a:pPr>
            <a:r>
              <a:rPr lang="en-US" sz="2000" dirty="0"/>
              <a:t>Data Suppression/Data Availability/Patient Privacy etc.</a:t>
            </a:r>
          </a:p>
          <a:p>
            <a:pPr marL="285750" indent="-285750">
              <a:spcBef>
                <a:spcPts val="600"/>
              </a:spcBef>
              <a:buFont typeface="Arial" panose="020B0604020202020204" pitchFamily="34" charset="0"/>
              <a:buChar char="•"/>
            </a:pPr>
            <a:r>
              <a:rPr lang="en-US" sz="2400" dirty="0"/>
              <a:t>Indiana Comprehensive Cancer Plan metrics</a:t>
            </a:r>
          </a:p>
          <a:p>
            <a:pPr marL="915988" lvl="2" indent="-285750">
              <a:spcBef>
                <a:spcPts val="600"/>
              </a:spcBef>
            </a:pPr>
            <a:endParaRPr lang="en-US" sz="1800" dirty="0"/>
          </a:p>
          <a:p>
            <a:pPr marL="915988" lvl="2" indent="-285750">
              <a:spcBef>
                <a:spcPts val="600"/>
              </a:spcBef>
            </a:pPr>
            <a:endParaRPr lang="en-US" sz="1800" dirty="0"/>
          </a:p>
        </p:txBody>
      </p:sp>
      <p:sp>
        <p:nvSpPr>
          <p:cNvPr id="4" name="Slide Number Placeholder 3">
            <a:extLst>
              <a:ext uri="{FF2B5EF4-FFF2-40B4-BE49-F238E27FC236}">
                <a16:creationId xmlns:a16="http://schemas.microsoft.com/office/drawing/2014/main" id="{0E7B4704-31CD-0F59-CEBC-7AB7B1B15772}"/>
              </a:ext>
            </a:extLst>
          </p:cNvPr>
          <p:cNvSpPr>
            <a:spLocks noGrp="1"/>
          </p:cNvSpPr>
          <p:nvPr>
            <p:ph type="sldNum" sz="quarter" idx="12"/>
          </p:nvPr>
        </p:nvSpPr>
        <p:spPr/>
        <p:txBody>
          <a:bodyPr/>
          <a:lstStyle/>
          <a:p>
            <a:fld id="{2C1798A1-548B-2F4F-A949-0B360C421755}" type="slidenum">
              <a:rPr lang="en-US" smtClean="0"/>
              <a:t>4</a:t>
            </a:fld>
            <a:endParaRPr lang="en-US"/>
          </a:p>
        </p:txBody>
      </p:sp>
    </p:spTree>
    <p:extLst>
      <p:ext uri="{BB962C8B-B14F-4D97-AF65-F5344CB8AC3E}">
        <p14:creationId xmlns:p14="http://schemas.microsoft.com/office/powerpoint/2010/main" val="2113647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3DA22-B628-AFB4-2BF0-0D170F24A901}"/>
              </a:ext>
            </a:extLst>
          </p:cNvPr>
          <p:cNvSpPr>
            <a:spLocks noGrp="1"/>
          </p:cNvSpPr>
          <p:nvPr>
            <p:ph type="title"/>
          </p:nvPr>
        </p:nvSpPr>
        <p:spPr/>
        <p:txBody>
          <a:bodyPr/>
          <a:lstStyle/>
          <a:p>
            <a:r>
              <a:rPr lang="en-US" dirty="0"/>
              <a:t>Types of Cancer Data</a:t>
            </a:r>
          </a:p>
        </p:txBody>
      </p:sp>
      <p:sp>
        <p:nvSpPr>
          <p:cNvPr id="3" name="Content Placeholder 2">
            <a:extLst>
              <a:ext uri="{FF2B5EF4-FFF2-40B4-BE49-F238E27FC236}">
                <a16:creationId xmlns:a16="http://schemas.microsoft.com/office/drawing/2014/main" id="{8350B0EE-BA5A-140B-740B-56BBDC17EC01}"/>
              </a:ext>
            </a:extLst>
          </p:cNvPr>
          <p:cNvSpPr>
            <a:spLocks noGrp="1"/>
          </p:cNvSpPr>
          <p:nvPr>
            <p:ph idx="1"/>
          </p:nvPr>
        </p:nvSpPr>
        <p:spPr/>
        <p:txBody>
          <a:bodyPr/>
          <a:lstStyle/>
          <a:p>
            <a:pPr marL="285750" indent="-285750">
              <a:buFont typeface="Arial" panose="020B0604020202020204" pitchFamily="34" charset="0"/>
              <a:buChar char="•"/>
            </a:pPr>
            <a:r>
              <a:rPr lang="en-US" b="1" dirty="0"/>
              <a:t>Cancer Prevention/Risk Factor Data:</a:t>
            </a:r>
            <a:r>
              <a:rPr lang="en-US" dirty="0"/>
              <a:t> Behavioral Risk Factor Surveillance System (BRFSS) </a:t>
            </a:r>
          </a:p>
          <a:p>
            <a:pPr marL="915988" lvl="2" indent="-285750"/>
            <a:r>
              <a:rPr lang="en-US" dirty="0"/>
              <a:t>Smoking, obesity, and demographics</a:t>
            </a:r>
          </a:p>
          <a:p>
            <a:pPr marL="285750" indent="-285750">
              <a:buFont typeface="Arial" panose="020B0604020202020204" pitchFamily="34" charset="0"/>
              <a:buChar char="•"/>
            </a:pPr>
            <a:r>
              <a:rPr lang="en-US" b="1" dirty="0"/>
              <a:t>Cancer Screening Data: </a:t>
            </a:r>
            <a:r>
              <a:rPr lang="en-US" dirty="0"/>
              <a:t>BRFSS</a:t>
            </a:r>
          </a:p>
          <a:p>
            <a:pPr marL="915988" lvl="2" indent="-285750"/>
            <a:r>
              <a:rPr lang="en-US" dirty="0"/>
              <a:t>Colorectal, lung, breast, prostate, and cervical cancer screening data</a:t>
            </a:r>
          </a:p>
          <a:p>
            <a:pPr marL="285750" indent="-285750">
              <a:buFont typeface="Arial" panose="020B0604020202020204" pitchFamily="34" charset="0"/>
              <a:buChar char="•"/>
            </a:pPr>
            <a:r>
              <a:rPr lang="en-US" b="1" dirty="0"/>
              <a:t>Cancer Incidence Data: </a:t>
            </a:r>
            <a:r>
              <a:rPr lang="en-US" dirty="0"/>
              <a:t>Indiana State Cancer Registry</a:t>
            </a:r>
          </a:p>
          <a:p>
            <a:pPr marL="915988" lvl="2" indent="-285750"/>
            <a:r>
              <a:rPr lang="en-US" dirty="0"/>
              <a:t>Patient information, diagnosis data, and treatment data</a:t>
            </a:r>
          </a:p>
          <a:p>
            <a:pPr marL="285750" indent="-285750">
              <a:buFont typeface="Arial" panose="020B0604020202020204" pitchFamily="34" charset="0"/>
              <a:buChar char="•"/>
            </a:pPr>
            <a:r>
              <a:rPr lang="en-US" b="1" dirty="0"/>
              <a:t>Cancer Mortality Data: </a:t>
            </a:r>
            <a:r>
              <a:rPr lang="en-US" dirty="0"/>
              <a:t>Indiana State Cancer Registry, Vital Records Data</a:t>
            </a:r>
          </a:p>
          <a:p>
            <a:pPr marL="915988" lvl="2" indent="-285750"/>
            <a:r>
              <a:rPr lang="en-US" dirty="0"/>
              <a:t>Date, cause, and location of death</a:t>
            </a:r>
          </a:p>
          <a:p>
            <a:pPr marL="285750" indent="-285750">
              <a:buFont typeface="Arial" panose="020B0604020202020204" pitchFamily="34" charset="0"/>
              <a:buChar char="•"/>
            </a:pPr>
            <a:r>
              <a:rPr lang="en-US" b="1" dirty="0"/>
              <a:t>Cancer Survivorship Data: </a:t>
            </a:r>
            <a:r>
              <a:rPr lang="en-US" dirty="0"/>
              <a:t>BRFSS, Indiana State Cancer Registry</a:t>
            </a:r>
          </a:p>
          <a:p>
            <a:pPr marL="915988" lvl="2" indent="-285750"/>
            <a:r>
              <a:rPr lang="en-US" dirty="0"/>
              <a:t>BRFSS: Quality of life measures for survivors both for mental and physical health and smoking in survivors</a:t>
            </a:r>
          </a:p>
          <a:p>
            <a:pPr marL="915988" lvl="2" indent="-285750"/>
            <a:r>
              <a:rPr lang="en-US" dirty="0"/>
              <a:t>Indiana State Cancer Registry: length of survival and survival rates</a:t>
            </a:r>
          </a:p>
          <a:p>
            <a:pPr marL="915988" lvl="2" indent="-285750"/>
            <a:endParaRPr lang="en-US" dirty="0"/>
          </a:p>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F5AAB41-DE48-3BF5-E45F-2AD4A6E2A5C9}"/>
              </a:ext>
            </a:extLst>
          </p:cNvPr>
          <p:cNvSpPr>
            <a:spLocks noGrp="1"/>
          </p:cNvSpPr>
          <p:nvPr>
            <p:ph type="sldNum" sz="quarter" idx="12"/>
          </p:nvPr>
        </p:nvSpPr>
        <p:spPr/>
        <p:txBody>
          <a:bodyPr/>
          <a:lstStyle/>
          <a:p>
            <a:fld id="{2C1798A1-548B-2F4F-A949-0B360C421755}" type="slidenum">
              <a:rPr lang="en-US" smtClean="0"/>
              <a:t>5</a:t>
            </a:fld>
            <a:endParaRPr lang="en-US"/>
          </a:p>
        </p:txBody>
      </p:sp>
    </p:spTree>
    <p:extLst>
      <p:ext uri="{BB962C8B-B14F-4D97-AF65-F5344CB8AC3E}">
        <p14:creationId xmlns:p14="http://schemas.microsoft.com/office/powerpoint/2010/main" val="4183880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D895A-D699-D759-0BB1-BB1D1CAFC3B6}"/>
              </a:ext>
            </a:extLst>
          </p:cNvPr>
          <p:cNvSpPr>
            <a:spLocks noGrp="1"/>
          </p:cNvSpPr>
          <p:nvPr>
            <p:ph type="title"/>
          </p:nvPr>
        </p:nvSpPr>
        <p:spPr/>
        <p:txBody>
          <a:bodyPr/>
          <a:lstStyle/>
          <a:p>
            <a:r>
              <a:rPr lang="en-US" dirty="0"/>
              <a:t>Cancer Data Limitations</a:t>
            </a:r>
          </a:p>
        </p:txBody>
      </p:sp>
      <p:sp>
        <p:nvSpPr>
          <p:cNvPr id="3" name="Content Placeholder 2">
            <a:extLst>
              <a:ext uri="{FF2B5EF4-FFF2-40B4-BE49-F238E27FC236}">
                <a16:creationId xmlns:a16="http://schemas.microsoft.com/office/drawing/2014/main" id="{B13B66E0-AAE1-26D4-31B1-3F007BC23820}"/>
              </a:ext>
            </a:extLst>
          </p:cNvPr>
          <p:cNvSpPr>
            <a:spLocks noGrp="1"/>
          </p:cNvSpPr>
          <p:nvPr>
            <p:ph idx="1"/>
          </p:nvPr>
        </p:nvSpPr>
        <p:spPr/>
        <p:txBody>
          <a:bodyPr/>
          <a:lstStyle/>
          <a:p>
            <a:pPr marL="285750" indent="-285750">
              <a:buFont typeface="Arial" panose="020B0604020202020204" pitchFamily="34" charset="0"/>
              <a:buChar char="•"/>
            </a:pPr>
            <a:r>
              <a:rPr lang="en-US" sz="3200" dirty="0"/>
              <a:t>Data lag time</a:t>
            </a:r>
          </a:p>
          <a:p>
            <a:pPr marL="285750" indent="-285750">
              <a:buFont typeface="Arial" panose="020B0604020202020204" pitchFamily="34" charset="0"/>
              <a:buChar char="•"/>
            </a:pPr>
            <a:r>
              <a:rPr lang="en-US" sz="3200" dirty="0"/>
              <a:t>Variable incompleteness/optional variables</a:t>
            </a:r>
          </a:p>
          <a:p>
            <a:pPr marL="285750" indent="-285750">
              <a:buFont typeface="Arial" panose="020B0604020202020204" pitchFamily="34" charset="0"/>
              <a:buChar char="•"/>
            </a:pPr>
            <a:r>
              <a:rPr lang="en-US" sz="3200" dirty="0"/>
              <a:t>Lack of availability of desired variables</a:t>
            </a:r>
          </a:p>
          <a:p>
            <a:pPr marL="285750" indent="-285750">
              <a:buFont typeface="Arial" panose="020B0604020202020204" pitchFamily="34" charset="0"/>
              <a:buChar char="•"/>
            </a:pPr>
            <a:r>
              <a:rPr lang="en-US" sz="3200" dirty="0"/>
              <a:t>BRFSS data vs registry data </a:t>
            </a:r>
          </a:p>
          <a:p>
            <a:endParaRPr lang="en-US" sz="32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02CEEBFD-4443-C4A6-AAD6-D4A8C79357EA}"/>
              </a:ext>
            </a:extLst>
          </p:cNvPr>
          <p:cNvSpPr>
            <a:spLocks noGrp="1"/>
          </p:cNvSpPr>
          <p:nvPr>
            <p:ph type="sldNum" sz="quarter" idx="12"/>
          </p:nvPr>
        </p:nvSpPr>
        <p:spPr/>
        <p:txBody>
          <a:bodyPr/>
          <a:lstStyle/>
          <a:p>
            <a:fld id="{2C1798A1-548B-2F4F-A949-0B360C421755}" type="slidenum">
              <a:rPr lang="en-US" smtClean="0"/>
              <a:t>6</a:t>
            </a:fld>
            <a:endParaRPr lang="en-US"/>
          </a:p>
        </p:txBody>
      </p:sp>
    </p:spTree>
    <p:extLst>
      <p:ext uri="{BB962C8B-B14F-4D97-AF65-F5344CB8AC3E}">
        <p14:creationId xmlns:p14="http://schemas.microsoft.com/office/powerpoint/2010/main" val="2135978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6DD69-E92C-CBF8-EA8E-5E83D0377F0D}"/>
              </a:ext>
            </a:extLst>
          </p:cNvPr>
          <p:cNvSpPr>
            <a:spLocks noGrp="1"/>
          </p:cNvSpPr>
          <p:nvPr>
            <p:ph type="title"/>
          </p:nvPr>
        </p:nvSpPr>
        <p:spPr/>
        <p:txBody>
          <a:bodyPr>
            <a:normAutofit/>
          </a:bodyPr>
          <a:lstStyle/>
          <a:p>
            <a:r>
              <a:rPr lang="en-US" dirty="0"/>
              <a:t>Cancer Clusters</a:t>
            </a:r>
          </a:p>
        </p:txBody>
      </p:sp>
      <p:sp>
        <p:nvSpPr>
          <p:cNvPr id="7" name="Content Placeholder 6">
            <a:extLst>
              <a:ext uri="{FF2B5EF4-FFF2-40B4-BE49-F238E27FC236}">
                <a16:creationId xmlns:a16="http://schemas.microsoft.com/office/drawing/2014/main" id="{ADF2113C-FC02-887F-B954-0D85AA021C9E}"/>
              </a:ext>
            </a:extLst>
          </p:cNvPr>
          <p:cNvSpPr>
            <a:spLocks noGrp="1"/>
          </p:cNvSpPr>
          <p:nvPr>
            <p:ph idx="1"/>
          </p:nvPr>
        </p:nvSpPr>
        <p:spPr/>
        <p:txBody>
          <a:bodyPr/>
          <a:lstStyle/>
          <a:p>
            <a:r>
              <a:rPr lang="en-US" b="1" dirty="0"/>
              <a:t>A Cancer cluster is defined as a greater than expected number of the same or etiologically related cancer cases that occurs within a group of people in a geographic area over a defined period of time.</a:t>
            </a:r>
          </a:p>
          <a:p>
            <a:pPr marL="515938" lvl="1" indent="-285750"/>
            <a:r>
              <a:rPr lang="en-US" u="sng" dirty="0"/>
              <a:t>A greater than expected number:</a:t>
            </a:r>
            <a:r>
              <a:rPr lang="en-US" b="1" u="sng" dirty="0"/>
              <a:t> </a:t>
            </a:r>
            <a:r>
              <a:rPr lang="en-US" dirty="0"/>
              <a:t>Number of observed cases is more than typical in similar setting</a:t>
            </a:r>
            <a:endParaRPr lang="en-US" b="1" dirty="0"/>
          </a:p>
          <a:p>
            <a:pPr marL="515938" lvl="1" indent="-285750"/>
            <a:r>
              <a:rPr lang="en-US" u="sng" dirty="0"/>
              <a:t>Same or etiologically related cancer cases: </a:t>
            </a:r>
            <a:r>
              <a:rPr lang="en-US" dirty="0"/>
              <a:t>Cases are of the same type, within family of tumors, or have a known link to the same specific environmental or chemical exposure</a:t>
            </a:r>
            <a:endParaRPr lang="en-US" b="1" dirty="0"/>
          </a:p>
          <a:p>
            <a:pPr marL="515938" lvl="1" indent="-285750"/>
            <a:r>
              <a:rPr lang="en-US" u="sng" dirty="0"/>
              <a:t>Within a group of people: </a:t>
            </a:r>
            <a:r>
              <a:rPr lang="en-US" dirty="0"/>
              <a:t>Population in which the cases are occurring is defined by demographic factors (race, ethnicity, age, and sex)</a:t>
            </a:r>
            <a:endParaRPr lang="en-US" b="1" dirty="0"/>
          </a:p>
          <a:p>
            <a:pPr marL="515938" lvl="1" indent="-285750"/>
            <a:r>
              <a:rPr lang="en-US" u="sng" dirty="0"/>
              <a:t>In a geographic area: </a:t>
            </a:r>
            <a:r>
              <a:rPr lang="en-US" dirty="0"/>
              <a:t>The geographic area may be census tract, county, zip code or based on exposure boundaries. The geographic boundaries are used to determine the number of cases as they relate to the total population</a:t>
            </a:r>
            <a:endParaRPr lang="en-US" b="1" dirty="0"/>
          </a:p>
          <a:p>
            <a:pPr marL="515938" lvl="1" indent="-285750"/>
            <a:r>
              <a:rPr lang="en-US" u="sng" dirty="0"/>
              <a:t>Over a period of time: </a:t>
            </a:r>
            <a:r>
              <a:rPr lang="en-US" dirty="0"/>
              <a:t>Time frame used to establish the beginning and end dates for analysis (1)</a:t>
            </a:r>
          </a:p>
        </p:txBody>
      </p:sp>
      <p:sp>
        <p:nvSpPr>
          <p:cNvPr id="4" name="Slide Number Placeholder 3">
            <a:extLst>
              <a:ext uri="{FF2B5EF4-FFF2-40B4-BE49-F238E27FC236}">
                <a16:creationId xmlns:a16="http://schemas.microsoft.com/office/drawing/2014/main" id="{897CE24B-6BBE-1F28-D2A0-238C77B51CE5}"/>
              </a:ext>
            </a:extLst>
          </p:cNvPr>
          <p:cNvSpPr>
            <a:spLocks noGrp="1"/>
          </p:cNvSpPr>
          <p:nvPr>
            <p:ph type="sldNum" sz="quarter" idx="12"/>
          </p:nvPr>
        </p:nvSpPr>
        <p:spPr/>
        <p:txBody>
          <a:bodyPr/>
          <a:lstStyle/>
          <a:p>
            <a:fld id="{2C1798A1-548B-2F4F-A949-0B360C421755}" type="slidenum">
              <a:rPr lang="en-US" smtClean="0"/>
              <a:t>7</a:t>
            </a:fld>
            <a:endParaRPr lang="en-US"/>
          </a:p>
        </p:txBody>
      </p:sp>
      <p:sp>
        <p:nvSpPr>
          <p:cNvPr id="5" name="TextBox 4">
            <a:extLst>
              <a:ext uri="{FF2B5EF4-FFF2-40B4-BE49-F238E27FC236}">
                <a16:creationId xmlns:a16="http://schemas.microsoft.com/office/drawing/2014/main" id="{1376C53F-939E-152A-F991-1FE2F6B344AD}"/>
              </a:ext>
            </a:extLst>
          </p:cNvPr>
          <p:cNvSpPr txBox="1"/>
          <p:nvPr/>
        </p:nvSpPr>
        <p:spPr>
          <a:xfrm>
            <a:off x="1639226" y="5841595"/>
            <a:ext cx="9714574" cy="307777"/>
          </a:xfrm>
          <a:prstGeom prst="rect">
            <a:avLst/>
          </a:prstGeom>
          <a:noFill/>
        </p:spPr>
        <p:txBody>
          <a:bodyPr wrap="square">
            <a:spAutoFit/>
          </a:bodyPr>
          <a:lstStyle/>
          <a:p>
            <a:pPr algn="ctr"/>
            <a:r>
              <a:rPr lang="en-US" sz="1400" dirty="0"/>
              <a:t>https://www.cdc.gov/nceh/cancer-environment/guidelines/cancer-characteristics.html</a:t>
            </a:r>
          </a:p>
        </p:txBody>
      </p:sp>
    </p:spTree>
    <p:extLst>
      <p:ext uri="{BB962C8B-B14F-4D97-AF65-F5344CB8AC3E}">
        <p14:creationId xmlns:p14="http://schemas.microsoft.com/office/powerpoint/2010/main" val="3135890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65FBDAC-79BE-2D52-8867-360372EFDB6B}"/>
              </a:ext>
            </a:extLst>
          </p:cNvPr>
          <p:cNvSpPr>
            <a:spLocks noGrp="1"/>
          </p:cNvSpPr>
          <p:nvPr>
            <p:ph type="title"/>
          </p:nvPr>
        </p:nvSpPr>
        <p:spPr/>
        <p:txBody>
          <a:bodyPr/>
          <a:lstStyle/>
          <a:p>
            <a:r>
              <a:rPr lang="en-US" dirty="0"/>
              <a:t>Updated Cancer Cluster Guidelines</a:t>
            </a:r>
          </a:p>
        </p:txBody>
      </p:sp>
      <p:sp>
        <p:nvSpPr>
          <p:cNvPr id="7" name="Content Placeholder 6">
            <a:extLst>
              <a:ext uri="{FF2B5EF4-FFF2-40B4-BE49-F238E27FC236}">
                <a16:creationId xmlns:a16="http://schemas.microsoft.com/office/drawing/2014/main" id="{301A40A7-D73E-D913-45FE-E7475F8F228C}"/>
              </a:ext>
            </a:extLst>
          </p:cNvPr>
          <p:cNvSpPr>
            <a:spLocks noGrp="1"/>
          </p:cNvSpPr>
          <p:nvPr>
            <p:ph idx="1"/>
          </p:nvPr>
        </p:nvSpPr>
        <p:spPr/>
        <p:txBody>
          <a:bodyPr/>
          <a:lstStyle/>
          <a:p>
            <a:r>
              <a:rPr lang="en-US" sz="2400" dirty="0"/>
              <a:t>Can be found: </a:t>
            </a:r>
            <a:r>
              <a:rPr lang="en-US" sz="2400" dirty="0">
                <a:hlinkClick r:id="rId2"/>
              </a:rPr>
              <a:t>https://www.cdc.gov/nceh/cancer-environment/pdfs/Guidelines-for-Examining-Unusual-Patterns-of-Cancer-and-Environmental-Concerns-h.pdf</a:t>
            </a:r>
            <a:r>
              <a:rPr lang="en-US" sz="2400" dirty="0"/>
              <a:t> </a:t>
            </a:r>
          </a:p>
          <a:p>
            <a:r>
              <a:rPr lang="en-US" sz="2400" b="1" dirty="0"/>
              <a:t>Changes: </a:t>
            </a:r>
          </a:p>
          <a:p>
            <a:pPr marL="285750" indent="-285750">
              <a:buFont typeface="Arial" panose="020B0604020202020204" pitchFamily="34" charset="0"/>
              <a:buChar char="•"/>
            </a:pPr>
            <a:r>
              <a:rPr lang="en-US" sz="2400" dirty="0"/>
              <a:t>Expands to include examining patterns of cancer and environmental concerns</a:t>
            </a:r>
          </a:p>
          <a:p>
            <a:pPr marL="285750" indent="-285750">
              <a:buFont typeface="Arial" panose="020B0604020202020204" pitchFamily="34" charset="0"/>
              <a:buChar char="•"/>
            </a:pPr>
            <a:r>
              <a:rPr lang="en-US" sz="2400" dirty="0"/>
              <a:t>Revising definition of cancer cluster and introducing concept of “unusual patterns of cancer” </a:t>
            </a:r>
          </a:p>
          <a:p>
            <a:pPr marL="285750" indent="-285750">
              <a:buFont typeface="Arial" panose="020B0604020202020204" pitchFamily="34" charset="0"/>
              <a:buChar char="•"/>
            </a:pPr>
            <a:r>
              <a:rPr lang="en-US" sz="2400" dirty="0"/>
              <a:t>Add approaches to engage community members</a:t>
            </a:r>
          </a:p>
          <a:p>
            <a:pPr marL="285750" indent="-285750">
              <a:buFont typeface="Arial" panose="020B0604020202020204" pitchFamily="34" charset="0"/>
              <a:buChar char="•"/>
            </a:pPr>
            <a:r>
              <a:rPr lang="en-US" sz="2400" dirty="0"/>
              <a:t>Update process to identify and investigate unusual patterns of cancer, including proactive evaluation and routine monitoring (1)</a:t>
            </a:r>
          </a:p>
          <a:p>
            <a:pPr marL="515938" lvl="1" indent="-285750"/>
            <a:endParaRPr lang="en-US" sz="2400" b="1" dirty="0"/>
          </a:p>
          <a:p>
            <a:pPr algn="ctr"/>
            <a:r>
              <a:rPr lang="en-US" sz="1400" dirty="0"/>
              <a:t>https://www.cdc.gov/nceh/cancer-environment/guidelines/index.html</a:t>
            </a:r>
          </a:p>
        </p:txBody>
      </p:sp>
      <p:sp>
        <p:nvSpPr>
          <p:cNvPr id="5" name="Slide Number Placeholder 4">
            <a:extLst>
              <a:ext uri="{FF2B5EF4-FFF2-40B4-BE49-F238E27FC236}">
                <a16:creationId xmlns:a16="http://schemas.microsoft.com/office/drawing/2014/main" id="{1B4DA1BD-328E-03E8-24EA-1CAC55E91C21}"/>
              </a:ext>
            </a:extLst>
          </p:cNvPr>
          <p:cNvSpPr>
            <a:spLocks noGrp="1"/>
          </p:cNvSpPr>
          <p:nvPr>
            <p:ph type="sldNum" sz="quarter" idx="12"/>
          </p:nvPr>
        </p:nvSpPr>
        <p:spPr/>
        <p:txBody>
          <a:bodyPr/>
          <a:lstStyle/>
          <a:p>
            <a:fld id="{2C1798A1-548B-2F4F-A949-0B360C421755}" type="slidenum">
              <a:rPr lang="en-US" smtClean="0"/>
              <a:t>8</a:t>
            </a:fld>
            <a:endParaRPr lang="en-US"/>
          </a:p>
        </p:txBody>
      </p:sp>
    </p:spTree>
    <p:extLst>
      <p:ext uri="{BB962C8B-B14F-4D97-AF65-F5344CB8AC3E}">
        <p14:creationId xmlns:p14="http://schemas.microsoft.com/office/powerpoint/2010/main" val="240126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CD74BC7-1D90-1E61-A8C7-EABFF2479A6A}"/>
              </a:ext>
            </a:extLst>
          </p:cNvPr>
          <p:cNvSpPr>
            <a:spLocks noGrp="1"/>
          </p:cNvSpPr>
          <p:nvPr>
            <p:ph type="title"/>
          </p:nvPr>
        </p:nvSpPr>
        <p:spPr/>
        <p:txBody>
          <a:bodyPr/>
          <a:lstStyle/>
          <a:p>
            <a:r>
              <a:rPr lang="en-US" dirty="0"/>
              <a:t>Indiana Cancer Cluster Inquiry Team</a:t>
            </a:r>
          </a:p>
        </p:txBody>
      </p:sp>
      <p:sp>
        <p:nvSpPr>
          <p:cNvPr id="7" name="Content Placeholder 6">
            <a:extLst>
              <a:ext uri="{FF2B5EF4-FFF2-40B4-BE49-F238E27FC236}">
                <a16:creationId xmlns:a16="http://schemas.microsoft.com/office/drawing/2014/main" id="{C2E3503D-31CD-13C0-9E6F-93B9D8FFC139}"/>
              </a:ext>
            </a:extLst>
          </p:cNvPr>
          <p:cNvSpPr>
            <a:spLocks noGrp="1"/>
          </p:cNvSpPr>
          <p:nvPr>
            <p:ph sz="half" idx="1"/>
          </p:nvPr>
        </p:nvSpPr>
        <p:spPr>
          <a:xfrm>
            <a:off x="438912" y="1384184"/>
            <a:ext cx="11389470" cy="4102216"/>
          </a:xfrm>
        </p:spPr>
        <p:txBody>
          <a:bodyPr/>
          <a:lstStyle/>
          <a:p>
            <a:pPr marL="285750" indent="-285750">
              <a:buFont typeface="Arial" panose="020B0604020202020204" pitchFamily="34" charset="0"/>
              <a:buChar char="•"/>
            </a:pPr>
            <a:r>
              <a:rPr lang="en-US" sz="2000" dirty="0"/>
              <a:t>Led by the IDOH cancer section but is a multiagency work group that meets biweekly and consists of the following agencies and groups</a:t>
            </a:r>
          </a:p>
          <a:p>
            <a:pPr marL="285750" indent="-285750">
              <a:buFont typeface="Arial" panose="020B0604020202020204" pitchFamily="34" charset="0"/>
              <a:buChar char="•"/>
            </a:pPr>
            <a:r>
              <a:rPr lang="en-US" sz="2000" b="1" dirty="0"/>
              <a:t>IDOH Comprehensive Cancer</a:t>
            </a:r>
          </a:p>
          <a:p>
            <a:pPr marL="915988" lvl="2" indent="-285750"/>
            <a:r>
              <a:rPr lang="en-US" sz="1800" dirty="0"/>
              <a:t>Cancer section director</a:t>
            </a:r>
          </a:p>
          <a:p>
            <a:pPr marL="915988" lvl="2" indent="-285750"/>
            <a:r>
              <a:rPr lang="en-US" sz="1800" dirty="0"/>
              <a:t>Comprehensive cancer manager</a:t>
            </a:r>
          </a:p>
          <a:p>
            <a:pPr marL="915988" lvl="2" indent="-285750"/>
            <a:r>
              <a:rPr lang="en-US" sz="1800" dirty="0"/>
              <a:t>Cancer epidemiologist</a:t>
            </a:r>
          </a:p>
          <a:p>
            <a:pPr marL="285750" indent="-285750">
              <a:buFont typeface="Arial" panose="020B0604020202020204" pitchFamily="34" charset="0"/>
              <a:buChar char="•"/>
            </a:pPr>
            <a:r>
              <a:rPr lang="en-US" sz="2000" b="1" dirty="0"/>
              <a:t>IDOH Environmental Health</a:t>
            </a:r>
          </a:p>
          <a:p>
            <a:pPr marL="915988" lvl="2" indent="-285750"/>
            <a:r>
              <a:rPr lang="en-US" sz="1800" dirty="0"/>
              <a:t>Asthma environmental manager</a:t>
            </a:r>
          </a:p>
          <a:p>
            <a:pPr marL="915988" lvl="2" indent="-285750"/>
            <a:r>
              <a:rPr lang="en-US" sz="1800" dirty="0"/>
              <a:t>Lead and healthy homes representative</a:t>
            </a:r>
          </a:p>
          <a:p>
            <a:pPr marL="285750" indent="-285750">
              <a:buFont typeface="Arial" panose="020B0604020202020204" pitchFamily="34" charset="0"/>
              <a:buChar char="•"/>
            </a:pPr>
            <a:r>
              <a:rPr lang="en-US" sz="2000" b="1" dirty="0"/>
              <a:t>Indiana Department of Environmental Management (IDEM)</a:t>
            </a:r>
          </a:p>
          <a:p>
            <a:pPr marL="915988" lvl="2" indent="-285750"/>
            <a:r>
              <a:rPr lang="en-US" sz="1800" dirty="0"/>
              <a:t>Two senior environmental managers</a:t>
            </a:r>
          </a:p>
          <a:p>
            <a:pPr marL="285750" indent="-285750">
              <a:buFont typeface="Arial" panose="020B0604020202020204" pitchFamily="34" charset="0"/>
              <a:buChar char="•"/>
            </a:pPr>
            <a:endParaRPr lang="en-US" sz="2000" dirty="0"/>
          </a:p>
        </p:txBody>
      </p:sp>
      <p:sp>
        <p:nvSpPr>
          <p:cNvPr id="5" name="Slide Number Placeholder 4">
            <a:extLst>
              <a:ext uri="{FF2B5EF4-FFF2-40B4-BE49-F238E27FC236}">
                <a16:creationId xmlns:a16="http://schemas.microsoft.com/office/drawing/2014/main" id="{22B3ED8A-CBE7-A7F5-0D3B-ACC9A9F459C8}"/>
              </a:ext>
            </a:extLst>
          </p:cNvPr>
          <p:cNvSpPr>
            <a:spLocks noGrp="1"/>
          </p:cNvSpPr>
          <p:nvPr>
            <p:ph type="sldNum" sz="quarter" idx="12"/>
          </p:nvPr>
        </p:nvSpPr>
        <p:spPr/>
        <p:txBody>
          <a:bodyPr/>
          <a:lstStyle/>
          <a:p>
            <a:fld id="{2C1798A1-548B-2F4F-A949-0B360C421755}" type="slidenum">
              <a:rPr lang="en-US" smtClean="0"/>
              <a:t>9</a:t>
            </a:fld>
            <a:endParaRPr lang="en-US"/>
          </a:p>
        </p:txBody>
      </p:sp>
    </p:spTree>
    <p:extLst>
      <p:ext uri="{BB962C8B-B14F-4D97-AF65-F5344CB8AC3E}">
        <p14:creationId xmlns:p14="http://schemas.microsoft.com/office/powerpoint/2010/main" val="3967467083"/>
      </p:ext>
    </p:extLst>
  </p:cSld>
  <p:clrMapOvr>
    <a:masterClrMapping/>
  </p:clrMapOvr>
</p:sld>
</file>

<file path=ppt/theme/theme1.xml><?xml version="1.0" encoding="utf-8"?>
<a:theme xmlns:a="http://schemas.openxmlformats.org/drawingml/2006/main" name="Office Theme">
  <a:themeElements>
    <a:clrScheme name="ISDH">
      <a:dk1>
        <a:srgbClr val="243E8E"/>
      </a:dk1>
      <a:lt1>
        <a:srgbClr val="FFFFFF"/>
      </a:lt1>
      <a:dk2>
        <a:srgbClr val="44546A"/>
      </a:dk2>
      <a:lt2>
        <a:srgbClr val="E7E6E6"/>
      </a:lt2>
      <a:accent1>
        <a:srgbClr val="EB5347"/>
      </a:accent1>
      <a:accent2>
        <a:srgbClr val="06A3C9"/>
      </a:accent2>
      <a:accent3>
        <a:srgbClr val="6CBD45"/>
      </a:accent3>
      <a:accent4>
        <a:srgbClr val="F7C327"/>
      </a:accent4>
      <a:accent5>
        <a:srgbClr val="FF7F00"/>
      </a:accent5>
      <a:accent6>
        <a:srgbClr val="243D8E"/>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DOH PPT Template" id="{43752A34-F7ED-4FFB-92A2-5C2AF22F9730}" vid="{9BBC985D-63A6-44EC-A70A-BE9603B2EB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60441F067A7BC43AC5A09448D64ABD3" ma:contentTypeVersion="8" ma:contentTypeDescription="Create a new document." ma:contentTypeScope="" ma:versionID="3dfa05a6c74bc69383eb9cdb9a7650ff">
  <xsd:schema xmlns:xsd="http://www.w3.org/2001/XMLSchema" xmlns:xs="http://www.w3.org/2001/XMLSchema" xmlns:p="http://schemas.microsoft.com/office/2006/metadata/properties" xmlns:ns2="422c63fa-afd0-48ed-a87e-d2814ec6678c" targetNamespace="http://schemas.microsoft.com/office/2006/metadata/properties" ma:root="true" ma:fieldsID="1776089f8432b372a35f90765c71d64f" ns2:_="">
    <xsd:import namespace="422c63fa-afd0-48ed-a87e-d2814ec6678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2c63fa-afd0-48ed-a87e-d2814ec667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6DD013-A7CB-47C1-9EE3-0C79690DFBEC}">
  <ds:schemaRefs>
    <ds:schemaRef ds:uri="http://schemas.microsoft.com/sharepoint/v3/contenttype/forms"/>
  </ds:schemaRefs>
</ds:datastoreItem>
</file>

<file path=customXml/itemProps2.xml><?xml version="1.0" encoding="utf-8"?>
<ds:datastoreItem xmlns:ds="http://schemas.openxmlformats.org/officeDocument/2006/customXml" ds:itemID="{695953A2-5133-4DA4-8B6E-3D7A10798D97}">
  <ds:schemaRefs>
    <ds:schemaRef ds:uri="http://www.w3.org/XML/1998/namespace"/>
    <ds:schemaRef ds:uri="http://schemas.microsoft.com/office/infopath/2007/PartnerControls"/>
    <ds:schemaRef ds:uri="http://schemas.microsoft.com/office/2006/metadata/properties"/>
    <ds:schemaRef ds:uri="http://purl.org/dc/dcmitype/"/>
    <ds:schemaRef ds:uri="http://purl.org/dc/terms/"/>
    <ds:schemaRef ds:uri="http://schemas.microsoft.com/office/2006/documentManagement/types"/>
    <ds:schemaRef ds:uri="http://purl.org/dc/elements/1.1/"/>
    <ds:schemaRef ds:uri="http://schemas.openxmlformats.org/package/2006/metadata/core-properties"/>
    <ds:schemaRef ds:uri="422c63fa-afd0-48ed-a87e-d2814ec6678c"/>
  </ds:schemaRefs>
</ds:datastoreItem>
</file>

<file path=customXml/itemProps3.xml><?xml version="1.0" encoding="utf-8"?>
<ds:datastoreItem xmlns:ds="http://schemas.openxmlformats.org/officeDocument/2006/customXml" ds:itemID="{FE8BC25D-C52E-4ECD-829B-F8D02B29C8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2c63fa-afd0-48ed-a87e-d2814ec667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IDOH-PPT-Template5-9-22</Template>
  <TotalTime>25307</TotalTime>
  <Words>853</Words>
  <Application>Microsoft Office PowerPoint</Application>
  <PresentationFormat>Widescreen</PresentationFormat>
  <Paragraphs>139</Paragraphs>
  <Slides>13</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Calibri</vt:lpstr>
      <vt:lpstr>Courier New</vt:lpstr>
      <vt:lpstr>Raleway</vt:lpstr>
      <vt:lpstr>Raleway Light</vt:lpstr>
      <vt:lpstr>Raleway SemiBold</vt:lpstr>
      <vt:lpstr>Segoe UI</vt:lpstr>
      <vt:lpstr>System Font Regular</vt:lpstr>
      <vt:lpstr>Wingdings</vt:lpstr>
      <vt:lpstr>Office Theme</vt:lpstr>
      <vt:lpstr>Cancer Epidemiology</vt:lpstr>
      <vt:lpstr>PowerPoint Presentation</vt:lpstr>
      <vt:lpstr>Agenda</vt:lpstr>
      <vt:lpstr>Responsibilities</vt:lpstr>
      <vt:lpstr>Types of Cancer Data</vt:lpstr>
      <vt:lpstr>Cancer Data Limitations</vt:lpstr>
      <vt:lpstr>Cancer Clusters</vt:lpstr>
      <vt:lpstr>Updated Cancer Cluster Guidelines</vt:lpstr>
      <vt:lpstr>Indiana Cancer Cluster Inquiry Team</vt:lpstr>
      <vt:lpstr>Cancer Cluster Process</vt:lpstr>
      <vt:lpstr>Inquiry Example</vt:lpstr>
      <vt:lpstr>New Interests in Indiana Cancer Epidemiology</vt:lpstr>
      <vt:lpstr>PowerPoint Presentation</vt:lpstr>
    </vt:vector>
  </TitlesOfParts>
  <Company>Indiana Office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Kiess, Alexandra</dc:creator>
  <cp:lastModifiedBy>Eisele, Taylor J</cp:lastModifiedBy>
  <cp:revision>9</cp:revision>
  <dcterms:created xsi:type="dcterms:W3CDTF">2023-08-21T14:56:08Z</dcterms:created>
  <dcterms:modified xsi:type="dcterms:W3CDTF">2023-11-08T16:59:15Z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0x010100E60441F067A7BC43AC5A09448D64ABD3</vt:lpwstr>
  </property>
</Properties>
</file>