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8" r:id="rId2"/>
    <p:sldId id="336" r:id="rId3"/>
    <p:sldId id="296" r:id="rId4"/>
    <p:sldId id="297" r:id="rId5"/>
    <p:sldId id="295" r:id="rId6"/>
    <p:sldId id="314" r:id="rId7"/>
    <p:sldId id="316" r:id="rId8"/>
    <p:sldId id="317" r:id="rId9"/>
    <p:sldId id="320" r:id="rId10"/>
    <p:sldId id="315" r:id="rId11"/>
    <p:sldId id="321" r:id="rId12"/>
    <p:sldId id="329" r:id="rId13"/>
    <p:sldId id="322" r:id="rId14"/>
    <p:sldId id="348" r:id="rId15"/>
    <p:sldId id="328" r:id="rId16"/>
    <p:sldId id="343" r:id="rId17"/>
    <p:sldId id="344" r:id="rId18"/>
    <p:sldId id="331" r:id="rId19"/>
    <p:sldId id="333" r:id="rId20"/>
    <p:sldId id="332" r:id="rId21"/>
    <p:sldId id="326" r:id="rId22"/>
    <p:sldId id="342" r:id="rId23"/>
    <p:sldId id="345" r:id="rId24"/>
    <p:sldId id="346" r:id="rId25"/>
    <p:sldId id="29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7086" autoAdjust="0"/>
  </p:normalViewPr>
  <p:slideViewPr>
    <p:cSldViewPr snapToGrid="0">
      <p:cViewPr varScale="1">
        <p:scale>
          <a:sx n="85" d="100"/>
          <a:sy n="85" d="100"/>
        </p:scale>
        <p:origin x="15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have Sandeep" userId="59e387f8-eb44-478e-ac14-52db8ad5cf75" providerId="ADAL" clId="{777DDCC0-1BDF-4FF8-B943-E5714A7317B6}"/>
    <pc:docChg chg="delSld modSld">
      <pc:chgData name="Bhave Sandeep" userId="59e387f8-eb44-478e-ac14-52db8ad5cf75" providerId="ADAL" clId="{777DDCC0-1BDF-4FF8-B943-E5714A7317B6}" dt="2023-10-26T17:52:01.489" v="154" actId="20577"/>
      <pc:docMkLst>
        <pc:docMk/>
      </pc:docMkLst>
      <pc:sldChg chg="modSp mod modNotesTx">
        <pc:chgData name="Bhave Sandeep" userId="59e387f8-eb44-478e-ac14-52db8ad5cf75" providerId="ADAL" clId="{777DDCC0-1BDF-4FF8-B943-E5714A7317B6}" dt="2023-10-26T17:52:01.489" v="154" actId="20577"/>
        <pc:sldMkLst>
          <pc:docMk/>
          <pc:sldMk cId="0" sldId="258"/>
        </pc:sldMkLst>
        <pc:spChg chg="mod">
          <ac:chgData name="Bhave Sandeep" userId="59e387f8-eb44-478e-ac14-52db8ad5cf75" providerId="ADAL" clId="{777DDCC0-1BDF-4FF8-B943-E5714A7317B6}" dt="2023-10-26T17:51:35.299" v="79" actId="20577"/>
          <ac:spMkLst>
            <pc:docMk/>
            <pc:sldMk cId="0" sldId="258"/>
            <ac:spMk id="14338" creationId="{458050DE-5D32-4F27-9B8F-BC6687C55782}"/>
          </ac:spMkLst>
        </pc:spChg>
        <pc:spChg chg="mod">
          <ac:chgData name="Bhave Sandeep" userId="59e387f8-eb44-478e-ac14-52db8ad5cf75" providerId="ADAL" clId="{777DDCC0-1BDF-4FF8-B943-E5714A7317B6}" dt="2023-10-26T17:52:01.489" v="154" actId="20577"/>
          <ac:spMkLst>
            <pc:docMk/>
            <pc:sldMk cId="0" sldId="258"/>
            <ac:spMk id="14339" creationId="{2E5F6407-2E5E-4E1A-B98F-D0BF8D6CED0E}"/>
          </ac:spMkLst>
        </pc:spChg>
      </pc:sldChg>
      <pc:sldChg chg="del">
        <pc:chgData name="Bhave Sandeep" userId="59e387f8-eb44-478e-ac14-52db8ad5cf75" providerId="ADAL" clId="{777DDCC0-1BDF-4FF8-B943-E5714A7317B6}" dt="2023-10-26T17:50:53.433" v="0" actId="47"/>
        <pc:sldMkLst>
          <pc:docMk/>
          <pc:sldMk cId="1818547283" sldId="337"/>
        </pc:sldMkLst>
      </pc:sldChg>
      <pc:sldChg chg="del">
        <pc:chgData name="Bhave Sandeep" userId="59e387f8-eb44-478e-ac14-52db8ad5cf75" providerId="ADAL" clId="{777DDCC0-1BDF-4FF8-B943-E5714A7317B6}" dt="2023-10-26T17:50:55.752" v="1" actId="47"/>
        <pc:sldMkLst>
          <pc:docMk/>
          <pc:sldMk cId="3632944558" sldId="338"/>
        </pc:sldMkLst>
      </pc:sldChg>
      <pc:sldChg chg="del">
        <pc:chgData name="Bhave Sandeep" userId="59e387f8-eb44-478e-ac14-52db8ad5cf75" providerId="ADAL" clId="{777DDCC0-1BDF-4FF8-B943-E5714A7317B6}" dt="2023-10-26T17:50:57.023" v="2" actId="47"/>
        <pc:sldMkLst>
          <pc:docMk/>
          <pc:sldMk cId="3804106553" sldId="339"/>
        </pc:sldMkLst>
      </pc:sldChg>
      <pc:sldChg chg="del">
        <pc:chgData name="Bhave Sandeep" userId="59e387f8-eb44-478e-ac14-52db8ad5cf75" providerId="ADAL" clId="{777DDCC0-1BDF-4FF8-B943-E5714A7317B6}" dt="2023-10-26T17:51:08.951" v="3" actId="47"/>
        <pc:sldMkLst>
          <pc:docMk/>
          <pc:sldMk cId="3146543757" sldId="340"/>
        </pc:sldMkLst>
      </pc:sldChg>
      <pc:sldChg chg="del">
        <pc:chgData name="Bhave Sandeep" userId="59e387f8-eb44-478e-ac14-52db8ad5cf75" providerId="ADAL" clId="{777DDCC0-1BDF-4FF8-B943-E5714A7317B6}" dt="2023-10-26T17:51:10.057" v="4" actId="47"/>
        <pc:sldMkLst>
          <pc:docMk/>
          <pc:sldMk cId="3453319162" sldId="341"/>
        </pc:sldMkLst>
      </pc:sldChg>
      <pc:sldChg chg="del">
        <pc:chgData name="Bhave Sandeep" userId="59e387f8-eb44-478e-ac14-52db8ad5cf75" providerId="ADAL" clId="{777DDCC0-1BDF-4FF8-B943-E5714A7317B6}" dt="2023-10-26T17:51:18.205" v="5" actId="47"/>
        <pc:sldMkLst>
          <pc:docMk/>
          <pc:sldMk cId="80200821" sldId="34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081AB-F612-4DDB-AB41-511B230D5B64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0F930-490A-4228-B5A9-241D29CAD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2FB0C01-1B7B-411E-9F3F-CDD38B107E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31728C-9AE8-4718-9840-9FBE77169CB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FBCDA3A7-0425-45B8-ACF7-012D31BBE2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94794350-4443-4815-A90B-D84135AA2F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Good morning, everyone my name is Dr. Sandeep Bhave, and I am a radiation oncologist at CCG. I also am medical director for the healthy living center at Franciscan Health, Indianapolis. I look forward to discussing with you this broad topic of the role of radiation therapy in rectal cancer.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(covering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inguinals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is controversial)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0F930-490A-4228-B5A9-241D29CAD6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55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L-R</a:t>
            </a:r>
          </a:p>
          <a:p>
            <a:r>
              <a:rPr lang="en-US" dirty="0"/>
              <a:t>Normal anatomy</a:t>
            </a:r>
          </a:p>
          <a:p>
            <a:r>
              <a:rPr lang="en-US" dirty="0"/>
              <a:t>T2</a:t>
            </a:r>
          </a:p>
          <a:p>
            <a:r>
              <a:rPr lang="en-US" dirty="0"/>
              <a:t>T3</a:t>
            </a:r>
          </a:p>
          <a:p>
            <a:r>
              <a:rPr lang="en-US" dirty="0"/>
              <a:t>T4</a:t>
            </a:r>
          </a:p>
          <a:p>
            <a:r>
              <a:rPr lang="en-US" dirty="0"/>
              <a:t>Second row</a:t>
            </a:r>
          </a:p>
          <a:p>
            <a:r>
              <a:rPr lang="en-US" dirty="0"/>
              <a:t>Normal peritoneal reflection</a:t>
            </a:r>
          </a:p>
          <a:p>
            <a:r>
              <a:rPr lang="en-US" dirty="0"/>
              <a:t>MRF involvement</a:t>
            </a:r>
          </a:p>
          <a:p>
            <a:r>
              <a:rPr lang="en-US" dirty="0"/>
              <a:t>MRF involvement</a:t>
            </a:r>
          </a:p>
          <a:p>
            <a:r>
              <a:rPr lang="en-US" dirty="0"/>
              <a:t>T3 </a:t>
            </a:r>
          </a:p>
          <a:p>
            <a:r>
              <a:rPr lang="en-US" dirty="0"/>
              <a:t>No involvement of </a:t>
            </a:r>
            <a:r>
              <a:rPr lang="en-US"/>
              <a:t>ant peritoneal </a:t>
            </a:r>
            <a:r>
              <a:rPr lang="en-US" dirty="0"/>
              <a:t>and then on R its involved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0F930-490A-4228-B5A9-241D29CAD6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88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0F930-490A-4228-B5A9-241D29CAD6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83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Goal 14 nodes for full eval (Tepper et al data suggests best OS/PFS w/ this);  </a:t>
            </a:r>
            <a:r>
              <a:rPr lang="en-US" dirty="0" err="1"/>
              <a:t>Kachnic</a:t>
            </a:r>
            <a:r>
              <a:rPr lang="en-US" dirty="0"/>
              <a:t> (SR ’17) said 12)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0F930-490A-4228-B5A9-241D29CAD6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37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RAPIDO did not mandate chemo in the standard arm &lt; 50% got adjuvant chemo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0F930-490A-4228-B5A9-241D29CAD66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04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Findings seem to indicate that concurrent CRT</a:t>
            </a:r>
            <a:r>
              <a:rPr lang="en-US" dirty="0">
                <a:sym typeface="Wingdings" panose="05000000000000000000" pitchFamily="2" charset="2"/>
              </a:rPr>
              <a:t> chemo has better TME free survival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0F930-490A-4228-B5A9-241D29CAD66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71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Goldman Sans" panose="020B0603020203020204" pitchFamily="34" charset="0"/>
                <a:cs typeface="Goldman Sans" panose="020B0603020203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E70ECA-D228-4154-BF23-984451B237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66542D-BD4B-450C-AE46-3AA9DFB066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oldman Sans" panose="020B0603020203020204" pitchFamily="34" charset="0"/>
                <a:cs typeface="Goldman Sans" panose="020B0603020203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5359E2-976F-471A-97C9-F381F85FEA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AF8A3-DD1B-4EE3-8B0E-D920FA401A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949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D63B215F-657F-43CA-B2FF-BD874B24EC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584" y="6172200"/>
            <a:ext cx="367241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332C1D-35C6-45DE-96CA-BE3AF1C455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D2C4BC-11E8-4509-9C20-DB4D0A2B46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076C35-ACBD-435A-84FB-6419AE3BB2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4299F-BF9B-4110-AEE2-DC48C58B69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1794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83A4CAC5-5FF1-488A-928D-033746145D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584" y="6172200"/>
            <a:ext cx="367241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2200" y="304800"/>
            <a:ext cx="27686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102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344B9-A5C6-445B-A6BE-F3F2AE551E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0B3AF3-E178-4D14-8C1B-81D92740D9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0B745E-1F26-4C4F-813D-E564F0D122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F4CED-B233-4844-BE22-19CD8696C4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8705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780C7E6E-3C5E-4BFE-8A62-4BA9746C8F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584" y="6172200"/>
            <a:ext cx="367241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oldman Sans" panose="020B0603020203020204" pitchFamily="34" charset="0"/>
                <a:cs typeface="Goldman Sans" panose="020B06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oldman Sans" panose="020B0603020203020204" pitchFamily="34" charset="0"/>
                <a:cs typeface="Goldman Sans" panose="020B0603020203020204" pitchFamily="34" charset="0"/>
              </a:defRPr>
            </a:lvl1pPr>
            <a:lvl2pPr>
              <a:defRPr>
                <a:latin typeface="Goldman Sans" panose="020B0603020203020204" pitchFamily="34" charset="0"/>
                <a:cs typeface="Goldman Sans" panose="020B0603020203020204" pitchFamily="34" charset="0"/>
              </a:defRPr>
            </a:lvl2pPr>
            <a:lvl3pPr>
              <a:defRPr>
                <a:latin typeface="Goldman Sans" panose="020B0603020203020204" pitchFamily="34" charset="0"/>
                <a:cs typeface="Goldman Sans" panose="020B0603020203020204" pitchFamily="34" charset="0"/>
              </a:defRPr>
            </a:lvl3pPr>
            <a:lvl4pPr>
              <a:defRPr>
                <a:latin typeface="Goldman Sans" panose="020B0603020203020204" pitchFamily="34" charset="0"/>
                <a:cs typeface="Goldman Sans" panose="020B0603020203020204" pitchFamily="34" charset="0"/>
              </a:defRPr>
            </a:lvl4pPr>
            <a:lvl5pPr>
              <a:defRPr>
                <a:latin typeface="Goldman Sans" panose="020B0603020203020204" pitchFamily="34" charset="0"/>
                <a:cs typeface="Goldman Sans" panose="020B06030202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CA8E77-523F-48D6-9DFE-FF8C15AA1E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743974-4EBA-4969-9735-679FA62BE5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40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76A6B990-74DE-4432-984D-9FC6D5952E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6129338"/>
            <a:ext cx="346921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latin typeface="Goldman Sans" panose="020B0603020203020204" pitchFamily="34" charset="0"/>
                <a:cs typeface="Goldman Sans" panose="020B0603020203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19D1C-00CE-445A-9F63-D41D4628AC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Goldman Sans" panose="020B0603020203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212D29-38F1-4BF7-8E7C-CD01AC3215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Goldman Sans" panose="020B0603020203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48C71F-1F30-4E4F-8BDF-0FE71AF9E8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8FFE6-F076-470E-BD61-397FCF4E6F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29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8A41B824-702D-4776-BDFC-7280E215F7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584" y="6172200"/>
            <a:ext cx="367241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oldman Sans" panose="020B0603020203020204" pitchFamily="34" charset="0"/>
                <a:cs typeface="Goldman Sans" panose="020B06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447800"/>
            <a:ext cx="5435600" cy="4648200"/>
          </a:xfrm>
        </p:spPr>
        <p:txBody>
          <a:bodyPr/>
          <a:lstStyle>
            <a:lvl1pPr>
              <a:defRPr sz="2800">
                <a:latin typeface="Goldman Sans" panose="020B0603020203020204" pitchFamily="34" charset="0"/>
                <a:cs typeface="Goldman Sans" panose="020B0603020203020204" pitchFamily="34" charset="0"/>
              </a:defRPr>
            </a:lvl1pPr>
            <a:lvl2pPr>
              <a:defRPr sz="2400">
                <a:latin typeface="Goldman Sans" panose="020B0603020203020204" pitchFamily="34" charset="0"/>
                <a:cs typeface="Goldman Sans" panose="020B0603020203020204" pitchFamily="34" charset="0"/>
              </a:defRPr>
            </a:lvl2pPr>
            <a:lvl3pPr>
              <a:defRPr sz="2000">
                <a:latin typeface="Goldman Sans" panose="020B0603020203020204" pitchFamily="34" charset="0"/>
                <a:cs typeface="Goldman Sans" panose="020B0603020203020204" pitchFamily="34" charset="0"/>
              </a:defRPr>
            </a:lvl3pPr>
            <a:lvl4pPr>
              <a:defRPr sz="1800">
                <a:latin typeface="Goldman Sans" panose="020B0603020203020204" pitchFamily="34" charset="0"/>
                <a:cs typeface="Goldman Sans" panose="020B0603020203020204" pitchFamily="34" charset="0"/>
              </a:defRPr>
            </a:lvl4pPr>
            <a:lvl5pPr>
              <a:defRPr sz="1800">
                <a:latin typeface="Goldman Sans" panose="020B0603020203020204" pitchFamily="34" charset="0"/>
                <a:cs typeface="Goldman Sans" panose="020B0603020203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5200" y="1447800"/>
            <a:ext cx="5435600" cy="4648200"/>
          </a:xfrm>
        </p:spPr>
        <p:txBody>
          <a:bodyPr/>
          <a:lstStyle>
            <a:lvl1pPr>
              <a:defRPr sz="2800">
                <a:latin typeface="Goldman Sans" panose="020B0603020203020204" pitchFamily="34" charset="0"/>
                <a:cs typeface="Goldman Sans" panose="020B0603020203020204" pitchFamily="34" charset="0"/>
              </a:defRPr>
            </a:lvl1pPr>
            <a:lvl2pPr>
              <a:defRPr sz="2400">
                <a:latin typeface="Goldman Sans" panose="020B0603020203020204" pitchFamily="34" charset="0"/>
                <a:cs typeface="Goldman Sans" panose="020B0603020203020204" pitchFamily="34" charset="0"/>
              </a:defRPr>
            </a:lvl2pPr>
            <a:lvl3pPr>
              <a:defRPr sz="2000">
                <a:latin typeface="Goldman Sans" panose="020B0603020203020204" pitchFamily="34" charset="0"/>
                <a:cs typeface="Goldman Sans" panose="020B0603020203020204" pitchFamily="34" charset="0"/>
              </a:defRPr>
            </a:lvl3pPr>
            <a:lvl4pPr>
              <a:defRPr sz="1800">
                <a:latin typeface="Goldman Sans" panose="020B0603020203020204" pitchFamily="34" charset="0"/>
                <a:cs typeface="Goldman Sans" panose="020B0603020203020204" pitchFamily="34" charset="0"/>
              </a:defRPr>
            </a:lvl4pPr>
            <a:lvl5pPr>
              <a:defRPr sz="1800">
                <a:latin typeface="Goldman Sans" panose="020B0603020203020204" pitchFamily="34" charset="0"/>
                <a:cs typeface="Goldman Sans" panose="020B0603020203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9">
            <a:extLst>
              <a:ext uri="{FF2B5EF4-FFF2-40B4-BE49-F238E27FC236}">
                <a16:creationId xmlns:a16="http://schemas.microsoft.com/office/drawing/2014/main" id="{6E68E10A-FBB9-457B-A696-B894EE9CED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6981E182-B005-410B-96BE-ED714F7EDF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CFC7D14F-87E4-4441-9180-6220073B51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0EB51-5120-4897-94DF-468D0097A9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399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A3F76AE6-3D56-4C0A-872A-8E288CAE82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584" y="6172200"/>
            <a:ext cx="367241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3B549DA-EC38-4FE2-BC9E-12F6140AE0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6538546F-6109-43B0-9495-1CBF1D10D5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2114F162-5AAD-4EF4-BB6B-18072F5883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231DA-E1B3-4D71-842D-EEFEDD9EAF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605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>
            <a:extLst>
              <a:ext uri="{FF2B5EF4-FFF2-40B4-BE49-F238E27FC236}">
                <a16:creationId xmlns:a16="http://schemas.microsoft.com/office/drawing/2014/main" id="{96C43486-452E-40E9-A2B5-3E07E3DA5A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584" y="6172200"/>
            <a:ext cx="367241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A2DECF-1F72-4420-AC61-0B55C8B597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D0AEF6-6439-4C71-8443-EC42684BDB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E40728-D68A-4789-BFFB-9F9261AA4F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DA72E-B02D-4AE3-8255-F51A48EF0A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2818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D6F3D006-94BD-4D3F-A7BD-22C49E024D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584" y="6172200"/>
            <a:ext cx="367241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0C679161-3218-4F99-8C42-EC141548D1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6476445-BC71-4E10-A3AF-9F5F6D0607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9C2BF0A-A8BE-4ECA-80BF-4CA5B0971E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0613F-BDA0-4513-977E-27677EB331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4938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D304C5D8-E627-4352-AFFB-410C87729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584" y="6172200"/>
            <a:ext cx="367241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9">
            <a:extLst>
              <a:ext uri="{FF2B5EF4-FFF2-40B4-BE49-F238E27FC236}">
                <a16:creationId xmlns:a16="http://schemas.microsoft.com/office/drawing/2014/main" id="{667754FE-EF2F-4676-813A-CD0A67618D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3C46CF8E-C863-420A-90C9-AC7898351C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82465074-A6BB-4722-8D85-61070A229E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0FF1D-6A12-471D-BC75-525607BDC3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49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742D7CBA-0D8B-4CB9-95E1-8089447522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584" y="6205538"/>
            <a:ext cx="3469216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9">
            <a:extLst>
              <a:ext uri="{FF2B5EF4-FFF2-40B4-BE49-F238E27FC236}">
                <a16:creationId xmlns:a16="http://schemas.microsoft.com/office/drawing/2014/main" id="{2CE431F5-2BBD-4D2F-AAE3-F4AB206D7C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01F61E3C-6AB4-4E39-9491-D4805886B3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EAD9C737-197F-4ADC-97C3-CDA9352140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3AD09-426A-4835-9FA3-BDE81FAE12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47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F537ED3-D922-467A-A909-2AD313F240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304800"/>
            <a:ext cx="1107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524B5F0-E7FB-497E-8A89-4869493A82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447800"/>
            <a:ext cx="11074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8D8C408-E841-4F09-BF36-68F30750839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3B84A21-69A2-4D1E-A668-E43F9A5ED31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BEF84BD-27A4-4674-BDF5-FC30BF837BF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pPr>
              <a:defRPr/>
            </a:pPr>
            <a:fld id="{DAD817C2-13FF-4916-B775-CC2B2E46A8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18583235-1D20-469A-B2F7-15D247A7654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3200" y="6500814"/>
            <a:ext cx="4470400" cy="198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700" baseline="0"/>
              <a:t>©2011 Franciscan St. Francis Health</a:t>
            </a:r>
          </a:p>
        </p:txBody>
      </p:sp>
      <p:pic>
        <p:nvPicPr>
          <p:cNvPr id="1032" name="Picture 7">
            <a:extLst>
              <a:ext uri="{FF2B5EF4-FFF2-40B4-BE49-F238E27FC236}">
                <a16:creationId xmlns:a16="http://schemas.microsoft.com/office/drawing/2014/main" id="{0A8F7102-B47F-43F4-9236-5531C72489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584" y="6172200"/>
            <a:ext cx="367241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76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Goldman Sans" panose="020B0603020203020204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Goldman Sans" panose="020B0603020203020204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Goldman Sans" panose="020B0603020203020204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Goldman Sans" panose="020B0603020203020204" pitchFamily="34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Georgia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Georgia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Georgia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Georgia" charset="0"/>
          <a:ea typeface="ＭＳ Ｐゴシック" charset="-128"/>
        </a:defRPr>
      </a:lvl9pPr>
    </p:titleStyle>
    <p:bodyStyle>
      <a:lvl1pPr marL="168275" indent="-168275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1944688" indent="-115888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1400">
          <a:solidFill>
            <a:schemeClr val="tx1"/>
          </a:solidFill>
          <a:latin typeface="+mn-lt"/>
          <a:ea typeface="+mn-ea"/>
        </a:defRPr>
      </a:lvl5pPr>
      <a:lvl6pPr marL="2401888" indent="-115888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1400">
          <a:solidFill>
            <a:schemeClr val="tx1"/>
          </a:solidFill>
          <a:latin typeface="+mn-lt"/>
          <a:ea typeface="+mn-ea"/>
        </a:defRPr>
      </a:lvl6pPr>
      <a:lvl7pPr marL="2859088" indent="-115888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1400">
          <a:solidFill>
            <a:schemeClr val="tx1"/>
          </a:solidFill>
          <a:latin typeface="+mn-lt"/>
          <a:ea typeface="+mn-ea"/>
        </a:defRPr>
      </a:lvl7pPr>
      <a:lvl8pPr marL="3316288" indent="-115888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1400">
          <a:solidFill>
            <a:schemeClr val="tx1"/>
          </a:solidFill>
          <a:latin typeface="+mn-lt"/>
          <a:ea typeface="+mn-ea"/>
        </a:defRPr>
      </a:lvl8pPr>
      <a:lvl9pPr marL="3773488" indent="-115888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58050DE-5D32-4F27-9B8F-BC6687C5578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cs typeface="Goldman Sans" pitchFamily="34" charset="0"/>
              </a:rPr>
              <a:t>Role of Radiation Therapy in Rectal Cancer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E5F6407-2E5E-4E1A-B98F-D0BF8D6CED0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Sandeep R. Bhave, MD, MS, DABR</a:t>
            </a:r>
          </a:p>
          <a:p>
            <a:r>
              <a:rPr lang="en-US" altLang="en-US">
                <a:solidFill>
                  <a:schemeClr val="bg1"/>
                </a:solidFill>
              </a:rPr>
              <a:t>Radiation Oncologist, </a:t>
            </a:r>
            <a:r>
              <a:rPr lang="en-US" altLang="en-US" dirty="0">
                <a:solidFill>
                  <a:schemeClr val="bg1"/>
                </a:solidFill>
              </a:rPr>
              <a:t>Cancer Care Group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Medical Director, Healthy Living Center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Franciscan Health Cancer Center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47450-8D03-43F9-803A-F31815B5B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690961-B76E-453F-A5AA-FE7C41BF1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1447800"/>
            <a:ext cx="5330371" cy="444137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sharp dissection of entire mesorectum (peri-rectal fat, pre-sacral space), ↓ (+) radial margins </a:t>
            </a:r>
          </a:p>
          <a:p>
            <a:r>
              <a:rPr lang="en-US" dirty="0"/>
              <a:t>improved LC (90 vs. 75%). ALL GET TME</a:t>
            </a:r>
          </a:p>
          <a:p>
            <a:r>
              <a:rPr lang="en-US" dirty="0"/>
              <a:t>4-5 cm margin (maybe only be 1-2 cm if low-lying</a:t>
            </a:r>
          </a:p>
          <a:p>
            <a:r>
              <a:rPr lang="en-US" dirty="0"/>
              <a:t>How many nodes? 12-14</a:t>
            </a:r>
          </a:p>
          <a:p>
            <a:pPr marL="0" indent="0">
              <a:buNone/>
            </a:pPr>
            <a:r>
              <a:rPr lang="en-US" dirty="0"/>
              <a:t>LAR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(&gt; 5 cm from verge): mid-upper lesions and spares sphincter</a:t>
            </a:r>
          </a:p>
          <a:p>
            <a:pPr marL="0" indent="0">
              <a:buNone/>
            </a:pPr>
            <a:r>
              <a:rPr lang="en-US" dirty="0"/>
              <a:t>APR: </a:t>
            </a:r>
          </a:p>
          <a:p>
            <a:r>
              <a:rPr lang="en-US" dirty="0"/>
              <a:t>3-5 cm from verge): for low-lying lesions</a:t>
            </a:r>
          </a:p>
          <a:p>
            <a:endParaRPr lang="en-US" dirty="0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B555FA15-CEBD-E929-DEB8-3A709FF828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6045200" y="2083254"/>
            <a:ext cx="5638800" cy="309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720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F48B7D-EE8F-4BC1-B744-EB0985971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 therapy for rectal cancer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E7D1C1B-8C5B-466A-9026-11AF09121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2521" y="1447800"/>
            <a:ext cx="8422157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65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CCD25-2F2A-48D3-AF6C-12009DBC9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avoid RT in some T3 tumors?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970FE0-24C1-4163-AE19-E34432F14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638"/>
          <a:stretch/>
        </p:blipFill>
        <p:spPr>
          <a:xfrm>
            <a:off x="1104900" y="2467428"/>
            <a:ext cx="9677400" cy="3643539"/>
          </a:xfrm>
        </p:spPr>
      </p:pic>
    </p:spTree>
    <p:extLst>
      <p:ext uri="{BB962C8B-B14F-4D97-AF65-F5344CB8AC3E}">
        <p14:creationId xmlns:p14="http://schemas.microsoft.com/office/powerpoint/2010/main" val="4050488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30C9A-CC58-4384-A0F0-0D7037A0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Course 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5FB5E1-755F-4612-8FD2-D5F9DDE0AB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382" y="1447800"/>
            <a:ext cx="10626436" cy="4648200"/>
          </a:xfrm>
        </p:spPr>
      </p:pic>
    </p:spTree>
    <p:extLst>
      <p:ext uri="{BB962C8B-B14F-4D97-AF65-F5344CB8AC3E}">
        <p14:creationId xmlns:p14="http://schemas.microsoft.com/office/powerpoint/2010/main" val="2082376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54AB7-7D29-4396-9FF0-E7C111813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Risk Rectal Ca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1FFF46-B3F5-41B8-A38B-99CBC715D2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937" y="1776412"/>
            <a:ext cx="9839325" cy="3990975"/>
          </a:xfrm>
        </p:spPr>
      </p:pic>
    </p:spTree>
    <p:extLst>
      <p:ext uri="{BB962C8B-B14F-4D97-AF65-F5344CB8AC3E}">
        <p14:creationId xmlns:p14="http://schemas.microsoft.com/office/powerpoint/2010/main" val="3454518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4529EA-372C-48F1-8DE5-AF608F8AD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TNT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0819B19-9114-4B30-8AB1-4126EBAD43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6771" y="1447800"/>
            <a:ext cx="8373658" cy="4648200"/>
          </a:xfrm>
        </p:spPr>
      </p:pic>
    </p:spTree>
    <p:extLst>
      <p:ext uri="{BB962C8B-B14F-4D97-AF65-F5344CB8AC3E}">
        <p14:creationId xmlns:p14="http://schemas.microsoft.com/office/powerpoint/2010/main" val="769783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5D205-B1D3-4DC8-B2E0-23AFE5E23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Increased </a:t>
            </a:r>
            <a:r>
              <a:rPr lang="en-US" dirty="0" err="1"/>
              <a:t>pCR</a:t>
            </a:r>
            <a:r>
              <a:rPr lang="en-US" dirty="0"/>
              <a:t> with increasing cycles of FOLFOX</a:t>
            </a:r>
          </a:p>
        </p:txBody>
      </p:sp>
      <p:pic>
        <p:nvPicPr>
          <p:cNvPr id="4" name="Picture 5" descr="Machine generated alternative text:&#10;Phase Il Data Supporting T &#10;• Giving chemo after LC-CRT but before TME improves pCR &#10;Garcia-Aguilar &#10;Lancet Onc 2015 &#10;Contirn.m's inh%ion &#10;GrMQ 1 &#10;flucxouracil + radotherapy &#10;Contirunus inhßion &#10;2 &#10;flLMouracil + radotheraw &#10;Conti run's infusion &#10;flu«ouracil + radotheraB &#10;Contimxws infusion &#10;4 &#10;flu«ouracil + radotheraw &#10;pCR = 18% &#10;pCR = 25% &#10;Total excision &#10;pCR = 38% &#10;8 &#10;Total excision &#10;mFOLFOX6 &#10;(two CFJes) &#10;mFOLFOX6 (four ycks) &#10;mRIFOX6 (six cyclß) &#10;16 &#10;18 &#10;12 &#10;14 &#10;W&amp;ks &#10;Total m=orectal —cision &#10;pCR &#10;2 &#10;6 &#10;4 &#10;10 &#10;20 &#10;22 &#10;24 &#10;Total nwsorectal excision &#10;26 ">
            <a:extLst>
              <a:ext uri="{FF2B5EF4-FFF2-40B4-BE49-F238E27FC236}">
                <a16:creationId xmlns:a16="http://schemas.microsoft.com/office/drawing/2014/main" id="{3FBB4741-EE48-4656-A708-4693A68D46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62" y="1447800"/>
            <a:ext cx="1007327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48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905B1-5759-4F49-8BD3-B6C18E825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RAPIDO+PRODIGE-23</a:t>
            </a:r>
          </a:p>
        </p:txBody>
      </p:sp>
      <p:pic>
        <p:nvPicPr>
          <p:cNvPr id="13" name="Content Placeholder 7" descr="Machine generated alternative text:&#10;RAPIDO: study Design &#10;Weeks (from start treatment) &#10;Inclusion criteria: rectal adenoCA w/ &gt;/=1 of the following: &#10;T4a/b &#10;EMVI+ &#10;MRF+ &#10;Enlarged lateral LNs &#10;5 &#10;10 &#10;15 &#10;25 26-40 &#10;Experimental &#10;O &#10;Standard-care &#10;11-18 days &#10;5 h veeks &#10;CAPOX 6x / FOLFOX 9x &#10;CFEmotherapy (18 veeks) &#10;8 væüs wks &#10;20 &#10;6-8 veeks &#10;2-4 weeks &#10;CAPOX &#10;FOLFOK (T2x) &#10;Chemotherapy &#10;(24 weeks, optional) &#10;Bahadoer et al &#10;Lancet Oncol 2021 ">
            <a:extLst>
              <a:ext uri="{FF2B5EF4-FFF2-40B4-BE49-F238E27FC236}">
                <a16:creationId xmlns:a16="http://schemas.microsoft.com/office/drawing/2014/main" id="{9C05DCC0-B7F8-4D19-A8E4-0A439A3E72E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572" y="1447800"/>
            <a:ext cx="4024085" cy="224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Machine generated alternative text:&#10;PRODIGE-23 &#10;PRODIGE 23 trial: study design &#10;NCT 01804790; Eudr.CT 20' &#10;MRI &#10;Randomb&amp;tion: 1/1 &#10;• center &#10;• cM)vs cN• &#10;extramural extension &#10;vs. €5 mm) &#10;• tUtt10t &#10;(cm trot&quot; verge) &#10;mFOLFOX6. 12 cycles &#10;or 8 months) &#10;o &#10;1 &#10;z &#10;CRT &#10;60.4 Gy —s &#10;TME &#10;5 a.yv7 &#10;TNT arm &#10;1600 &#10;mFOLFIR*OX•• &#10;O cycles, montts &#10;••mFOLFIXNOX• at at, es &#10;2.4 &#10;TME &#10;mFOLFOX6.6 cycles &#10;or cap.c*tabin.•, &#10;a cycle (J monm•s) &#10;400 teo &#10;Conroy et al &#10;ASCO 2020 ">
            <a:extLst>
              <a:ext uri="{FF2B5EF4-FFF2-40B4-BE49-F238E27FC236}">
                <a16:creationId xmlns:a16="http://schemas.microsoft.com/office/drawing/2014/main" id="{35792CBB-D5BF-E37C-3B22-6F40E4DC0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572" y="3577366"/>
            <a:ext cx="4517229" cy="224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Machine generated alternative text:&#10;PRODIGE: &#10;DFS better w/ TNT: 75.7% vs 68.5% &#10;(HR 0.69; P=.034) &#10;pCR = 27.8% in TNT arm vs 12.1% in &#10;CRT arm (p&lt;.001) &#10;RAPIDO: &#10;DR-TF better w/ TNT: 23.7% vs &#10;30.4% (HR 0.75; P=.019) &#10;pCR = 28.4% in TNT arm vs with &#10;14.3% in CRT arm (p&lt;.001) ">
            <a:extLst>
              <a:ext uri="{FF2B5EF4-FFF2-40B4-BE49-F238E27FC236}">
                <a16:creationId xmlns:a16="http://schemas.microsoft.com/office/drawing/2014/main" id="{D1D66C79-ABC2-69E6-D436-02FF35A18AC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"/>
          <a:stretch/>
        </p:blipFill>
        <p:spPr bwMode="auto">
          <a:xfrm>
            <a:off x="6103805" y="1447800"/>
            <a:ext cx="531839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10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90521B2-234C-4D02-8F1E-D3B941A1E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OPRA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8BB559-2DF0-4A6C-B9F6-AA8DF15260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832" y="1447800"/>
            <a:ext cx="4266736" cy="4648200"/>
          </a:xfrm>
        </p:spPr>
      </p:pic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1DC98DA6-BA96-42A0-9625-B9CF2D4AE9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45200" y="1630603"/>
            <a:ext cx="5435600" cy="4282593"/>
          </a:xfrm>
        </p:spPr>
      </p:pic>
    </p:spTree>
    <p:extLst>
      <p:ext uri="{BB962C8B-B14F-4D97-AF65-F5344CB8AC3E}">
        <p14:creationId xmlns:p14="http://schemas.microsoft.com/office/powerpoint/2010/main" val="1310801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C0D0B-8C13-40E1-BA98-1E42DCE34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OPRA</a:t>
            </a:r>
            <a:br>
              <a:rPr lang="en-US" dirty="0"/>
            </a:b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2C5CD23-FE69-440B-B5FB-42F1EC76B3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6400" y="1833329"/>
            <a:ext cx="5435600" cy="3877141"/>
          </a:xfrm>
        </p:spPr>
      </p:pic>
      <p:pic>
        <p:nvPicPr>
          <p:cNvPr id="7" name="Content Placeholder 14">
            <a:extLst>
              <a:ext uri="{FF2B5EF4-FFF2-40B4-BE49-F238E27FC236}">
                <a16:creationId xmlns:a16="http://schemas.microsoft.com/office/drawing/2014/main" id="{2BF33330-07D3-4FA1-8FCC-D0D2E776C6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45200" y="2075993"/>
            <a:ext cx="5435600" cy="3391814"/>
          </a:xfrm>
        </p:spPr>
      </p:pic>
    </p:spTree>
    <p:extLst>
      <p:ext uri="{BB962C8B-B14F-4D97-AF65-F5344CB8AC3E}">
        <p14:creationId xmlns:p14="http://schemas.microsoft.com/office/powerpoint/2010/main" val="138570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59991-2466-345F-85C7-512319B3C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Conflicts of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E17AC-6BC1-3101-F5D1-303459748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79757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09351-7769-4E52-9A13-CD9C0F6E7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OPRA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A2FDB7B-14F0-4E95-B169-F3026376E01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80050" y="1447800"/>
            <a:ext cx="4288300" cy="464820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08224E3-3339-4683-9AED-A35F8B68F7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827486" y="1600200"/>
            <a:ext cx="6190930" cy="4006931"/>
          </a:xfrm>
        </p:spPr>
      </p:pic>
    </p:spTree>
    <p:extLst>
      <p:ext uri="{BB962C8B-B14F-4D97-AF65-F5344CB8AC3E}">
        <p14:creationId xmlns:p14="http://schemas.microsoft.com/office/powerpoint/2010/main" val="2340449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05CFE-E772-4ABA-AD2E-F33C03D9A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Non-operative management continued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54F345-F628-47D9-9E5C-758142F2AE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4862" y="1536247"/>
            <a:ext cx="10277475" cy="4057650"/>
          </a:xfrm>
        </p:spPr>
      </p:pic>
    </p:spTree>
    <p:extLst>
      <p:ext uri="{BB962C8B-B14F-4D97-AF65-F5344CB8AC3E}">
        <p14:creationId xmlns:p14="http://schemas.microsoft.com/office/powerpoint/2010/main" val="3809174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62BAFE3-B9A6-2880-AC9C-D77F20638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B0ADC2-9505-23EE-46D0-26A8F8D3C5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47825" y="1581150"/>
            <a:ext cx="2952750" cy="4381500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1444DF-04B9-BBAA-5C29-33F2CDF1B2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</a:rPr>
              <a:t>CT simulation with IV and oral contrast</a:t>
            </a: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</a:rPr>
              <a:t>Prone, arms up, belly board, wire scars (for APR), marker at anal verge, vaginal marker for female, full bladder.</a:t>
            </a: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</a:rPr>
              <a:t>CT from L1 to mid femur</a:t>
            </a: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</a:rPr>
              <a:t> </a:t>
            </a: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</a:rPr>
              <a:t>Daily CBCT for bladder filling</a:t>
            </a: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</a:rPr>
              <a:t>CTV_45 </a:t>
            </a:r>
            <a:r>
              <a:rPr lang="en-US" sz="1800" dirty="0" err="1">
                <a:effectLst/>
                <a:latin typeface="Times New Roman" panose="02020603050405020304" pitchFamily="18" charset="0"/>
              </a:rPr>
              <a:t>Gy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: all gross disease, entire mesorectum, presacral, internal iliac nodes (</a:t>
            </a:r>
            <a:r>
              <a:rPr lang="en-US" sz="1800" b="1" dirty="0">
                <a:effectLst/>
                <a:latin typeface="Times New Roman" panose="02020603050405020304" pitchFamily="18" charset="0"/>
              </a:rPr>
              <a:t>external lilacs also if T4, anal canal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)</a:t>
            </a: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</a:rPr>
              <a:t>CTV_50.4:  GTV (or pre-op tumor) + </a:t>
            </a:r>
            <a:r>
              <a:rPr lang="en-US" sz="1800" b="1" dirty="0">
                <a:effectLst/>
                <a:latin typeface="Times New Roman" panose="02020603050405020304" pitchFamily="18" charset="0"/>
              </a:rPr>
              <a:t>3 cm + presacral nodes and mesorectum/sacral hollow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→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416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0DE13-C087-45AC-B516-CFDB3583A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toxicity of 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1D77C-E94A-46EA-8A28-24308A17E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17171"/>
            <a:ext cx="11074400" cy="4648200"/>
          </a:xfrm>
        </p:spPr>
        <p:txBody>
          <a:bodyPr>
            <a:normAutofit lnSpcReduction="10000"/>
          </a:bodyPr>
          <a:lstStyle/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+mj-lt"/>
              </a:rPr>
              <a:t>Diarrhea</a:t>
            </a: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+mj-lt"/>
              </a:rPr>
              <a:t>Acute proctitis</a:t>
            </a: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+mj-lt"/>
              </a:rPr>
              <a:t>Thrombocytopenia</a:t>
            </a: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+mj-lt"/>
              </a:rPr>
              <a:t>Leukopenia</a:t>
            </a: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+mj-lt"/>
              </a:rPr>
              <a:t>Dysuria</a:t>
            </a: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+mj-lt"/>
              </a:rPr>
              <a:t>5FU toxicity</a:t>
            </a: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+mj-lt"/>
              </a:rPr>
              <a:t>Cardiac toxicity including CP, MI, A fib, myocarditis</a:t>
            </a: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+mj-lt"/>
              </a:rPr>
              <a:t>Vasospasm STE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+mj-lt"/>
              </a:rPr>
              <a:t>12 </a:t>
            </a:r>
            <a:r>
              <a:rPr lang="en-US" sz="2000" dirty="0" err="1">
                <a:effectLst/>
                <a:latin typeface="+mj-lt"/>
              </a:rPr>
              <a:t>hrs</a:t>
            </a:r>
            <a:r>
              <a:rPr lang="en-US" sz="2000" dirty="0">
                <a:effectLst/>
                <a:latin typeface="+mj-lt"/>
              </a:rPr>
              <a:t> after initiation to 1-2 d</a:t>
            </a: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+mj-lt"/>
              </a:rPr>
              <a:t>Mechanism.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+mj-lt"/>
              </a:rPr>
              <a:t>Altered DPD enzyme activity--&gt; toxic </a:t>
            </a:r>
            <a:r>
              <a:rPr lang="en-US" sz="2000" dirty="0" err="1">
                <a:effectLst/>
                <a:latin typeface="+mj-lt"/>
              </a:rPr>
              <a:t>fluroacetate</a:t>
            </a:r>
            <a:r>
              <a:rPr lang="en-US" sz="2000" dirty="0">
                <a:effectLst/>
                <a:latin typeface="+mj-lt"/>
              </a:rPr>
              <a:t>--&gt; </a:t>
            </a:r>
            <a:r>
              <a:rPr lang="en-US" sz="2000" dirty="0" err="1">
                <a:effectLst/>
                <a:latin typeface="+mj-lt"/>
              </a:rPr>
              <a:t>ischmemia</a:t>
            </a:r>
            <a:r>
              <a:rPr lang="en-US" sz="2000" dirty="0">
                <a:effectLst/>
                <a:latin typeface="+mj-lt"/>
              </a:rPr>
              <a:t>/</a:t>
            </a:r>
            <a:r>
              <a:rPr lang="en-US" sz="2000" dirty="0" err="1">
                <a:effectLst/>
                <a:latin typeface="+mj-lt"/>
              </a:rPr>
              <a:t>Takasubo</a:t>
            </a:r>
            <a:r>
              <a:rPr lang="en-US" sz="2000" dirty="0">
                <a:effectLst/>
                <a:latin typeface="+mj-lt"/>
              </a:rPr>
              <a:t>--&gt; vasospasm</a:t>
            </a: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+mj-lt"/>
              </a:rPr>
              <a:t>Prevention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+mj-lt"/>
              </a:rPr>
              <a:t>Infusion rather than bolus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+mj-lt"/>
              </a:rPr>
              <a:t>Imdur +CCB --&gt; 12 min push with cardiologist present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+mj-lt"/>
              </a:rPr>
              <a:t>12 </a:t>
            </a:r>
            <a:r>
              <a:rPr lang="en-US" sz="2000" dirty="0" err="1">
                <a:effectLst/>
                <a:latin typeface="+mj-lt"/>
              </a:rPr>
              <a:t>hrs</a:t>
            </a:r>
            <a:r>
              <a:rPr lang="en-US" sz="2000" dirty="0">
                <a:effectLst/>
                <a:latin typeface="+mj-lt"/>
              </a:rPr>
              <a:t> after repeat this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+mj-lt"/>
              </a:rPr>
              <a:t>Penn Case series: 100% got through treatment (N &lt;20)</a:t>
            </a:r>
          </a:p>
          <a:p>
            <a:pPr marL="517525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812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BE52F-B622-4752-A4FD-3E3389106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+mj-lt"/>
              </a:rPr>
              <a:t>Late Toxicity: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A9656-CF31-4BD8-8E7A-33CF3E384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effectLst/>
                <a:latin typeface="+mj-lt"/>
              </a:rPr>
              <a:t>Peristent</a:t>
            </a:r>
            <a:r>
              <a:rPr lang="en-US" sz="2400" dirty="0">
                <a:effectLst/>
                <a:latin typeface="+mj-lt"/>
              </a:rPr>
              <a:t> diarrhea, proctitis, frequent BMs</a:t>
            </a: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effectLst/>
                <a:latin typeface="+mj-lt"/>
              </a:rPr>
              <a:t>Anastamotic</a:t>
            </a:r>
            <a:r>
              <a:rPr lang="en-US" sz="2400" dirty="0">
                <a:effectLst/>
                <a:latin typeface="+mj-lt"/>
              </a:rPr>
              <a:t> Strictures</a:t>
            </a: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+mj-lt"/>
              </a:rPr>
              <a:t>SBO </a:t>
            </a: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+mj-lt"/>
              </a:rPr>
              <a:t>Incontinence</a:t>
            </a: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+mj-lt"/>
              </a:rPr>
              <a:t>Impotence/Sterility</a:t>
            </a: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+mj-lt"/>
              </a:rPr>
              <a:t>Vaginal dilators for females!</a:t>
            </a: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+mj-lt"/>
              </a:rPr>
              <a:t>Swedish 5x5 major complication was SBO, but also:</a:t>
            </a:r>
          </a:p>
          <a:p>
            <a:pPr marL="517525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+mj-lt"/>
              </a:rPr>
              <a:t>	1) Bowel frequency</a:t>
            </a:r>
          </a:p>
          <a:p>
            <a:pPr marL="517525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+mj-lt"/>
              </a:rPr>
              <a:t>	2) Fecal incontinence</a:t>
            </a:r>
          </a:p>
          <a:p>
            <a:pPr marL="517525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+mj-lt"/>
              </a:rPr>
              <a:t>	3) Impaired social life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802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8AEEF-A5BC-43A2-A147-4ABE79609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5B586-5A01-45EC-8AA9-CF509F88B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76D9D6-3572-411F-A978-C3ADA549C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025" y="2081212"/>
            <a:ext cx="3829050" cy="315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30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A449A-35A6-4A6A-B2C7-833788E7B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6E206-1328-4EB7-AD32-07222CEE0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99" y="1447800"/>
            <a:ext cx="11524343" cy="5105400"/>
          </a:xfrm>
        </p:spPr>
        <p:txBody>
          <a:bodyPr>
            <a:normAutofit/>
          </a:bodyPr>
          <a:lstStyle/>
          <a:p>
            <a:pPr marL="517525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+mn-lt"/>
              </a:rPr>
              <a:t>H&amp;P:</a:t>
            </a: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+mn-lt"/>
              </a:rPr>
              <a:t> N/V, diarrhea, constipation, stool change, BRBPR, pain, HNPCC, UC (20x ↑ risk)</a:t>
            </a:r>
          </a:p>
          <a:p>
            <a:pPr marL="517525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+mn-lt"/>
              </a:rPr>
              <a:t>-Exam: </a:t>
            </a: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effectLst/>
                <a:latin typeface="+mn-lt"/>
              </a:rPr>
              <a:t>Inguinals</a:t>
            </a:r>
            <a:r>
              <a:rPr lang="en-US" sz="2000" dirty="0">
                <a:effectLst/>
                <a:latin typeface="+mn-lt"/>
              </a:rPr>
              <a:t>, abdomen, rectal, female pelvic; fixed/tethered, circumferential involvement, distance from verge, sphincter tone</a:t>
            </a:r>
          </a:p>
          <a:p>
            <a:pPr marL="517525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+mn-lt"/>
              </a:rPr>
              <a:t>Labs: CBC, CMP, LFTs, CEA</a:t>
            </a:r>
          </a:p>
          <a:p>
            <a:pPr marL="517525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+mn-lt"/>
              </a:rPr>
              <a:t>Imaging: </a:t>
            </a:r>
          </a:p>
          <a:p>
            <a:pPr marL="860425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+mn-lt"/>
              </a:rPr>
              <a:t>CT C/A/P w oral and IV contrast (PET not indicated per NCCN)</a:t>
            </a:r>
          </a:p>
          <a:p>
            <a:pPr marL="860425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+mn-lt"/>
              </a:rPr>
              <a:t>MRI pelvis w/ endorectal coil (for T staging; NCCN preferred.</a:t>
            </a: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+mn-lt"/>
              </a:rPr>
              <a:t>Rectal protocol small FOV T2 perpendicular to plane of rectum</a:t>
            </a:r>
            <a:endParaRPr lang="en-US" sz="2000" dirty="0">
              <a:latin typeface="+mn-lt"/>
            </a:endParaRP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+mn-lt"/>
              </a:rPr>
              <a:t>If no MRI, get EUS- cannot tell CRM or EMVI but better for telling between T1/T2</a:t>
            </a:r>
          </a:p>
          <a:p>
            <a:pPr marL="517525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+mn-lt"/>
              </a:rPr>
              <a:t>Procedures </a:t>
            </a:r>
          </a:p>
          <a:p>
            <a:pPr marL="860425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+mn-lt"/>
              </a:rPr>
              <a:t>Proctoscopy with biopsy </a:t>
            </a: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+mn-lt"/>
              </a:rPr>
              <a:t>MMR /MSI 15% CRC</a:t>
            </a:r>
          </a:p>
          <a:p>
            <a:pPr marL="517525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+mn-lt"/>
              </a:rPr>
              <a:t>2.    </a:t>
            </a:r>
            <a:r>
              <a:rPr lang="en-US" sz="2000" dirty="0">
                <a:effectLst/>
                <a:latin typeface="+mn-lt"/>
              </a:rPr>
              <a:t>Full colonoscopy to look for synchronous lesions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631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11BBEEF-C805-479D-8F05-3803F5165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 Stage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A04F7-CA7A-42F0-B905-C776A0BEBD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Tis: Lamina propria,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muscularia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 mucosae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T1: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submucousa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T2: muscularis propria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T3: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pericolorectal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 tissue, through serosa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T4a: Visceral peritoneum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T4b: Adjacent organs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83CB59F-C3A8-434B-A638-193552A540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On exam: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T2 = mobile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T3 = tethered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T4 = fixed</a:t>
            </a:r>
            <a:endParaRPr lang="en-US" dirty="0">
              <a:latin typeface="+mj-lt"/>
            </a:endParaRPr>
          </a:p>
          <a:p>
            <a:endParaRPr lang="en-US" dirty="0"/>
          </a:p>
        </p:txBody>
      </p:sp>
      <p:pic>
        <p:nvPicPr>
          <p:cNvPr id="13" name="Content Placeholder 3" descr="Machine generated alternative text:&#10;N-stage - suspicious nodes &#10;Indistinct Heterogeneous &#10;Round &#10;Malignant &#10;characteristics &#10;Short axis &#10;cN-stage &#10;&lt; 5mm : needs 3 malignant characteristics &#10;5 -9mm : needs 2 malignant characteristic &#10;. &gt; 9mm : always suspicious &#10;- No &#10;: no suspicious lymph nodes &#10;: 1-3 suspicious lymph nodes &#10;: 4 suspicious lymph nodes ">
            <a:extLst>
              <a:ext uri="{FF2B5EF4-FFF2-40B4-BE49-F238E27FC236}">
                <a16:creationId xmlns:a16="http://schemas.microsoft.com/office/drawing/2014/main" id="{56652CDF-A5AF-4FFF-A529-9859E090B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2" r="37422"/>
          <a:stretch/>
        </p:blipFill>
        <p:spPr bwMode="auto">
          <a:xfrm>
            <a:off x="8468515" y="1578428"/>
            <a:ext cx="3473114" cy="47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334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5CB05B-31EA-48E4-8E57-0446F5762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Lymph Node Drainage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443631-B950-4D06-A597-CA5E3378FE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ct val="0"/>
              </a:spcBef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Lymph node drainage: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Proximal rectum: inferior mesenteric artery → porta hepatis → liver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Distal rectum: internal iliac artery → inferior vena cava → lung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Anus/sphincter (below dentate line) drains to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inguinals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 external iliac</a:t>
            </a:r>
          </a:p>
          <a:p>
            <a:pPr lvl="1">
              <a:spcBef>
                <a:spcPct val="0"/>
              </a:spcBef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Rectum is ~16 cm long and starts at rectosigmoid junction (peritoneal reflection)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→ dentate line (S3) and ends at anorectal ring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Upper, middle, lower portions</a:t>
            </a:r>
            <a:endParaRPr lang="en-US" altLang="en-US" sz="2000" dirty="0">
              <a:latin typeface="+mj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Mesorectal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 fat surrounds to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reflxn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9" name="Content Placeholder 3" descr="Machine generated alternative text:&#10;N-stage - suspicious nodes &#10;Indistinct Heterogeneous &#10;Round &#10;Malignant &#10;characteristics &#10;Short axis &#10;cN-stage &#10;&lt; 5mm : needs 3 malignant characteristics &#10;5 -9mm : needs 2 malignant characteristic &#10;. &gt; 9mm : always suspicious &#10;- No &#10;: no suspicious lymph nodes &#10;: 1-3 suspicious lymph nodes &#10;: 4 suspicious lymph nodes ">
            <a:extLst>
              <a:ext uri="{FF2B5EF4-FFF2-40B4-BE49-F238E27FC236}">
                <a16:creationId xmlns:a16="http://schemas.microsoft.com/office/drawing/2014/main" id="{A735B0B7-7CFA-4576-985A-85B4ED472C4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18"/>
          <a:stretch/>
        </p:blipFill>
        <p:spPr bwMode="auto">
          <a:xfrm>
            <a:off x="7151914" y="1347374"/>
            <a:ext cx="4328886" cy="416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480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0C0E6-6FFC-459D-8AE2-956A8D820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 stage</a:t>
            </a:r>
          </a:p>
        </p:txBody>
      </p:sp>
      <p:pic>
        <p:nvPicPr>
          <p:cNvPr id="4" name="Picture 2" descr="Machine generated alternative text:&#10;Baddet &#10;g,eso &#10;ascia ">
            <a:extLst>
              <a:ext uri="{FF2B5EF4-FFF2-40B4-BE49-F238E27FC236}">
                <a16:creationId xmlns:a16="http://schemas.microsoft.com/office/drawing/2014/main" id="{8AE7A9F1-A03E-49E1-AE00-8DCBB3EE6A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164" y="1436914"/>
            <a:ext cx="7817807" cy="337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96FACE-0009-435E-B19A-6078EF0C9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4060" y="1436914"/>
            <a:ext cx="2373312" cy="16599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8A4FD8-06D2-439F-A88A-CDBEDF7AA9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8972" y="3209221"/>
            <a:ext cx="3069772" cy="10452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F57641-BC7F-4AE7-9232-A43941159E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8971" y="4254505"/>
            <a:ext cx="2786743" cy="16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3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1B9BE-47AC-4A16-A3F1-77175210B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 and M stage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DB5DE-43E5-47F4-99EA-99AAECDE05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Nodal staging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N1a: 1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N1b: 2-3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N1c: Tumor deposits in subserosa or mesentery w/o regional nodal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mets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N2a: 4-6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N2b: 7+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 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M1a: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1 organ or single non-regional node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M1b: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 &gt; 2 organs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 without peritoneal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mets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M1c: peritoneal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mets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</p:txBody>
      </p:sp>
      <p:pic>
        <p:nvPicPr>
          <p:cNvPr id="5" name="Content Placeholder 3" descr="Machine generated alternative text:&#10;N-stage - suspicious nodes &#10;Indistinct Heterogeneous &#10;Round &#10;Malignant &#10;characteristics &#10;Short axis &#10;cN-stage &#10;&lt; 5mm : needs 3 malignant characteristics &#10;5 -9mm : needs 2 malignant characteristic &#10;. &gt; 9mm : always suspicious &#10;- No &#10;: no suspicious lymph nodes &#10;: 1-3 suspicious lymph nodes &#10;: 4 suspicious lymph nodes ">
            <a:extLst>
              <a:ext uri="{FF2B5EF4-FFF2-40B4-BE49-F238E27FC236}">
                <a16:creationId xmlns:a16="http://schemas.microsoft.com/office/drawing/2014/main" id="{6B323027-8952-475C-BA35-C22A62D24E6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21" t="19618" r="-1" b="17961"/>
          <a:stretch/>
        </p:blipFill>
        <p:spPr bwMode="auto">
          <a:xfrm>
            <a:off x="6626970" y="1643743"/>
            <a:ext cx="5267487" cy="336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680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576F1-C341-4CCD-8458-751A4C797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Stage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F8B59-8AA7-432F-A4DE-73F78AB2C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tage I:  T1-2 N0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Stage IIA: T3 N0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Stage IIB/C: T4a/T4b N0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Stage IIIA: T1-2N1/N1c or T1N2a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Stage IIIB: T3-4a N1/N1c or T2-3 N2a or T1-2 N2b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Stge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 IIIC: T4a N2a or T3-4a N2b or T4b N1-2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Stage IVA: M1a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Stage IVB: M1b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Stage IVC: M1c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15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9A171-C0F1-4529-A00E-B9D9256DF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Management Stage 3</a:t>
            </a:r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EFF51803-7D8C-4E91-BBE4-7F5E58D0D0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8173"/>
          <a:stretch/>
        </p:blipFill>
        <p:spPr>
          <a:xfrm>
            <a:off x="406400" y="1364343"/>
            <a:ext cx="10827657" cy="4062472"/>
          </a:xfrm>
        </p:spPr>
      </p:pic>
    </p:spTree>
    <p:extLst>
      <p:ext uri="{BB962C8B-B14F-4D97-AF65-F5344CB8AC3E}">
        <p14:creationId xmlns:p14="http://schemas.microsoft.com/office/powerpoint/2010/main" val="146191196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Goldman Sans"/>
        <a:ea typeface="ＭＳ Ｐゴシック"/>
        <a:cs typeface=""/>
      </a:majorFont>
      <a:minorFont>
        <a:latin typeface="Goldman San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2027</TotalTime>
  <Words>929</Words>
  <Application>Microsoft Office PowerPoint</Application>
  <PresentationFormat>Widescreen</PresentationFormat>
  <Paragraphs>151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Georgia</vt:lpstr>
      <vt:lpstr>Goldman Sans</vt:lpstr>
      <vt:lpstr>Times</vt:lpstr>
      <vt:lpstr>Times New Roman</vt:lpstr>
      <vt:lpstr>Blank Presentation</vt:lpstr>
      <vt:lpstr>Role of Radiation Therapy in Rectal Cancer</vt:lpstr>
      <vt:lpstr>Conflicts of Interest</vt:lpstr>
      <vt:lpstr>Work-up</vt:lpstr>
      <vt:lpstr>T Stage </vt:lpstr>
      <vt:lpstr>Lymph Node Drainage</vt:lpstr>
      <vt:lpstr>T stage</vt:lpstr>
      <vt:lpstr>N and M stage</vt:lpstr>
      <vt:lpstr>Overall Stage</vt:lpstr>
      <vt:lpstr>Primary Management Stage 3</vt:lpstr>
      <vt:lpstr>TME</vt:lpstr>
      <vt:lpstr>Radiation therapy for rectal cancer</vt:lpstr>
      <vt:lpstr>Can we avoid RT in some T3 tumors?</vt:lpstr>
      <vt:lpstr>Short Course RT</vt:lpstr>
      <vt:lpstr>High Risk Rectal Ca</vt:lpstr>
      <vt:lpstr>TNT</vt:lpstr>
      <vt:lpstr>Increased pCR with increasing cycles of FOLFOX</vt:lpstr>
      <vt:lpstr>RAPIDO+PRODIGE-23</vt:lpstr>
      <vt:lpstr>OPRA</vt:lpstr>
      <vt:lpstr>OPRA </vt:lpstr>
      <vt:lpstr>OPRA</vt:lpstr>
      <vt:lpstr>Non-operative management continued</vt:lpstr>
      <vt:lpstr>PowerPoint Presentation</vt:lpstr>
      <vt:lpstr>Acute toxicity of RT </vt:lpstr>
      <vt:lpstr>Late Toxicity: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Bhave Sandeep</dc:creator>
  <cp:lastModifiedBy>Bhave Sandeep</cp:lastModifiedBy>
  <cp:revision>5</cp:revision>
  <dcterms:created xsi:type="dcterms:W3CDTF">2021-10-27T19:49:10Z</dcterms:created>
  <dcterms:modified xsi:type="dcterms:W3CDTF">2023-10-26T17:52:01Z</dcterms:modified>
</cp:coreProperties>
</file>