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58" r:id="rId8"/>
    <p:sldId id="259" r:id="rId9"/>
    <p:sldId id="265" r:id="rId10"/>
    <p:sldId id="266" r:id="rId11"/>
    <p:sldId id="268" r:id="rId12"/>
    <p:sldId id="267" r:id="rId13"/>
    <p:sldId id="261" r:id="rId14"/>
    <p:sldId id="269" r:id="rId15"/>
    <p:sldId id="271" r:id="rId16"/>
    <p:sldId id="272" r:id="rId17"/>
    <p:sldId id="27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90307-F7AA-4F5F-A13A-CF79EF16FD0B}" v="32" dt="2023-10-27T01:15:24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8A9D9-470A-495F-525C-302F69E13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AA6AF-2068-BCB6-111D-B9B2FAFB6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5761-5191-2162-600E-BBD08D18E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A5B89-576B-A0E2-F2F0-6077A449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ADE43-C569-E29A-721E-90FBAB63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D3070-91FF-936C-AC82-8B12F7E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BA12-6FB8-46B9-E813-BDCB5089C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BDB8A-12B8-508F-429F-96E9FD41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73646-CE8D-B373-72AC-3FCE44F0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8F14E-98D4-7272-F2B3-AB90EBAE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9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73273F-FD51-2EAE-BDBF-007A4B32F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7EE7A-DB5C-98BC-7F7D-334FBA77A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A046B-2D8E-837E-992B-AA89D01E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D7395-9F83-87B9-963A-3F0790B6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8F593-930C-2099-7757-A3C7297F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1D5B-40C1-2122-24D8-DACBD4DB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E9C1F-9FB3-400B-23B2-62D923B8B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EB90C-AE85-56FA-A780-D09E1500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9E2EB-8D1C-E7B7-F8B4-92BBF5E9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18B15-B5BB-5E41-1CF8-CAE0A320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1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F474-995D-3FFD-3D1B-D784A2FE7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3EFB6-8068-3D28-80FB-845679CD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17FEF-7B2B-E039-8264-660374FB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6074-2E44-AFBC-7EFF-A4A5833D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657F2-8DB0-AC68-4927-1339F82E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3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008F2-DA75-7300-116A-F37A95F3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449F4-98B0-C47C-D586-A51ADD401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6E75B-E231-9C46-A65C-4426651FD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931AA-4991-931D-CFD2-C48266813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1EE5E-C515-DBF0-8218-F95CE7CD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A9B30-5C11-31F7-BF7B-9B670577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5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F1E6F-6D4D-BD0C-946D-D376194F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575A9-6372-241E-6365-673C0CE68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2FE4AE-0AFA-A86E-C3EA-E6DDC953B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84F42-98A6-884E-D6D4-5894DE35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B3BF88-E5B8-BB1F-8D4F-BB538A819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7D98A0-B720-0243-A1C9-57F56949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CD548-A493-D0D2-457E-EC9D4E08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645CE-966C-C165-0076-1477FD36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8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F378-59FB-6123-F847-29A070A5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38A4CF-BB21-3D3A-D0F6-1B3DE03F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920B1-7C7B-B8ED-E42B-5AC2EA72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FAFF3-8F37-C83D-A3FB-7BB7C038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54CD9-7486-6AD1-E995-4788BE96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F1AE8-59AA-F3FD-9700-3AB04E81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E5AE7-5ECE-4455-5475-A23D4592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82DDB-C83F-51A9-0B08-52318066E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98EBA-9A64-245A-C5A1-F749D480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A7E94-6BAD-EC99-FF3C-011D69245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845E8-38B8-F599-4463-941076920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28010-D237-49AB-7868-B8E0A21CA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FFC6A7-E5B4-357C-0E9D-D0DF2DC2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4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7C88D-6C5E-3E03-8709-67B52D54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21A95-87A5-5231-EDAA-FDB47150E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4298F-E95B-F6EA-37C2-46898C0BB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64449-222F-1241-9414-A8FD7415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08AC4-8FDE-3525-237B-DD120AD3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4015B-2A7E-549C-681F-67762420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9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ECE9C-D5BA-A122-28A9-D6D9101C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56D8B-4411-F0A5-437C-502A9A3B1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1AE2-4B5C-A64D-C2AF-34862FF00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80804-759B-40D6-B8D0-8FC91279DDC0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CAF44-C6F2-2B98-7C89-A6C06C999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7498B-E7F3-DE9E-FA0B-DE1098DE8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A01A1-0CDF-4BA6-99EC-A41DD6893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8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4573F-C179-0702-6BB1-E82A88F64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Rectal Cancer: Diagnosis, Staging, and Surgical Approach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63CBF-9FE8-56F5-D71E-BECA2E270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Scott Dolejs, MD </a:t>
            </a:r>
            <a:r>
              <a:rPr lang="en-US" dirty="0" err="1"/>
              <a:t>Msc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DB3B5-9C19-9185-F115-D02B32049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03" y="3917120"/>
            <a:ext cx="2649986" cy="2011435"/>
          </a:xfrm>
          <a:prstGeom prst="rect">
            <a:avLst/>
          </a:prstGeom>
        </p:spPr>
      </p:pic>
      <p:pic>
        <p:nvPicPr>
          <p:cNvPr id="5" name="Picture 4" descr="A picture containing insect&#10;&#10;Description automatically generated">
            <a:extLst>
              <a:ext uri="{FF2B5EF4-FFF2-40B4-BE49-F238E27FC236}">
                <a16:creationId xmlns:a16="http://schemas.microsoft.com/office/drawing/2014/main" id="{732410A9-916D-7E08-9306-0D5ED4768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48" y="3687112"/>
            <a:ext cx="2471449" cy="24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5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100C-1517-69E3-8E54-2EEECC53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C7F5C-5E1B-634B-0C9F-855667833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1160" cy="4351338"/>
          </a:xfrm>
        </p:spPr>
        <p:txBody>
          <a:bodyPr/>
          <a:lstStyle/>
          <a:p>
            <a:r>
              <a:rPr lang="en-US" dirty="0"/>
              <a:t>Preoperative Radiation Therapy</a:t>
            </a:r>
          </a:p>
          <a:p>
            <a:pPr lvl="1"/>
            <a:r>
              <a:rPr lang="en-US" dirty="0"/>
              <a:t>Preoperative RT compared to postoperative RT reduced risk of recurrence from 13% to 6% in German Rectal Cancer Study</a:t>
            </a:r>
          </a:p>
          <a:p>
            <a:pPr lvl="1"/>
            <a:r>
              <a:rPr lang="en-US" dirty="0"/>
              <a:t>Preoperative RT versus good surgery in patients with T3 or N+ patients reduced risk of recurrence from 11% to 6% in Dutch TME trial</a:t>
            </a:r>
          </a:p>
          <a:p>
            <a:pPr lvl="1"/>
            <a:r>
              <a:rPr lang="en-US" dirty="0"/>
              <a:t>Selective withholding of RT in recent PROSPECT trial</a:t>
            </a:r>
          </a:p>
        </p:txBody>
      </p:sp>
      <p:pic>
        <p:nvPicPr>
          <p:cNvPr id="5124" name="Picture 4" descr="Image Guided Radiation Therapy for Mesothelioma Patients">
            <a:extLst>
              <a:ext uri="{FF2B5EF4-FFF2-40B4-BE49-F238E27FC236}">
                <a16:creationId xmlns:a16="http://schemas.microsoft.com/office/drawing/2014/main" id="{DC13423F-6B4D-E32B-1DED-1D4FBC56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60" y="1862137"/>
            <a:ext cx="469582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06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B772-610C-80ED-A786-8AF647CB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Treatment</a:t>
            </a:r>
          </a:p>
        </p:txBody>
      </p:sp>
      <p:pic>
        <p:nvPicPr>
          <p:cNvPr id="6146" name="Picture 2" descr="And Boom Goes The Dynamite Gif">
            <a:extLst>
              <a:ext uri="{FF2B5EF4-FFF2-40B4-BE49-F238E27FC236}">
                <a16:creationId xmlns:a16="http://schemas.microsoft.com/office/drawing/2014/main" id="{6E1D030C-5E76-1C28-1DCB-B5EE446C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2" y="1568329"/>
            <a:ext cx="5476875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788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6461-65D1-2268-7584-579CD798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Treatment</a:t>
            </a:r>
          </a:p>
        </p:txBody>
      </p:sp>
      <p:pic>
        <p:nvPicPr>
          <p:cNvPr id="7170" name="Picture 2" descr="Watching Waiting GIFs | Tenor">
            <a:extLst>
              <a:ext uri="{FF2B5EF4-FFF2-40B4-BE49-F238E27FC236}">
                <a16:creationId xmlns:a16="http://schemas.microsoft.com/office/drawing/2014/main" id="{D4C8D500-D6FD-68B9-45E8-065991EB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34" y="1600813"/>
            <a:ext cx="7812332" cy="43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31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9A6F5-FE19-CE78-55E0-367DB141D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Approaches: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6F46A-4234-4675-D5FB-42AB5718E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7742" y="1416539"/>
            <a:ext cx="6116515" cy="5482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TAMIS, TEM, LAR, APR, DLI, WW</a:t>
            </a:r>
          </a:p>
        </p:txBody>
      </p:sp>
      <p:pic>
        <p:nvPicPr>
          <p:cNvPr id="5" name="Picture 4" descr="A diagram of a patient's flow&#10;&#10;Description automatically generated">
            <a:extLst>
              <a:ext uri="{FF2B5EF4-FFF2-40B4-BE49-F238E27FC236}">
                <a16:creationId xmlns:a16="http://schemas.microsoft.com/office/drawing/2014/main" id="{7088BFEB-01BF-21F7-FC29-1B5EFD95E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072" y="2182064"/>
            <a:ext cx="8449854" cy="3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55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EFE6-2108-9888-8F11-EB54167E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Approaches: TAMIS and 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54C67-A938-75C9-CF41-C40C98084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Transanal</a:t>
            </a:r>
            <a:r>
              <a:rPr lang="en-US" dirty="0"/>
              <a:t> Minimally Invasive Surgery</a:t>
            </a:r>
          </a:p>
          <a:p>
            <a:r>
              <a:rPr lang="en-US" dirty="0" err="1"/>
              <a:t>Transanal</a:t>
            </a:r>
            <a:r>
              <a:rPr lang="en-US" dirty="0"/>
              <a:t> Endoscopic Microsurgery</a:t>
            </a:r>
          </a:p>
        </p:txBody>
      </p:sp>
      <p:pic>
        <p:nvPicPr>
          <p:cNvPr id="8194" name="Picture 2" descr="8 Surgical equipment for transanal endoscopic microsurgery (TEM).... |  Download Scientific Diagram">
            <a:extLst>
              <a:ext uri="{FF2B5EF4-FFF2-40B4-BE49-F238E27FC236}">
                <a16:creationId xmlns:a16="http://schemas.microsoft.com/office/drawing/2014/main" id="{A9EB1FE2-5AF8-3942-AC04-D8734730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785" y="3141907"/>
            <a:ext cx="3111425" cy="316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obotic transanal minimally invasive surgery (TAMIS) for local excision of  rectal lesions with the da Vinci Xi (dVXi): technical considerations and  video vignette | SpringerLink">
            <a:extLst>
              <a:ext uri="{FF2B5EF4-FFF2-40B4-BE49-F238E27FC236}">
                <a16:creationId xmlns:a16="http://schemas.microsoft.com/office/drawing/2014/main" id="{A80BE138-C8CF-28D4-DB9E-FB20B86E0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95" y="3141907"/>
            <a:ext cx="4508989" cy="33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69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6BF5-DAA3-AA4A-B87F-BDD609B8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Approaches: TAMIS and TEM</a:t>
            </a:r>
          </a:p>
        </p:txBody>
      </p:sp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AF6FD228-235F-8F4B-2DCA-9444CF130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56" y="1528187"/>
            <a:ext cx="9583487" cy="301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57BCF-C893-389B-D06C-B831DD332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57" y="5175326"/>
            <a:ext cx="7230484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7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3E76-6A98-A6BE-8E8E-4534A49D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Approaches: TAMIS</a:t>
            </a: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93FB18A7-2B76-3EBF-02F3-63BFE1823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1803" y="1520877"/>
            <a:ext cx="6788394" cy="49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98103-9177-A3F8-1B90-6B463526F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Approaches: LAR versus APR</a:t>
            </a:r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C1614A68-ADC9-1E6E-21CF-6E251177F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6466"/>
            <a:ext cx="56959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t's Form AND Function; How the Blind Rush to Digitization is Leaving a Lot  on the Table - Parsable">
            <a:extLst>
              <a:ext uri="{FF2B5EF4-FFF2-40B4-BE49-F238E27FC236}">
                <a16:creationId xmlns:a16="http://schemas.microsoft.com/office/drawing/2014/main" id="{00B76066-A657-CC0E-C16B-3EAAA735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6" y="1963616"/>
            <a:ext cx="5105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67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8640E-D533-38F4-FD72-110756C3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Approaches: The Holy Plane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25A3F3B9-0E06-9919-1ACB-E9641617E7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1030" y="1690688"/>
            <a:ext cx="6849940" cy="50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7AFF5-1572-B29C-C0F6-688273E5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the Rectum</a:t>
            </a:r>
          </a:p>
        </p:txBody>
      </p:sp>
      <p:pic>
        <p:nvPicPr>
          <p:cNvPr id="5" name="Picture 4" descr="A diagram of the reproductive system&#10;&#10;Description automatically generated">
            <a:extLst>
              <a:ext uri="{FF2B5EF4-FFF2-40B4-BE49-F238E27FC236}">
                <a16:creationId xmlns:a16="http://schemas.microsoft.com/office/drawing/2014/main" id="{1A717E15-54D9-1B7C-C586-5B045A8EF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181"/>
            <a:ext cx="4873769" cy="3565217"/>
          </a:xfrm>
          <a:prstGeom prst="rect">
            <a:avLst/>
          </a:prstGeom>
        </p:spPr>
      </p:pic>
      <p:pic>
        <p:nvPicPr>
          <p:cNvPr id="7" name="Picture 6" descr="A diagram of the reproductive system&#10;&#10;Description automatically generated">
            <a:extLst>
              <a:ext uri="{FF2B5EF4-FFF2-40B4-BE49-F238E27FC236}">
                <a16:creationId xmlns:a16="http://schemas.microsoft.com/office/drawing/2014/main" id="{8E36F58C-2498-C48E-E5CC-71FB661C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25" y="1907180"/>
            <a:ext cx="7055640" cy="356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67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54343-070E-A8B2-00BD-550F81D1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pic>
        <p:nvPicPr>
          <p:cNvPr id="1026" name="Picture 2" descr="Colonoscopy: Prep &amp; Procedure Details">
            <a:extLst>
              <a:ext uri="{FF2B5EF4-FFF2-40B4-BE49-F238E27FC236}">
                <a16:creationId xmlns:a16="http://schemas.microsoft.com/office/drawing/2014/main" id="{06652341-4979-DE72-9937-197AFDDC3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26496"/>
            <a:ext cx="266914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 descr="A drawing of a face&#10;&#10;Description automatically generated with low confidence">
            <a:extLst>
              <a:ext uri="{FF2B5EF4-FFF2-40B4-BE49-F238E27FC236}">
                <a16:creationId xmlns:a16="http://schemas.microsoft.com/office/drawing/2014/main" id="{2A73CBF2-C3F9-6E96-DE60-415C813F1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58" y="2531297"/>
            <a:ext cx="2549769" cy="2215661"/>
          </a:xfrm>
        </p:spPr>
      </p:pic>
      <p:pic>
        <p:nvPicPr>
          <p:cNvPr id="1028" name="Picture 4" descr="Relieve your constipation with these easy home remedies | TheHealthSite.com">
            <a:extLst>
              <a:ext uri="{FF2B5EF4-FFF2-40B4-BE49-F238E27FC236}">
                <a16:creationId xmlns:a16="http://schemas.microsoft.com/office/drawing/2014/main" id="{1881F57A-589F-F006-54E3-BAE9037ED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31400"/>
          <a:stretch/>
        </p:blipFill>
        <p:spPr bwMode="auto">
          <a:xfrm>
            <a:off x="6668426" y="2277297"/>
            <a:ext cx="266914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pencil clip art. Might use this as a background. | Pencil clipart, Clip  art, Cartoon clip art">
            <a:extLst>
              <a:ext uri="{FF2B5EF4-FFF2-40B4-BE49-F238E27FC236}">
                <a16:creationId xmlns:a16="http://schemas.microsoft.com/office/drawing/2014/main" id="{A33AE53C-715E-02B2-FB16-F4733E23A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665" y="2388133"/>
            <a:ext cx="2119745" cy="282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4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0430-93C0-5C04-70EB-EFF11500C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pic>
        <p:nvPicPr>
          <p:cNvPr id="5" name="Picture 4" descr="A close-up of a colon&#10;&#10;Description automatically generated">
            <a:extLst>
              <a:ext uri="{FF2B5EF4-FFF2-40B4-BE49-F238E27FC236}">
                <a16:creationId xmlns:a16="http://schemas.microsoft.com/office/drawing/2014/main" id="{8FDC7373-F1C7-473E-1719-8AFE407F0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1" y="1398360"/>
            <a:ext cx="3336436" cy="3299973"/>
          </a:xfrm>
          <a:prstGeom prst="rect">
            <a:avLst/>
          </a:prstGeom>
        </p:spPr>
      </p:pic>
      <p:pic>
        <p:nvPicPr>
          <p:cNvPr id="2050" name="Picture 2" descr="Colon: Colorectal adenocarcinoma">
            <a:extLst>
              <a:ext uri="{FF2B5EF4-FFF2-40B4-BE49-F238E27FC236}">
                <a16:creationId xmlns:a16="http://schemas.microsoft.com/office/drawing/2014/main" id="{82224692-3BFC-A4F8-5B51-C7F1372A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54" y="1295923"/>
            <a:ext cx="4200623" cy="48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049CF6CB-AE48-ED5C-733E-D6BD16C3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0" y="5077874"/>
            <a:ext cx="5760398" cy="11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B236-CD16-0465-B478-ED2A90D57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</a:t>
            </a: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009B2C91-D6BE-B22A-C05F-4DEB24A39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35" y="1424868"/>
            <a:ext cx="9526329" cy="50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1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69D3-7D78-47C6-02BB-85360E0B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Staging: T-Stage</a:t>
            </a:r>
          </a:p>
        </p:txBody>
      </p:sp>
      <p:pic>
        <p:nvPicPr>
          <p:cNvPr id="5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2A4C8419-A280-751B-0C47-13A36F54E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86" y="1833641"/>
            <a:ext cx="5557028" cy="4561260"/>
          </a:xfrm>
        </p:spPr>
      </p:pic>
    </p:spTree>
    <p:extLst>
      <p:ext uri="{BB962C8B-B14F-4D97-AF65-F5344CB8AC3E}">
        <p14:creationId xmlns:p14="http://schemas.microsoft.com/office/powerpoint/2010/main" val="2036268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60B6-9CD7-A073-A93B-8EF2115D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81EC0-4D71-4323-1C61-38F7EBBAD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Locoregional Extent of Disease:</a:t>
            </a:r>
          </a:p>
          <a:p>
            <a:pPr lvl="1"/>
            <a:r>
              <a:rPr lang="en-US" dirty="0"/>
              <a:t>MRI</a:t>
            </a:r>
          </a:p>
          <a:p>
            <a:pPr lvl="2"/>
            <a:r>
              <a:rPr lang="en-US" dirty="0"/>
              <a:t>T1/2 vs T3/4: Sensitivity of 87% and Specificity of 71%</a:t>
            </a:r>
          </a:p>
          <a:p>
            <a:pPr lvl="2"/>
            <a:r>
              <a:rPr lang="en-US" dirty="0"/>
              <a:t>Lymph Node Involvement: Sensitivity 77% and Specificity of 71%</a:t>
            </a:r>
          </a:p>
          <a:p>
            <a:pPr lvl="2"/>
            <a:r>
              <a:rPr lang="en-US" dirty="0"/>
              <a:t>Circumferential Resection Margin Status: Sensitivity 77% and Specificity 94%</a:t>
            </a:r>
          </a:p>
          <a:p>
            <a:pPr lvl="1"/>
            <a:r>
              <a:rPr lang="en-US" dirty="0"/>
              <a:t>Transrectal US</a:t>
            </a:r>
          </a:p>
          <a:p>
            <a:pPr lvl="2"/>
            <a:r>
              <a:rPr lang="en-US" dirty="0"/>
              <a:t>BETTER SENSITIVITY AND SPECIFICITY FOR T1, T2, T3, and T4 disease (in the 90% range)</a:t>
            </a:r>
          </a:p>
          <a:p>
            <a:pPr lvl="2"/>
            <a:r>
              <a:rPr lang="en-US" dirty="0"/>
              <a:t>Similar for lymph node involvement</a:t>
            </a:r>
          </a:p>
          <a:p>
            <a:pPr lvl="2"/>
            <a:r>
              <a:rPr lang="en-US" dirty="0"/>
              <a:t>CANNOT detect circumferential resection margin status</a:t>
            </a:r>
          </a:p>
          <a:p>
            <a:r>
              <a:rPr lang="en-US" dirty="0"/>
              <a:t>Metastatic Work-Up:</a:t>
            </a:r>
          </a:p>
          <a:p>
            <a:pPr lvl="1"/>
            <a:r>
              <a:rPr lang="en-US" dirty="0"/>
              <a:t>CT chest/abdomen/pelvis</a:t>
            </a:r>
          </a:p>
          <a:p>
            <a:pPr lvl="1"/>
            <a:r>
              <a:rPr lang="en-US" dirty="0"/>
              <a:t>CEA</a:t>
            </a:r>
          </a:p>
          <a:p>
            <a:r>
              <a:rPr lang="en-US" dirty="0"/>
              <a:t>Genetic Counseling and Genetic Panels</a:t>
            </a:r>
          </a:p>
        </p:txBody>
      </p:sp>
    </p:spTree>
    <p:extLst>
      <p:ext uri="{BB962C8B-B14F-4D97-AF65-F5344CB8AC3E}">
        <p14:creationId xmlns:p14="http://schemas.microsoft.com/office/powerpoint/2010/main" val="1923209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6EF8-06E4-580A-5ED8-88A55353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Treatment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46126F-640D-1768-D922-36F214E85E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91" y="1445925"/>
            <a:ext cx="9097818" cy="493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26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4AB7-F87E-5239-7386-331B2E88C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6C4D8-E885-011D-58B1-D4966A284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Pure </a:t>
            </a:r>
            <a:r>
              <a:rPr lang="en-US" dirty="0" err="1"/>
              <a:t>resectional</a:t>
            </a:r>
            <a:r>
              <a:rPr lang="en-US" dirty="0"/>
              <a:t> management, no anatomic planes, all abdominoperineal resections, tons of morbidity</a:t>
            </a:r>
          </a:p>
          <a:p>
            <a:pPr lvl="1"/>
            <a:r>
              <a:rPr lang="en-US" dirty="0"/>
              <a:t>Rates of recurrence and morbidity </a:t>
            </a:r>
          </a:p>
          <a:p>
            <a:pPr marL="457200" lvl="1" indent="0">
              <a:buNone/>
            </a:pPr>
            <a:r>
              <a:rPr lang="en-US" dirty="0"/>
              <a:t>	dropped with holy plane</a:t>
            </a:r>
          </a:p>
          <a:p>
            <a:pPr lvl="1"/>
            <a:r>
              <a:rPr lang="en-US" dirty="0"/>
              <a:t>Recurrence 15-45% to 7-10%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2. TOTAL MESORECTAL EXCISION">
            <a:extLst>
              <a:ext uri="{FF2B5EF4-FFF2-40B4-BE49-F238E27FC236}">
                <a16:creationId xmlns:a16="http://schemas.microsoft.com/office/drawing/2014/main" id="{66C39A6A-5181-B276-9BA0-779CC8F7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07" y="2753368"/>
            <a:ext cx="5583737" cy="391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54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272</Words>
  <Application>Microsoft Office PowerPoint</Application>
  <PresentationFormat>Widescreen</PresentationFormat>
  <Paragraphs>43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Rectal Cancer: Diagnosis, Staging, and Surgical Approach</vt:lpstr>
      <vt:lpstr>Anatomy of the Rectum</vt:lpstr>
      <vt:lpstr>Diagnosis</vt:lpstr>
      <vt:lpstr>Diagnosis</vt:lpstr>
      <vt:lpstr>Staging</vt:lpstr>
      <vt:lpstr>Staging: T-Stage</vt:lpstr>
      <vt:lpstr>Staging</vt:lpstr>
      <vt:lpstr>Changes in Treatment</vt:lpstr>
      <vt:lpstr>Changes in Treatment</vt:lpstr>
      <vt:lpstr>Changes in Treatment</vt:lpstr>
      <vt:lpstr>Changes in Treatment</vt:lpstr>
      <vt:lpstr>Changes in Treatment</vt:lpstr>
      <vt:lpstr>Surgical Approaches:</vt:lpstr>
      <vt:lpstr>Surgical Approaches: TAMIS and TEM</vt:lpstr>
      <vt:lpstr>Surgical Approaches: TAMIS and TEM</vt:lpstr>
      <vt:lpstr>Surgical Approaches: TAMIS</vt:lpstr>
      <vt:lpstr>Surgical Approaches: LAR versus APR</vt:lpstr>
      <vt:lpstr>Surgical Approaches: The Holy Plane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Rectal Cancer: Diagnosis, Staging, and Surgical Approach</dc:title>
  <dc:creator>Scott Dolejs</dc:creator>
  <cp:lastModifiedBy>Woodard Leslie N</cp:lastModifiedBy>
  <cp:revision>2</cp:revision>
  <dcterms:created xsi:type="dcterms:W3CDTF">2023-10-26T23:41:50Z</dcterms:created>
  <dcterms:modified xsi:type="dcterms:W3CDTF">2023-10-27T13:34:47Z</dcterms:modified>
</cp:coreProperties>
</file>