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85" r:id="rId8"/>
    <p:sldId id="261" r:id="rId9"/>
    <p:sldId id="286" r:id="rId10"/>
    <p:sldId id="287" r:id="rId11"/>
    <p:sldId id="262" r:id="rId12"/>
    <p:sldId id="263" r:id="rId13"/>
    <p:sldId id="270" r:id="rId14"/>
    <p:sldId id="269" r:id="rId15"/>
    <p:sldId id="264" r:id="rId16"/>
    <p:sldId id="274" r:id="rId17"/>
    <p:sldId id="278" r:id="rId18"/>
    <p:sldId id="276" r:id="rId19"/>
    <p:sldId id="277" r:id="rId20"/>
    <p:sldId id="265" r:id="rId21"/>
    <p:sldId id="266" r:id="rId22"/>
    <p:sldId id="282" r:id="rId23"/>
    <p:sldId id="267" r:id="rId24"/>
    <p:sldId id="283" r:id="rId25"/>
    <p:sldId id="26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7F67FF-050C-4ED6-BE7E-2487BECBF37C}" v="2" dt="2023-11-03T12:09:06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19"/>
  </p:normalViewPr>
  <p:slideViewPr>
    <p:cSldViewPr snapToGrid="0" snapToObjects="1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dard Leslie N" userId="0215b3a3-2f11-4a9b-8dcf-81ec854199b6" providerId="ADAL" clId="{A57F67FF-050C-4ED6-BE7E-2487BECBF37C}"/>
    <pc:docChg chg="custSel modSld">
      <pc:chgData name="Woodard Leslie N" userId="0215b3a3-2f11-4a9b-8dcf-81ec854199b6" providerId="ADAL" clId="{A57F67FF-050C-4ED6-BE7E-2487BECBF37C}" dt="2023-11-03T12:10:25.248" v="102" actId="313"/>
      <pc:docMkLst>
        <pc:docMk/>
      </pc:docMkLst>
      <pc:sldChg chg="modSp mod">
        <pc:chgData name="Woodard Leslie N" userId="0215b3a3-2f11-4a9b-8dcf-81ec854199b6" providerId="ADAL" clId="{A57F67FF-050C-4ED6-BE7E-2487BECBF37C}" dt="2023-11-03T12:10:25.248" v="102" actId="313"/>
        <pc:sldMkLst>
          <pc:docMk/>
          <pc:sldMk cId="1335392559" sldId="256"/>
        </pc:sldMkLst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1335392559" sldId="256"/>
            <ac:spMk id="2" creationId="{00000000-0000-0000-0000-000000000000}"/>
          </ac:spMkLst>
        </pc:spChg>
        <pc:spChg chg="mod">
          <ac:chgData name="Woodard Leslie N" userId="0215b3a3-2f11-4a9b-8dcf-81ec854199b6" providerId="ADAL" clId="{A57F67FF-050C-4ED6-BE7E-2487BECBF37C}" dt="2023-11-03T12:10:25.248" v="102" actId="313"/>
          <ac:spMkLst>
            <pc:docMk/>
            <pc:sldMk cId="1335392559" sldId="256"/>
            <ac:spMk id="3" creationId="{00000000-0000-0000-0000-000000000000}"/>
          </ac:spMkLst>
        </pc:spChg>
      </pc:sldChg>
      <pc:sldChg chg="modSp">
        <pc:chgData name="Woodard Leslie N" userId="0215b3a3-2f11-4a9b-8dcf-81ec854199b6" providerId="ADAL" clId="{A57F67FF-050C-4ED6-BE7E-2487BECBF37C}" dt="2023-11-03T12:09:06.760" v="2"/>
        <pc:sldMkLst>
          <pc:docMk/>
          <pc:sldMk cId="1052235453" sldId="257"/>
        </pc:sldMkLst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1052235453" sldId="257"/>
            <ac:spMk id="2" creationId="{00000000-0000-0000-0000-000000000000}"/>
          </ac:spMkLst>
        </pc:spChg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1052235453" sldId="257"/>
            <ac:spMk id="3" creationId="{00000000-0000-0000-0000-000000000000}"/>
          </ac:spMkLst>
        </pc:spChg>
      </pc:sldChg>
      <pc:sldChg chg="modSp">
        <pc:chgData name="Woodard Leslie N" userId="0215b3a3-2f11-4a9b-8dcf-81ec854199b6" providerId="ADAL" clId="{A57F67FF-050C-4ED6-BE7E-2487BECBF37C}" dt="2023-11-03T12:09:06.760" v="2"/>
        <pc:sldMkLst>
          <pc:docMk/>
          <pc:sldMk cId="1757118488" sldId="258"/>
        </pc:sldMkLst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1757118488" sldId="258"/>
            <ac:spMk id="2" creationId="{00000000-0000-0000-0000-000000000000}"/>
          </ac:spMkLst>
        </pc:spChg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1757118488" sldId="258"/>
            <ac:spMk id="3" creationId="{00000000-0000-0000-0000-000000000000}"/>
          </ac:spMkLst>
        </pc:spChg>
      </pc:sldChg>
      <pc:sldChg chg="modSp">
        <pc:chgData name="Woodard Leslie N" userId="0215b3a3-2f11-4a9b-8dcf-81ec854199b6" providerId="ADAL" clId="{A57F67FF-050C-4ED6-BE7E-2487BECBF37C}" dt="2023-11-03T12:09:06.760" v="2"/>
        <pc:sldMkLst>
          <pc:docMk/>
          <pc:sldMk cId="1576911894" sldId="259"/>
        </pc:sldMkLst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1576911894" sldId="259"/>
            <ac:spMk id="2" creationId="{00000000-0000-0000-0000-000000000000}"/>
          </ac:spMkLst>
        </pc:spChg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1576911894" sldId="259"/>
            <ac:spMk id="3" creationId="{00000000-0000-0000-0000-000000000000}"/>
          </ac:spMkLst>
        </pc:spChg>
      </pc:sldChg>
      <pc:sldChg chg="modSp">
        <pc:chgData name="Woodard Leslie N" userId="0215b3a3-2f11-4a9b-8dcf-81ec854199b6" providerId="ADAL" clId="{A57F67FF-050C-4ED6-BE7E-2487BECBF37C}" dt="2023-11-03T12:09:06.760" v="2"/>
        <pc:sldMkLst>
          <pc:docMk/>
          <pc:sldMk cId="95794741" sldId="260"/>
        </pc:sldMkLst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95794741" sldId="260"/>
            <ac:spMk id="2" creationId="{00000000-0000-0000-0000-000000000000}"/>
          </ac:spMkLst>
        </pc:spChg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95794741" sldId="260"/>
            <ac:spMk id="3" creationId="{00000000-0000-0000-0000-000000000000}"/>
          </ac:spMkLst>
        </pc:spChg>
      </pc:sldChg>
      <pc:sldChg chg="modSp">
        <pc:chgData name="Woodard Leslie N" userId="0215b3a3-2f11-4a9b-8dcf-81ec854199b6" providerId="ADAL" clId="{A57F67FF-050C-4ED6-BE7E-2487BECBF37C}" dt="2023-11-03T12:09:06.760" v="2"/>
        <pc:sldMkLst>
          <pc:docMk/>
          <pc:sldMk cId="1252665004" sldId="261"/>
        </pc:sldMkLst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1252665004" sldId="261"/>
            <ac:spMk id="2" creationId="{00000000-0000-0000-0000-000000000000}"/>
          </ac:spMkLst>
        </pc:spChg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1252665004" sldId="261"/>
            <ac:spMk id="3" creationId="{00000000-0000-0000-0000-000000000000}"/>
          </ac:spMkLst>
        </pc:spChg>
      </pc:sldChg>
      <pc:sldChg chg="modSp">
        <pc:chgData name="Woodard Leslie N" userId="0215b3a3-2f11-4a9b-8dcf-81ec854199b6" providerId="ADAL" clId="{A57F67FF-050C-4ED6-BE7E-2487BECBF37C}" dt="2023-11-03T12:09:06.760" v="2"/>
        <pc:sldMkLst>
          <pc:docMk/>
          <pc:sldMk cId="782307035" sldId="262"/>
        </pc:sldMkLst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782307035" sldId="262"/>
            <ac:spMk id="2" creationId="{00000000-0000-0000-0000-000000000000}"/>
          </ac:spMkLst>
        </pc:spChg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782307035" sldId="262"/>
            <ac:spMk id="3" creationId="{00000000-0000-0000-0000-000000000000}"/>
          </ac:spMkLst>
        </pc:spChg>
      </pc:sldChg>
      <pc:sldChg chg="modSp mod">
        <pc:chgData name="Woodard Leslie N" userId="0215b3a3-2f11-4a9b-8dcf-81ec854199b6" providerId="ADAL" clId="{A57F67FF-050C-4ED6-BE7E-2487BECBF37C}" dt="2023-11-03T12:09:32.589" v="7" actId="1076"/>
        <pc:sldMkLst>
          <pc:docMk/>
          <pc:sldMk cId="1289376767" sldId="264"/>
        </pc:sldMkLst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1289376767" sldId="264"/>
            <ac:spMk id="2" creationId="{00000000-0000-0000-0000-000000000000}"/>
          </ac:spMkLst>
        </pc:spChg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1289376767" sldId="264"/>
            <ac:spMk id="3" creationId="{00000000-0000-0000-0000-000000000000}"/>
          </ac:spMkLst>
        </pc:spChg>
        <pc:picChg chg="mod">
          <ac:chgData name="Woodard Leslie N" userId="0215b3a3-2f11-4a9b-8dcf-81ec854199b6" providerId="ADAL" clId="{A57F67FF-050C-4ED6-BE7E-2487BECBF37C}" dt="2023-11-03T12:09:32.589" v="7" actId="1076"/>
          <ac:picMkLst>
            <pc:docMk/>
            <pc:sldMk cId="1289376767" sldId="264"/>
            <ac:picMk id="4" creationId="{00000000-0000-0000-0000-000000000000}"/>
          </ac:picMkLst>
        </pc:picChg>
      </pc:sldChg>
      <pc:sldChg chg="modSp">
        <pc:chgData name="Woodard Leslie N" userId="0215b3a3-2f11-4a9b-8dcf-81ec854199b6" providerId="ADAL" clId="{A57F67FF-050C-4ED6-BE7E-2487BECBF37C}" dt="2023-11-03T12:09:06.760" v="2"/>
        <pc:sldMkLst>
          <pc:docMk/>
          <pc:sldMk cId="1926949840" sldId="265"/>
        </pc:sldMkLst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1926949840" sldId="265"/>
            <ac:spMk id="2" creationId="{00000000-0000-0000-0000-000000000000}"/>
          </ac:spMkLst>
        </pc:spChg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1926949840" sldId="265"/>
            <ac:spMk id="3" creationId="{00000000-0000-0000-0000-000000000000}"/>
          </ac:spMkLst>
        </pc:spChg>
      </pc:sldChg>
      <pc:sldChg chg="modSp mod">
        <pc:chgData name="Woodard Leslie N" userId="0215b3a3-2f11-4a9b-8dcf-81ec854199b6" providerId="ADAL" clId="{A57F67FF-050C-4ED6-BE7E-2487BECBF37C}" dt="2023-11-03T12:09:06.760" v="2"/>
        <pc:sldMkLst>
          <pc:docMk/>
          <pc:sldMk cId="834333696" sldId="266"/>
        </pc:sldMkLst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834333696" sldId="266"/>
            <ac:spMk id="2" creationId="{00000000-0000-0000-0000-000000000000}"/>
          </ac:spMkLst>
        </pc:spChg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834333696" sldId="266"/>
            <ac:spMk id="3" creationId="{00000000-0000-0000-0000-000000000000}"/>
          </ac:spMkLst>
        </pc:spChg>
      </pc:sldChg>
      <pc:sldChg chg="modSp">
        <pc:chgData name="Woodard Leslie N" userId="0215b3a3-2f11-4a9b-8dcf-81ec854199b6" providerId="ADAL" clId="{A57F67FF-050C-4ED6-BE7E-2487BECBF37C}" dt="2023-11-03T12:09:06.760" v="2"/>
        <pc:sldMkLst>
          <pc:docMk/>
          <pc:sldMk cId="1229389847" sldId="267"/>
        </pc:sldMkLst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1229389847" sldId="267"/>
            <ac:spMk id="2" creationId="{00000000-0000-0000-0000-000000000000}"/>
          </ac:spMkLst>
        </pc:spChg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1229389847" sldId="267"/>
            <ac:spMk id="3" creationId="{00000000-0000-0000-0000-000000000000}"/>
          </ac:spMkLst>
        </pc:spChg>
      </pc:sldChg>
      <pc:sldChg chg="modSp">
        <pc:chgData name="Woodard Leslie N" userId="0215b3a3-2f11-4a9b-8dcf-81ec854199b6" providerId="ADAL" clId="{A57F67FF-050C-4ED6-BE7E-2487BECBF37C}" dt="2023-11-03T12:09:06.760" v="2"/>
        <pc:sldMkLst>
          <pc:docMk/>
          <pc:sldMk cId="705112947" sldId="268"/>
        </pc:sldMkLst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705112947" sldId="268"/>
            <ac:spMk id="2" creationId="{00000000-0000-0000-0000-000000000000}"/>
          </ac:spMkLst>
        </pc:spChg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705112947" sldId="268"/>
            <ac:spMk id="3" creationId="{00000000-0000-0000-0000-000000000000}"/>
          </ac:spMkLst>
        </pc:spChg>
      </pc:sldChg>
      <pc:sldChg chg="modSp">
        <pc:chgData name="Woodard Leslie N" userId="0215b3a3-2f11-4a9b-8dcf-81ec854199b6" providerId="ADAL" clId="{A57F67FF-050C-4ED6-BE7E-2487BECBF37C}" dt="2023-11-03T12:09:06.760" v="2"/>
        <pc:sldMkLst>
          <pc:docMk/>
          <pc:sldMk cId="2049035246" sldId="269"/>
        </pc:sldMkLst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2049035246" sldId="269"/>
            <ac:spMk id="2" creationId="{00000000-0000-0000-0000-000000000000}"/>
          </ac:spMkLst>
        </pc:spChg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2049035246" sldId="269"/>
            <ac:spMk id="3" creationId="{00000000-0000-0000-0000-000000000000}"/>
          </ac:spMkLst>
        </pc:spChg>
      </pc:sldChg>
      <pc:sldChg chg="delSp modSp mod">
        <pc:chgData name="Woodard Leslie N" userId="0215b3a3-2f11-4a9b-8dcf-81ec854199b6" providerId="ADAL" clId="{A57F67FF-050C-4ED6-BE7E-2487BECBF37C}" dt="2023-11-03T12:09:27.114" v="6" actId="1076"/>
        <pc:sldMkLst>
          <pc:docMk/>
          <pc:sldMk cId="2101352957" sldId="270"/>
        </pc:sldMkLst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2101352957" sldId="270"/>
            <ac:spMk id="2" creationId="{00000000-0000-0000-0000-000000000000}"/>
          </ac:spMkLst>
        </pc:spChg>
        <pc:picChg chg="mod">
          <ac:chgData name="Woodard Leslie N" userId="0215b3a3-2f11-4a9b-8dcf-81ec854199b6" providerId="ADAL" clId="{A57F67FF-050C-4ED6-BE7E-2487BECBF37C}" dt="2023-11-03T12:09:23.151" v="3" actId="1076"/>
          <ac:picMkLst>
            <pc:docMk/>
            <pc:sldMk cId="2101352957" sldId="270"/>
            <ac:picMk id="4" creationId="{00000000-0000-0000-0000-000000000000}"/>
          </ac:picMkLst>
        </pc:picChg>
        <pc:picChg chg="mod">
          <ac:chgData name="Woodard Leslie N" userId="0215b3a3-2f11-4a9b-8dcf-81ec854199b6" providerId="ADAL" clId="{A57F67FF-050C-4ED6-BE7E-2487BECBF37C}" dt="2023-11-03T12:09:27.114" v="6" actId="1076"/>
          <ac:picMkLst>
            <pc:docMk/>
            <pc:sldMk cId="2101352957" sldId="270"/>
            <ac:picMk id="5" creationId="{00000000-0000-0000-0000-000000000000}"/>
          </ac:picMkLst>
        </pc:picChg>
        <pc:picChg chg="del mod">
          <ac:chgData name="Woodard Leslie N" userId="0215b3a3-2f11-4a9b-8dcf-81ec854199b6" providerId="ADAL" clId="{A57F67FF-050C-4ED6-BE7E-2487BECBF37C}" dt="2023-11-03T12:09:25.554" v="5" actId="478"/>
          <ac:picMkLst>
            <pc:docMk/>
            <pc:sldMk cId="2101352957" sldId="270"/>
            <ac:picMk id="6" creationId="{00000000-0000-0000-0000-000000000000}"/>
          </ac:picMkLst>
        </pc:picChg>
      </pc:sldChg>
      <pc:sldChg chg="modSp">
        <pc:chgData name="Woodard Leslie N" userId="0215b3a3-2f11-4a9b-8dcf-81ec854199b6" providerId="ADAL" clId="{A57F67FF-050C-4ED6-BE7E-2487BECBF37C}" dt="2023-11-03T12:09:06.760" v="2"/>
        <pc:sldMkLst>
          <pc:docMk/>
          <pc:sldMk cId="980390892" sldId="274"/>
        </pc:sldMkLst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980390892" sldId="274"/>
            <ac:spMk id="2" creationId="{00000000-0000-0000-0000-000000000000}"/>
          </ac:spMkLst>
        </pc:spChg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980390892" sldId="274"/>
            <ac:spMk id="3" creationId="{00000000-0000-0000-0000-000000000000}"/>
          </ac:spMkLst>
        </pc:spChg>
      </pc:sldChg>
      <pc:sldChg chg="modSp">
        <pc:chgData name="Woodard Leslie N" userId="0215b3a3-2f11-4a9b-8dcf-81ec854199b6" providerId="ADAL" clId="{A57F67FF-050C-4ED6-BE7E-2487BECBF37C}" dt="2023-11-03T12:09:06.760" v="2"/>
        <pc:sldMkLst>
          <pc:docMk/>
          <pc:sldMk cId="1023401537" sldId="276"/>
        </pc:sldMkLst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1023401537" sldId="276"/>
            <ac:spMk id="2" creationId="{00000000-0000-0000-0000-000000000000}"/>
          </ac:spMkLst>
        </pc:spChg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1023401537" sldId="276"/>
            <ac:spMk id="3" creationId="{00000000-0000-0000-0000-000000000000}"/>
          </ac:spMkLst>
        </pc:spChg>
      </pc:sldChg>
      <pc:sldChg chg="modSp">
        <pc:chgData name="Woodard Leslie N" userId="0215b3a3-2f11-4a9b-8dcf-81ec854199b6" providerId="ADAL" clId="{A57F67FF-050C-4ED6-BE7E-2487BECBF37C}" dt="2023-11-03T12:09:06.760" v="2"/>
        <pc:sldMkLst>
          <pc:docMk/>
          <pc:sldMk cId="2042438716" sldId="277"/>
        </pc:sldMkLst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2042438716" sldId="277"/>
            <ac:spMk id="2" creationId="{00000000-0000-0000-0000-000000000000}"/>
          </ac:spMkLst>
        </pc:spChg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2042438716" sldId="277"/>
            <ac:spMk id="3" creationId="{00000000-0000-0000-0000-000000000000}"/>
          </ac:spMkLst>
        </pc:spChg>
      </pc:sldChg>
      <pc:sldChg chg="modSp mod">
        <pc:chgData name="Woodard Leslie N" userId="0215b3a3-2f11-4a9b-8dcf-81ec854199b6" providerId="ADAL" clId="{A57F67FF-050C-4ED6-BE7E-2487BECBF37C}" dt="2023-11-03T12:09:39.886" v="8" actId="1076"/>
        <pc:sldMkLst>
          <pc:docMk/>
          <pc:sldMk cId="451755166" sldId="278"/>
        </pc:sldMkLst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451755166" sldId="278"/>
            <ac:spMk id="2" creationId="{00000000-0000-0000-0000-000000000000}"/>
          </ac:spMkLst>
        </pc:spChg>
        <pc:picChg chg="mod">
          <ac:chgData name="Woodard Leslie N" userId="0215b3a3-2f11-4a9b-8dcf-81ec854199b6" providerId="ADAL" clId="{A57F67FF-050C-4ED6-BE7E-2487BECBF37C}" dt="2023-11-03T12:09:39.886" v="8" actId="1076"/>
          <ac:picMkLst>
            <pc:docMk/>
            <pc:sldMk cId="451755166" sldId="278"/>
            <ac:picMk id="5" creationId="{00000000-0000-0000-0000-000000000000}"/>
          </ac:picMkLst>
        </pc:picChg>
      </pc:sldChg>
      <pc:sldChg chg="modSp mod">
        <pc:chgData name="Woodard Leslie N" userId="0215b3a3-2f11-4a9b-8dcf-81ec854199b6" providerId="ADAL" clId="{A57F67FF-050C-4ED6-BE7E-2487BECBF37C}" dt="2023-11-03T12:09:49.276" v="10" actId="1076"/>
        <pc:sldMkLst>
          <pc:docMk/>
          <pc:sldMk cId="1757780914" sldId="282"/>
        </pc:sldMkLst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1757780914" sldId="282"/>
            <ac:spMk id="2" creationId="{00000000-0000-0000-0000-000000000000}"/>
          </ac:spMkLst>
        </pc:spChg>
        <pc:picChg chg="mod">
          <ac:chgData name="Woodard Leslie N" userId="0215b3a3-2f11-4a9b-8dcf-81ec854199b6" providerId="ADAL" clId="{A57F67FF-050C-4ED6-BE7E-2487BECBF37C}" dt="2023-11-03T12:09:48.109" v="9" actId="1076"/>
          <ac:picMkLst>
            <pc:docMk/>
            <pc:sldMk cId="1757780914" sldId="282"/>
            <ac:picMk id="4" creationId="{00000000-0000-0000-0000-000000000000}"/>
          </ac:picMkLst>
        </pc:picChg>
        <pc:picChg chg="mod">
          <ac:chgData name="Woodard Leslie N" userId="0215b3a3-2f11-4a9b-8dcf-81ec854199b6" providerId="ADAL" clId="{A57F67FF-050C-4ED6-BE7E-2487BECBF37C}" dt="2023-11-03T12:09:49.276" v="10" actId="1076"/>
          <ac:picMkLst>
            <pc:docMk/>
            <pc:sldMk cId="1757780914" sldId="282"/>
            <ac:picMk id="5" creationId="{00000000-0000-0000-0000-000000000000}"/>
          </ac:picMkLst>
        </pc:picChg>
      </pc:sldChg>
      <pc:sldChg chg="modSp">
        <pc:chgData name="Woodard Leslie N" userId="0215b3a3-2f11-4a9b-8dcf-81ec854199b6" providerId="ADAL" clId="{A57F67FF-050C-4ED6-BE7E-2487BECBF37C}" dt="2023-11-03T12:09:06.760" v="2"/>
        <pc:sldMkLst>
          <pc:docMk/>
          <pc:sldMk cId="1169617649" sldId="283"/>
        </pc:sldMkLst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1169617649" sldId="283"/>
            <ac:spMk id="2" creationId="{00000000-0000-0000-0000-000000000000}"/>
          </ac:spMkLst>
        </pc:spChg>
      </pc:sldChg>
      <pc:sldChg chg="modSp">
        <pc:chgData name="Woodard Leslie N" userId="0215b3a3-2f11-4a9b-8dcf-81ec854199b6" providerId="ADAL" clId="{A57F67FF-050C-4ED6-BE7E-2487BECBF37C}" dt="2023-11-03T12:09:06.760" v="2"/>
        <pc:sldMkLst>
          <pc:docMk/>
          <pc:sldMk cId="532179172" sldId="284"/>
        </pc:sldMkLst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532179172" sldId="284"/>
            <ac:spMk id="2" creationId="{00000000-0000-0000-0000-000000000000}"/>
          </ac:spMkLst>
        </pc:spChg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532179172" sldId="284"/>
            <ac:spMk id="3" creationId="{00000000-0000-0000-0000-000000000000}"/>
          </ac:spMkLst>
        </pc:spChg>
      </pc:sldChg>
      <pc:sldChg chg="modSp">
        <pc:chgData name="Woodard Leslie N" userId="0215b3a3-2f11-4a9b-8dcf-81ec854199b6" providerId="ADAL" clId="{A57F67FF-050C-4ED6-BE7E-2487BECBF37C}" dt="2023-11-03T12:09:06.760" v="2"/>
        <pc:sldMkLst>
          <pc:docMk/>
          <pc:sldMk cId="768598558" sldId="285"/>
        </pc:sldMkLst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768598558" sldId="285"/>
            <ac:spMk id="2" creationId="{00000000-0000-0000-0000-000000000000}"/>
          </ac:spMkLst>
        </pc:spChg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768598558" sldId="285"/>
            <ac:spMk id="3" creationId="{00000000-0000-0000-0000-000000000000}"/>
          </ac:spMkLst>
        </pc:spChg>
      </pc:sldChg>
      <pc:sldChg chg="modSp">
        <pc:chgData name="Woodard Leslie N" userId="0215b3a3-2f11-4a9b-8dcf-81ec854199b6" providerId="ADAL" clId="{A57F67FF-050C-4ED6-BE7E-2487BECBF37C}" dt="2023-11-03T12:09:06.760" v="2"/>
        <pc:sldMkLst>
          <pc:docMk/>
          <pc:sldMk cId="875937631" sldId="286"/>
        </pc:sldMkLst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875937631" sldId="286"/>
            <ac:spMk id="2" creationId="{00000000-0000-0000-0000-000000000000}"/>
          </ac:spMkLst>
        </pc:spChg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875937631" sldId="286"/>
            <ac:spMk id="3" creationId="{00000000-0000-0000-0000-000000000000}"/>
          </ac:spMkLst>
        </pc:spChg>
      </pc:sldChg>
      <pc:sldChg chg="modSp">
        <pc:chgData name="Woodard Leslie N" userId="0215b3a3-2f11-4a9b-8dcf-81ec854199b6" providerId="ADAL" clId="{A57F67FF-050C-4ED6-BE7E-2487BECBF37C}" dt="2023-11-03T12:09:06.760" v="2"/>
        <pc:sldMkLst>
          <pc:docMk/>
          <pc:sldMk cId="2002348444" sldId="287"/>
        </pc:sldMkLst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2002348444" sldId="287"/>
            <ac:spMk id="2" creationId="{00000000-0000-0000-0000-000000000000}"/>
          </ac:spMkLst>
        </pc:spChg>
        <pc:spChg chg="mod">
          <ac:chgData name="Woodard Leslie N" userId="0215b3a3-2f11-4a9b-8dcf-81ec854199b6" providerId="ADAL" clId="{A57F67FF-050C-4ED6-BE7E-2487BECBF37C}" dt="2023-11-03T12:09:06.760" v="2"/>
          <ac:spMkLst>
            <pc:docMk/>
            <pc:sldMk cId="2002348444" sldId="28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E19D-5838-8843-B592-CFBA9FCEC9B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3580-336D-A34C-B5CB-280D06B865B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52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E19D-5838-8843-B592-CFBA9FCEC9B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3580-336D-A34C-B5CB-280D06B86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3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E19D-5838-8843-B592-CFBA9FCEC9B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3580-336D-A34C-B5CB-280D06B86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6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E19D-5838-8843-B592-CFBA9FCEC9B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3580-336D-A34C-B5CB-280D06B86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E19D-5838-8843-B592-CFBA9FCEC9B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3580-336D-A34C-B5CB-280D06B865B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47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E19D-5838-8843-B592-CFBA9FCEC9B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3580-336D-A34C-B5CB-280D06B86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9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E19D-5838-8843-B592-CFBA9FCEC9B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3580-336D-A34C-B5CB-280D06B86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E19D-5838-8843-B592-CFBA9FCEC9B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3580-336D-A34C-B5CB-280D06B86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2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E19D-5838-8843-B592-CFBA9FCEC9B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3580-336D-A34C-B5CB-280D06B86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9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66BE19D-5838-8843-B592-CFBA9FCEC9B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323580-336D-A34C-B5CB-280D06B86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4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E19D-5838-8843-B592-CFBA9FCEC9B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23580-336D-A34C-B5CB-280D06B86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3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6BE19D-5838-8843-B592-CFBA9FCEC9B9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323580-336D-A34C-B5CB-280D06B865B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57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Treatment of Non metastatic rectal cancer- Medical Oncology perspective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Dr. Nibal </a:t>
            </a:r>
            <a:r>
              <a:rPr lang="en-US" dirty="0" err="1"/>
              <a:t>saad</a:t>
            </a:r>
            <a:endParaRPr lang="en-US" dirty="0"/>
          </a:p>
          <a:p>
            <a:r>
              <a:rPr lang="en-US" dirty="0"/>
              <a:t>Medical oncologist</a:t>
            </a:r>
          </a:p>
          <a:p>
            <a:r>
              <a:rPr lang="en-US" dirty="0"/>
              <a:t>Oncology &amp; hematology specialists, FRANCISCAN health</a:t>
            </a:r>
          </a:p>
        </p:txBody>
      </p:sp>
    </p:spTree>
    <p:extLst>
      <p:ext uri="{BB962C8B-B14F-4D97-AF65-F5344CB8AC3E}">
        <p14:creationId xmlns:p14="http://schemas.microsoft.com/office/powerpoint/2010/main" val="1335392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Neoadj</a:t>
            </a:r>
            <a:r>
              <a:rPr lang="en-US" dirty="0"/>
              <a:t> CRT + surgery vs </a:t>
            </a:r>
            <a:r>
              <a:rPr lang="en-US" dirty="0" err="1"/>
              <a:t>Neoadj</a:t>
            </a:r>
            <a:r>
              <a:rPr lang="en-US" dirty="0"/>
              <a:t> CRT (</a:t>
            </a:r>
            <a:r>
              <a:rPr lang="en-US" dirty="0" err="1"/>
              <a:t>oxaliplatin</a:t>
            </a:r>
            <a:r>
              <a:rPr lang="en-US" dirty="0"/>
              <a:t> based), </a:t>
            </a:r>
          </a:p>
          <a:p>
            <a:r>
              <a:rPr lang="en-US" dirty="0" err="1"/>
              <a:t>oxaliplatin</a:t>
            </a:r>
            <a:r>
              <a:rPr lang="en-US" dirty="0"/>
              <a:t> was associated with more toxicity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348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Adjuvant chemotherapy after neoadjuvant CRT and surgery</a:t>
            </a:r>
          </a:p>
          <a:p>
            <a:pPr lvl="1"/>
            <a:r>
              <a:rPr lang="en-US" dirty="0"/>
              <a:t>Meta analysis did not show benefit of adjuvant chemo. That was done on old chemo regimens however </a:t>
            </a:r>
          </a:p>
          <a:p>
            <a:pPr lvl="1"/>
            <a:r>
              <a:rPr lang="en-US" dirty="0"/>
              <a:t>ADORE trial, 2019, a phase III Korean trial on patient who received neoadjuvant CRT and had postoperative stage II and III. Compared </a:t>
            </a:r>
            <a:r>
              <a:rPr lang="en-US" dirty="0" err="1"/>
              <a:t>adj</a:t>
            </a:r>
            <a:r>
              <a:rPr lang="en-US" dirty="0"/>
              <a:t> 5fU vs FOLFOX. 6 </a:t>
            </a:r>
            <a:r>
              <a:rPr lang="en-US" dirty="0" err="1"/>
              <a:t>yr</a:t>
            </a:r>
            <a:r>
              <a:rPr lang="en-US" dirty="0"/>
              <a:t> DFS 68% vs 57%</a:t>
            </a:r>
          </a:p>
          <a:p>
            <a:pPr lvl="1"/>
            <a:r>
              <a:rPr lang="en-US" dirty="0"/>
              <a:t>NCCN still recommend </a:t>
            </a:r>
            <a:r>
              <a:rPr lang="en-US" dirty="0" err="1"/>
              <a:t>adj</a:t>
            </a:r>
            <a:r>
              <a:rPr lang="en-US" dirty="0"/>
              <a:t> chemotherapy even in </a:t>
            </a:r>
            <a:r>
              <a:rPr lang="en-US" dirty="0" err="1"/>
              <a:t>cPR</a:t>
            </a:r>
            <a:r>
              <a:rPr lang="en-US" dirty="0"/>
              <a:t> patients </a:t>
            </a:r>
          </a:p>
        </p:txBody>
      </p:sp>
    </p:spTree>
    <p:extLst>
      <p:ext uri="{BB962C8B-B14F-4D97-AF65-F5344CB8AC3E}">
        <p14:creationId xmlns:p14="http://schemas.microsoft.com/office/powerpoint/2010/main" val="782307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6733"/>
          </a:xfrm>
        </p:spPr>
        <p:txBody>
          <a:bodyPr/>
          <a:lstStyle/>
          <a:p>
            <a:r>
              <a:rPr lang="en-US" dirty="0"/>
              <a:t>TNT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1858"/>
            <a:ext cx="10515600" cy="4875105"/>
          </a:xfrm>
        </p:spPr>
        <p:txBody>
          <a:bodyPr/>
          <a:lstStyle/>
          <a:p>
            <a:r>
              <a:rPr lang="en-US" dirty="0"/>
              <a:t>CAPOX+RT then Surgery then CAPOX x4 vs TNT (CAPOX x4 -&gt;CAPOX+RT -&gt; surgery. </a:t>
            </a:r>
          </a:p>
          <a:p>
            <a:pPr lvl="1"/>
            <a:r>
              <a:rPr lang="en-US" dirty="0" err="1"/>
              <a:t>cPR</a:t>
            </a:r>
            <a:r>
              <a:rPr lang="en-US" dirty="0"/>
              <a:t> same, G3 </a:t>
            </a:r>
            <a:r>
              <a:rPr lang="en-US" dirty="0" err="1"/>
              <a:t>tox</a:t>
            </a:r>
            <a:r>
              <a:rPr lang="en-US" dirty="0"/>
              <a:t> was less in TNT 19 vs54%</a:t>
            </a:r>
          </a:p>
          <a:p>
            <a:pPr lvl="1"/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62" y="2762358"/>
            <a:ext cx="82711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8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72" y="61569"/>
            <a:ext cx="9496640" cy="4351338"/>
          </a:xfrm>
        </p:spPr>
      </p:pic>
      <p:pic>
        <p:nvPicPr>
          <p:cNvPr id="5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12907"/>
            <a:ext cx="10515600" cy="2228850"/>
          </a:xfrm>
        </p:spPr>
      </p:pic>
    </p:spTree>
    <p:extLst>
      <p:ext uri="{BB962C8B-B14F-4D97-AF65-F5344CB8AC3E}">
        <p14:creationId xmlns:p14="http://schemas.microsoft.com/office/powerpoint/2010/main" val="2101352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CRT + 0, 2, 4, 6 cycles of FOLFOX </a:t>
            </a:r>
          </a:p>
          <a:p>
            <a:pPr lvl="1"/>
            <a:r>
              <a:rPr lang="en-US" dirty="0"/>
              <a:t>TNT improved </a:t>
            </a:r>
            <a:r>
              <a:rPr lang="en-US" dirty="0" err="1"/>
              <a:t>cPR</a:t>
            </a:r>
            <a:r>
              <a:rPr lang="en-US" dirty="0"/>
              <a:t> compared with no </a:t>
            </a:r>
            <a:r>
              <a:rPr lang="en-US" dirty="0" err="1"/>
              <a:t>neoadj</a:t>
            </a:r>
            <a:r>
              <a:rPr lang="en-US" dirty="0"/>
              <a:t> chemo 38 vs 18%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9283"/>
            <a:ext cx="10515600" cy="21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35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CAO/ARP/AIO-12 phase II trial : TNT with consolidative chemo (FOLFOX) vs TNT with induction chemo</a:t>
            </a:r>
          </a:p>
          <a:p>
            <a:pPr lvl="1"/>
            <a:r>
              <a:rPr lang="en-US" dirty="0"/>
              <a:t>Better </a:t>
            </a:r>
            <a:r>
              <a:rPr lang="en-US" dirty="0" err="1"/>
              <a:t>cPR</a:t>
            </a:r>
            <a:r>
              <a:rPr lang="en-US" dirty="0"/>
              <a:t> in consolidation chemo 25 vs 17%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3119315"/>
            <a:ext cx="9042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76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  <a:p>
            <a:r>
              <a:rPr lang="en-US" dirty="0"/>
              <a:t>OPRA trial : TNT with consolidative chemo vs TNT with induction chemo</a:t>
            </a:r>
          </a:p>
          <a:p>
            <a:pPr lvl="1"/>
            <a:r>
              <a:rPr lang="en-US" dirty="0"/>
              <a:t>3 </a:t>
            </a:r>
            <a:r>
              <a:rPr lang="en-US" dirty="0" err="1"/>
              <a:t>yr</a:t>
            </a:r>
            <a:r>
              <a:rPr lang="en-US" dirty="0"/>
              <a:t> total </a:t>
            </a:r>
            <a:r>
              <a:rPr lang="en-US" dirty="0" err="1"/>
              <a:t>mesorectal</a:t>
            </a:r>
            <a:r>
              <a:rPr lang="en-US" dirty="0"/>
              <a:t> free survival 41%  (induction chemo)vs 53% in the consolidation group </a:t>
            </a:r>
          </a:p>
          <a:p>
            <a:pPr lvl="1"/>
            <a:r>
              <a:rPr lang="en-US" dirty="0"/>
              <a:t>3yr DFS similar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90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11" y="0"/>
            <a:ext cx="7663189" cy="4351338"/>
          </a:xfrm>
        </p:spPr>
      </p:pic>
      <p:pic>
        <p:nvPicPr>
          <p:cNvPr id="5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7777"/>
            <a:ext cx="7912100" cy="3187700"/>
          </a:xfrm>
        </p:spPr>
      </p:pic>
    </p:spTree>
    <p:extLst>
      <p:ext uri="{BB962C8B-B14F-4D97-AF65-F5344CB8AC3E}">
        <p14:creationId xmlns:p14="http://schemas.microsoft.com/office/powerpoint/2010/main" val="451755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RAPIDO trial: </a:t>
            </a:r>
          </a:p>
          <a:p>
            <a:pPr lvl="1"/>
            <a:r>
              <a:rPr lang="en-US" dirty="0"/>
              <a:t>Short course RT then chemo then surgery vs CRT-&gt;</a:t>
            </a:r>
            <a:r>
              <a:rPr lang="en-US" dirty="0" err="1"/>
              <a:t>Sx</a:t>
            </a:r>
            <a:r>
              <a:rPr lang="en-US" dirty="0"/>
              <a:t>-&gt;chemo</a:t>
            </a:r>
          </a:p>
          <a:p>
            <a:pPr lvl="1"/>
            <a:r>
              <a:rPr lang="en-US" dirty="0"/>
              <a:t>TNT showed better </a:t>
            </a:r>
            <a:r>
              <a:rPr lang="en-US" dirty="0" err="1"/>
              <a:t>cPR</a:t>
            </a:r>
            <a:r>
              <a:rPr lang="en-US" dirty="0"/>
              <a:t> 28 vs14%, better 3 </a:t>
            </a:r>
            <a:r>
              <a:rPr lang="en-US" dirty="0" err="1"/>
              <a:t>yrs</a:t>
            </a:r>
            <a:r>
              <a:rPr lang="en-US" dirty="0"/>
              <a:t> distant met free survival 27 vs 20%, OS same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76" y="3479027"/>
            <a:ext cx="9091047" cy="33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01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PRODIGE 23 trial: CRT-&gt;FOLFIRINOX x3m -&gt;TME-&gt; FOLFOX x3 m vs standard approach </a:t>
            </a:r>
          </a:p>
          <a:p>
            <a:pPr lvl="1"/>
            <a:r>
              <a:rPr lang="en-US" dirty="0" err="1"/>
              <a:t>cPR</a:t>
            </a:r>
            <a:r>
              <a:rPr lang="en-US" dirty="0"/>
              <a:t> 27 vs11.7% improved DFS, Met FS, </a:t>
            </a:r>
          </a:p>
          <a:p>
            <a:pPr lvl="1"/>
            <a:r>
              <a:rPr lang="en-US" dirty="0"/>
              <a:t>OS is not mature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14" y="3477546"/>
            <a:ext cx="8658386" cy="338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3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Colon vs rectal cancer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pathology of rectal cancer is similar to colon cancer, the anatomic location of rectum made local recurrence big challenge. </a:t>
            </a:r>
          </a:p>
          <a:p>
            <a:r>
              <a:rPr lang="en-US" dirty="0"/>
              <a:t>That makes multidisciplinary approach very important to decrease local recurrence rate and improve cancer control </a:t>
            </a:r>
          </a:p>
          <a:p>
            <a:r>
              <a:rPr lang="en-US" dirty="0"/>
              <a:t>Staging:</a:t>
            </a:r>
          </a:p>
          <a:p>
            <a:pPr lvl="1"/>
            <a:r>
              <a:rPr lang="en-US" dirty="0"/>
              <a:t>MRI pelvis vs EUS </a:t>
            </a:r>
          </a:p>
          <a:p>
            <a:pPr lvl="1"/>
            <a:r>
              <a:rPr lang="en-US" dirty="0"/>
              <a:t>CT CAP </a:t>
            </a:r>
          </a:p>
          <a:p>
            <a:pPr lvl="1"/>
            <a:r>
              <a:rPr lang="en-US" dirty="0"/>
              <a:t>No PET scan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35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Omit surgery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 analysis of 23 studies: 867 pts, with patient who has clinical complete remission </a:t>
            </a:r>
          </a:p>
          <a:p>
            <a:pPr lvl="1"/>
            <a:r>
              <a:rPr lang="en-US" dirty="0"/>
              <a:t>Local regrowth rate in non operative group 15-25% </a:t>
            </a:r>
          </a:p>
          <a:p>
            <a:pPr lvl="1"/>
            <a:r>
              <a:rPr lang="en-US" dirty="0"/>
              <a:t>Most of them can be successfully treated with salvage therapy </a:t>
            </a:r>
          </a:p>
          <a:p>
            <a:r>
              <a:rPr lang="en-US" dirty="0"/>
              <a:t>Non operative approach is still not standard of care, and it should be done only in centers with experienced multidisciplinary team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49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Omit radiation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FOWARC trial: phase III trial in China, </a:t>
            </a:r>
          </a:p>
          <a:p>
            <a:pPr lvl="1"/>
            <a:r>
              <a:rPr lang="en-US" dirty="0" err="1"/>
              <a:t>Neoadj</a:t>
            </a:r>
            <a:r>
              <a:rPr lang="en-US" dirty="0"/>
              <a:t> FOLFOX vs CRT </a:t>
            </a:r>
          </a:p>
          <a:p>
            <a:pPr lvl="1"/>
            <a:r>
              <a:rPr lang="en-US" dirty="0"/>
              <a:t>Similar rate of local recurrence , 3 </a:t>
            </a:r>
            <a:r>
              <a:rPr lang="en-US" dirty="0" err="1"/>
              <a:t>yr</a:t>
            </a:r>
            <a:r>
              <a:rPr lang="en-US" dirty="0"/>
              <a:t> DFS, 3 </a:t>
            </a:r>
            <a:r>
              <a:rPr lang="en-US" dirty="0" err="1"/>
              <a:t>yr</a:t>
            </a:r>
            <a:r>
              <a:rPr lang="en-US" dirty="0"/>
              <a:t> OS </a:t>
            </a:r>
          </a:p>
          <a:p>
            <a:pPr lvl="1"/>
            <a:endParaRPr lang="en-US" dirty="0"/>
          </a:p>
          <a:p>
            <a:r>
              <a:rPr lang="en-US" dirty="0"/>
              <a:t>PROSPECT trial: 2023 ASCO standard of care vs FOLFOX with selective use of CRT</a:t>
            </a:r>
          </a:p>
          <a:p>
            <a:pPr lvl="1"/>
            <a:r>
              <a:rPr lang="en-US" dirty="0"/>
              <a:t>Include: cT2N+, cT3</a:t>
            </a:r>
          </a:p>
          <a:p>
            <a:pPr lvl="1"/>
            <a:r>
              <a:rPr lang="en-US" dirty="0"/>
              <a:t>Exclude: T4, distal tumor, threatened CRM, &gt; 4 LN</a:t>
            </a:r>
          </a:p>
          <a:p>
            <a:pPr lvl="1"/>
            <a:r>
              <a:rPr lang="en-US" dirty="0"/>
              <a:t>Intervention group: FOLFOX x6 -&gt; restage.</a:t>
            </a:r>
          </a:p>
          <a:p>
            <a:pPr lvl="2"/>
            <a:r>
              <a:rPr lang="en-US" dirty="0"/>
              <a:t> If regression &gt;20% proceed with TME </a:t>
            </a:r>
          </a:p>
          <a:p>
            <a:pPr lvl="2"/>
            <a:r>
              <a:rPr lang="en-US" dirty="0"/>
              <a:t>If regression &lt; 20% proceed with CRT then TME </a:t>
            </a:r>
          </a:p>
          <a:p>
            <a:pPr lvl="1"/>
            <a:r>
              <a:rPr lang="en-US" dirty="0"/>
              <a:t>Results: 9% of the intervention arm needed CRT</a:t>
            </a:r>
          </a:p>
          <a:p>
            <a:pPr lvl="1"/>
            <a:r>
              <a:rPr lang="en-US" dirty="0"/>
              <a:t>5yr DFS 78  % vs 80 meeting non inferiority cutoff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33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967881"/>
            <a:ext cx="9692510" cy="26899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96811"/>
            <a:ext cx="10058400" cy="23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80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Immunotherapy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5% of rectal cancer are MSI-H </a:t>
            </a:r>
          </a:p>
          <a:p>
            <a:r>
              <a:rPr lang="en-US" dirty="0"/>
              <a:t>Single institution phase II study. </a:t>
            </a:r>
            <a:r>
              <a:rPr lang="en-US" dirty="0" err="1"/>
              <a:t>Dostarlimab</a:t>
            </a:r>
            <a:r>
              <a:rPr lang="en-US" dirty="0"/>
              <a:t> /PDL1i was used in 12 pts with locally advanced rectal ca with MSI-H </a:t>
            </a:r>
          </a:p>
          <a:p>
            <a:r>
              <a:rPr lang="en-US" dirty="0"/>
              <a:t>100% clinical complete response with median </a:t>
            </a:r>
            <a:r>
              <a:rPr lang="en-US" dirty="0" err="1"/>
              <a:t>fu</a:t>
            </a:r>
            <a:r>
              <a:rPr lang="en-US" dirty="0"/>
              <a:t> 12 months </a:t>
            </a:r>
          </a:p>
          <a:p>
            <a:endParaRPr lang="en-US" dirty="0"/>
          </a:p>
          <a:p>
            <a:r>
              <a:rPr lang="en-US" dirty="0"/>
              <a:t>Omit RT and surgery ? !</a:t>
            </a:r>
          </a:p>
        </p:txBody>
      </p:sp>
    </p:spTree>
    <p:extLst>
      <p:ext uri="{BB962C8B-B14F-4D97-AF65-F5344CB8AC3E}">
        <p14:creationId xmlns:p14="http://schemas.microsoft.com/office/powerpoint/2010/main" val="1229389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76" y="2164329"/>
            <a:ext cx="6815244" cy="13956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" y="0"/>
            <a:ext cx="5177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17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VEGFi</a:t>
            </a:r>
            <a:r>
              <a:rPr lang="en-US" dirty="0"/>
              <a:t> did show improved response rate but with more wound and healing complications </a:t>
            </a:r>
          </a:p>
          <a:p>
            <a:r>
              <a:rPr lang="en-US" dirty="0"/>
              <a:t>EGFR antibodies: did not show improved response rates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1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Surgery alone is appropriate for T1 disease, otherwise chemotherapy and radiation therapy are needed </a:t>
            </a:r>
          </a:p>
          <a:p>
            <a:r>
              <a:rPr lang="en-US" dirty="0"/>
              <a:t>With multidisciplinary approach, 5 </a:t>
            </a:r>
            <a:r>
              <a:rPr lang="en-US" dirty="0" err="1"/>
              <a:t>yrs</a:t>
            </a:r>
            <a:r>
              <a:rPr lang="en-US" dirty="0"/>
              <a:t> local recurrence rate dropped to 5-10%</a:t>
            </a:r>
          </a:p>
          <a:p>
            <a:r>
              <a:rPr lang="en-US" dirty="0"/>
              <a:t>Preferred surgery is TME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1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improve over surgery alone, two approaches were used</a:t>
            </a:r>
          </a:p>
          <a:p>
            <a:pPr lvl="1"/>
            <a:r>
              <a:rPr lang="en-US" dirty="0" err="1"/>
              <a:t>PreOperative</a:t>
            </a:r>
            <a:r>
              <a:rPr lang="en-US" dirty="0"/>
              <a:t> Short course RT 5 </a:t>
            </a:r>
            <a:r>
              <a:rPr lang="en-US" dirty="0" err="1"/>
              <a:t>Gyx</a:t>
            </a:r>
            <a:r>
              <a:rPr lang="en-US" dirty="0"/>
              <a:t> 5 days (compared with surgery alone, Swedish trial: local recurrence 11 vs 27%, 5yrs-OS 58 vs 48%, another Dutch trial showed improved local recurrence but not OS), or </a:t>
            </a:r>
          </a:p>
          <a:p>
            <a:pPr lvl="1"/>
            <a:r>
              <a:rPr lang="en-US" dirty="0" err="1"/>
              <a:t>PreOperarive</a:t>
            </a:r>
            <a:r>
              <a:rPr lang="en-US" dirty="0"/>
              <a:t> Concurrent Chemo radiation with 50.4 </a:t>
            </a:r>
            <a:r>
              <a:rPr lang="en-US" dirty="0" err="1"/>
              <a:t>Gy</a:t>
            </a:r>
            <a:r>
              <a:rPr lang="en-US" dirty="0"/>
              <a:t> (45+ 5.4 </a:t>
            </a:r>
            <a:r>
              <a:rPr lang="en-US" dirty="0" err="1"/>
              <a:t>Gy</a:t>
            </a:r>
            <a:r>
              <a:rPr lang="en-US" dirty="0"/>
              <a:t> local boost) over 5-6 weeks with radio sensitizing chemotherapy </a:t>
            </a:r>
          </a:p>
          <a:p>
            <a:r>
              <a:rPr lang="en-US" dirty="0"/>
              <a:t>Both approaches decreased loco regional failure </a:t>
            </a:r>
          </a:p>
          <a:p>
            <a:r>
              <a:rPr lang="en-US" dirty="0"/>
              <a:t>For sphincter preserving surgery however, only prolonged CRT approach showed enough tumor shrinkage </a:t>
            </a:r>
          </a:p>
          <a:p>
            <a:r>
              <a:rPr lang="en-US" dirty="0"/>
              <a:t>Prolonged CRT approach is the preferred one in USA </a:t>
            </a:r>
          </a:p>
        </p:txBody>
      </p:sp>
    </p:spTree>
    <p:extLst>
      <p:ext uri="{BB962C8B-B14F-4D97-AF65-F5344CB8AC3E}">
        <p14:creationId xmlns:p14="http://schemas.microsoft.com/office/powerpoint/2010/main" val="157691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multimodality approach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Surgery &lt; surgery + RT (short course or long course): combination therapy won </a:t>
            </a:r>
          </a:p>
          <a:p>
            <a:pPr lvl="1"/>
            <a:r>
              <a:rPr lang="en-US" dirty="0"/>
              <a:t>(Swedish trial: </a:t>
            </a:r>
          </a:p>
          <a:p>
            <a:pPr lvl="2"/>
            <a:r>
              <a:rPr lang="en-US" dirty="0"/>
              <a:t>local recurrence 11 vs 27%, </a:t>
            </a:r>
          </a:p>
          <a:p>
            <a:pPr lvl="2"/>
            <a:r>
              <a:rPr lang="en-US" dirty="0"/>
              <a:t>5yrs-OS 58 vs 48% </a:t>
            </a:r>
          </a:p>
          <a:p>
            <a:pPr lvl="2"/>
            <a:r>
              <a:rPr lang="nb-NO" dirty="0"/>
              <a:t>N </a:t>
            </a:r>
            <a:r>
              <a:rPr lang="nb-NO" dirty="0" err="1"/>
              <a:t>Engl</a:t>
            </a:r>
            <a:r>
              <a:rPr lang="nb-NO" dirty="0"/>
              <a:t> J Med 1997; 336:980-987</a:t>
            </a:r>
            <a:endParaRPr lang="en-US" dirty="0"/>
          </a:p>
          <a:p>
            <a:pPr lvl="1"/>
            <a:r>
              <a:rPr lang="en-US" dirty="0"/>
              <a:t>another Dutch trial showed improved local recurrence but not OS), </a:t>
            </a:r>
          </a:p>
        </p:txBody>
      </p:sp>
    </p:spTree>
    <p:extLst>
      <p:ext uri="{BB962C8B-B14F-4D97-AF65-F5344CB8AC3E}">
        <p14:creationId xmlns:p14="http://schemas.microsoft.com/office/powerpoint/2010/main" val="95794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Surgery+ </a:t>
            </a:r>
            <a:r>
              <a:rPr lang="en-US" dirty="0" err="1"/>
              <a:t>adj</a:t>
            </a:r>
            <a:r>
              <a:rPr lang="en-US" dirty="0"/>
              <a:t> RT &lt; Surgery+ </a:t>
            </a:r>
            <a:r>
              <a:rPr lang="en-US" dirty="0" err="1"/>
              <a:t>adj</a:t>
            </a:r>
            <a:r>
              <a:rPr lang="en-US" dirty="0"/>
              <a:t> CRT (5FU based chemo): tri modality won  </a:t>
            </a:r>
          </a:p>
          <a:p>
            <a:pPr lvl="1"/>
            <a:r>
              <a:rPr lang="en-US" dirty="0"/>
              <a:t>local recurrence 25 vs 13%, distant </a:t>
            </a:r>
            <a:r>
              <a:rPr lang="en-US" dirty="0" err="1"/>
              <a:t>mets</a:t>
            </a:r>
            <a:r>
              <a:rPr lang="en-US" dirty="0"/>
              <a:t> 46 vs 29%, </a:t>
            </a:r>
          </a:p>
          <a:p>
            <a:pPr lvl="1"/>
            <a:r>
              <a:rPr lang="en-US" dirty="0" err="1"/>
              <a:t>Krook</a:t>
            </a:r>
            <a:r>
              <a:rPr lang="en-US" dirty="0"/>
              <a:t> et al NEJM 1991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7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Surgery + CRT (5FU bolus) &lt; surgery + CRT (5FU continuous) </a:t>
            </a:r>
          </a:p>
          <a:p>
            <a:r>
              <a:rPr lang="en-US" dirty="0"/>
              <a:t>relapse 53 vs 63%, OS 60 vs 70%</a:t>
            </a:r>
          </a:p>
          <a:p>
            <a:r>
              <a:rPr lang="en-US" dirty="0"/>
              <a:t>O'Connell et al NEGM 1994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9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Surgery + </a:t>
            </a:r>
            <a:r>
              <a:rPr lang="en-US" dirty="0" err="1"/>
              <a:t>adj</a:t>
            </a:r>
            <a:r>
              <a:rPr lang="en-US" dirty="0"/>
              <a:t> CRT continuous 5FU = Surgery + </a:t>
            </a:r>
            <a:r>
              <a:rPr lang="en-US" dirty="0" err="1"/>
              <a:t>adj</a:t>
            </a:r>
            <a:r>
              <a:rPr lang="en-US" dirty="0"/>
              <a:t> CRT </a:t>
            </a:r>
            <a:r>
              <a:rPr lang="en-US" dirty="0" err="1"/>
              <a:t>Capcitabine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(3 </a:t>
            </a:r>
            <a:r>
              <a:rPr lang="en-US" dirty="0" err="1"/>
              <a:t>yrs</a:t>
            </a:r>
            <a:r>
              <a:rPr lang="en-US" dirty="0"/>
              <a:t> DFS 67vs 75%, 5yr OS 67 VS76%) </a:t>
            </a:r>
          </a:p>
          <a:p>
            <a:pPr lvl="1"/>
            <a:r>
              <a:rPr lang="en-US" dirty="0" err="1"/>
              <a:t>Hofleinz</a:t>
            </a:r>
            <a:r>
              <a:rPr lang="en-US" dirty="0"/>
              <a:t> et al Lancet </a:t>
            </a:r>
            <a:r>
              <a:rPr lang="en-US" dirty="0" err="1"/>
              <a:t>oncol</a:t>
            </a:r>
            <a:r>
              <a:rPr lang="en-US" dirty="0"/>
              <a:t> 2012</a:t>
            </a:r>
          </a:p>
          <a:p>
            <a:pPr lvl="1"/>
            <a:r>
              <a:rPr lang="en-US" dirty="0"/>
              <a:t>Currently either </a:t>
            </a:r>
            <a:r>
              <a:rPr lang="en-US" dirty="0" err="1"/>
              <a:t>cont</a:t>
            </a:r>
            <a:r>
              <a:rPr lang="en-US" dirty="0"/>
              <a:t> 5FU or </a:t>
            </a:r>
            <a:r>
              <a:rPr lang="en-US" dirty="0" err="1"/>
              <a:t>Capecitabine</a:t>
            </a:r>
            <a:r>
              <a:rPr lang="en-US" dirty="0"/>
              <a:t> with RT are acceptable standard of care </a:t>
            </a:r>
          </a:p>
        </p:txBody>
      </p:sp>
    </p:spTree>
    <p:extLst>
      <p:ext uri="{BB962C8B-B14F-4D97-AF65-F5344CB8AC3E}">
        <p14:creationId xmlns:p14="http://schemas.microsoft.com/office/powerpoint/2010/main" val="1252665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surgery + </a:t>
            </a:r>
            <a:r>
              <a:rPr lang="en-US" dirty="0" err="1"/>
              <a:t>adj</a:t>
            </a:r>
            <a:r>
              <a:rPr lang="en-US" dirty="0"/>
              <a:t> CRT &lt; </a:t>
            </a:r>
            <a:r>
              <a:rPr lang="en-US" dirty="0" err="1"/>
              <a:t>neoadj</a:t>
            </a:r>
            <a:r>
              <a:rPr lang="en-US" dirty="0"/>
              <a:t> CRT+ surgery </a:t>
            </a:r>
          </a:p>
          <a:p>
            <a:pPr lvl="1"/>
            <a:r>
              <a:rPr lang="en-US" dirty="0"/>
              <a:t>Local recurrence 13 vs 6%, OS 74vs76 %, G3-4 </a:t>
            </a:r>
            <a:r>
              <a:rPr lang="en-US" dirty="0" err="1"/>
              <a:t>tox</a:t>
            </a:r>
            <a:r>
              <a:rPr lang="en-US" dirty="0"/>
              <a:t> 40 vs 27% . </a:t>
            </a:r>
          </a:p>
          <a:p>
            <a:pPr lvl="1"/>
            <a:r>
              <a:rPr lang="en-US" dirty="0"/>
              <a:t>Sauer et al NEJM 2004</a:t>
            </a:r>
          </a:p>
          <a:p>
            <a:pPr lvl="1"/>
            <a:r>
              <a:rPr lang="en-US" dirty="0"/>
              <a:t>Pt who gets upfront surgery for presumed T1 disease but ends up with more advanced disease should get </a:t>
            </a:r>
            <a:r>
              <a:rPr lang="en-US" dirty="0" err="1"/>
              <a:t>adj</a:t>
            </a:r>
            <a:r>
              <a:rPr lang="en-US" dirty="0"/>
              <a:t> CRT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3763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10871</TotalTime>
  <Words>934</Words>
  <Application>Microsoft Office PowerPoint</Application>
  <PresentationFormat>Widescreen</PresentationFormat>
  <Paragraphs>94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Calibri</vt:lpstr>
      <vt:lpstr>Calibri Light</vt:lpstr>
      <vt:lpstr>Retrospect</vt:lpstr>
      <vt:lpstr>Treatment of Non metastatic rectal cancer- Medical Oncology perspective </vt:lpstr>
      <vt:lpstr>Colon vs rectal cancer </vt:lpstr>
      <vt:lpstr>Surgery </vt:lpstr>
      <vt:lpstr>PowerPoint Presentation</vt:lpstr>
      <vt:lpstr>History of multimodality approach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TNT </vt:lpstr>
      <vt:lpstr>PowerPoint Presentation</vt:lpstr>
      <vt:lpstr>PowerPoint Presentation</vt:lpstr>
      <vt:lpstr>TNT </vt:lpstr>
      <vt:lpstr>PowerPoint Presentation</vt:lpstr>
      <vt:lpstr>PowerPoint Presentation</vt:lpstr>
      <vt:lpstr>PowerPoint Presentation</vt:lpstr>
      <vt:lpstr>PowerPoint Presentation</vt:lpstr>
      <vt:lpstr>Omit surgery !</vt:lpstr>
      <vt:lpstr>Omit radiation ?</vt:lpstr>
      <vt:lpstr>PowerPoint Presentation</vt:lpstr>
      <vt:lpstr>Immunotherapy </vt:lpstr>
      <vt:lpstr>PowerPoint Presentation</vt:lpstr>
      <vt:lpstr>Biologic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of Nonmetastatic rectal cancer- Medical Oncology prespective </dc:title>
  <dc:creator>nibal saad</dc:creator>
  <cp:lastModifiedBy>Woodard Leslie N</cp:lastModifiedBy>
  <cp:revision>26</cp:revision>
  <dcterms:created xsi:type="dcterms:W3CDTF">2023-10-08T00:01:45Z</dcterms:created>
  <dcterms:modified xsi:type="dcterms:W3CDTF">2023-11-03T12:10:27Z</dcterms:modified>
</cp:coreProperties>
</file>