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0" r:id="rId3"/>
    <p:sldId id="270" r:id="rId4"/>
    <p:sldId id="268" r:id="rId5"/>
    <p:sldId id="272" r:id="rId6"/>
    <p:sldId id="273" r:id="rId7"/>
    <p:sldId id="274" r:id="rId8"/>
    <p:sldId id="276" r:id="rId9"/>
    <p:sldId id="275" r:id="rId10"/>
    <p:sldId id="277" r:id="rId11"/>
    <p:sldId id="257" r:id="rId12"/>
    <p:sldId id="258" r:id="rId13"/>
    <p:sldId id="259" r:id="rId14"/>
    <p:sldId id="260" r:id="rId15"/>
    <p:sldId id="261" r:id="rId16"/>
    <p:sldId id="262" r:id="rId17"/>
    <p:sldId id="263" r:id="rId18"/>
    <p:sldId id="264" r:id="rId19"/>
    <p:sldId id="265" r:id="rId20"/>
    <p:sldId id="266" r:id="rId21"/>
    <p:sldId id="267" r:id="rId22"/>
    <p:sldId id="271" r:id="rId23"/>
    <p:sldId id="278" r:id="rId24"/>
    <p:sldId id="269"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1" d="100"/>
          <a:sy n="101" d="100"/>
        </p:scale>
        <p:origin x="13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018C42-36ED-4936-A153-41F9FAE73C67}"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en-US"/>
        </a:p>
      </dgm:t>
    </dgm:pt>
    <dgm:pt modelId="{8EBC69B3-1C2E-4B45-975D-C5BDE5085FF5}">
      <dgm:prSet custT="1"/>
      <dgm:spPr/>
      <dgm:t>
        <a:bodyPr/>
        <a:lstStyle/>
        <a:p>
          <a:r>
            <a:rPr lang="en-US" sz="2000" dirty="0"/>
            <a:t>Dietary supplements are products that contain “dietary ingredients” and if you are a person that is a picky eater, they sound terrific!</a:t>
          </a:r>
        </a:p>
      </dgm:t>
    </dgm:pt>
    <dgm:pt modelId="{EF0F087A-F1A2-491B-9548-3ACC7094C477}" type="parTrans" cxnId="{F9135350-F06C-4588-8F7E-0292E385E391}">
      <dgm:prSet/>
      <dgm:spPr/>
      <dgm:t>
        <a:bodyPr/>
        <a:lstStyle/>
        <a:p>
          <a:endParaRPr lang="en-US"/>
        </a:p>
      </dgm:t>
    </dgm:pt>
    <dgm:pt modelId="{AA03C338-A4CA-480D-8DA3-70768F078A21}" type="sibTrans" cxnId="{F9135350-F06C-4588-8F7E-0292E385E391}">
      <dgm:prSet/>
      <dgm:spPr/>
      <dgm:t>
        <a:bodyPr/>
        <a:lstStyle/>
        <a:p>
          <a:endParaRPr lang="en-US"/>
        </a:p>
      </dgm:t>
    </dgm:pt>
    <dgm:pt modelId="{F675FF90-15B2-40EF-8A0B-4F238EE7A480}">
      <dgm:prSet custT="1"/>
      <dgm:spPr/>
      <dgm:t>
        <a:bodyPr/>
        <a:lstStyle/>
        <a:p>
          <a:r>
            <a:rPr lang="en-US" sz="2000" b="0" i="0" dirty="0"/>
            <a:t>While every individual is different, overall, research shows that </a:t>
          </a:r>
          <a:r>
            <a:rPr lang="en-US" sz="2000" b="1" i="0" dirty="0"/>
            <a:t>supplements do not offer cancer protection</a:t>
          </a:r>
          <a:r>
            <a:rPr lang="en-US" sz="2000" b="0" i="0" dirty="0"/>
            <a:t> or provide benefits to survivors worried about recurrence. In some cases, supplements may even be harmful.</a:t>
          </a:r>
          <a:endParaRPr lang="en-US" sz="2000" dirty="0"/>
        </a:p>
      </dgm:t>
    </dgm:pt>
    <dgm:pt modelId="{EBD3FA32-A9ED-4F39-81A6-4825B631BF7C}" type="parTrans" cxnId="{CFEB0780-CAE6-40F4-A13F-BD40619923C3}">
      <dgm:prSet/>
      <dgm:spPr/>
      <dgm:t>
        <a:bodyPr/>
        <a:lstStyle/>
        <a:p>
          <a:endParaRPr lang="en-US"/>
        </a:p>
      </dgm:t>
    </dgm:pt>
    <dgm:pt modelId="{BE69852B-F091-4B48-912E-B404E4249E28}" type="sibTrans" cxnId="{CFEB0780-CAE6-40F4-A13F-BD40619923C3}">
      <dgm:prSet/>
      <dgm:spPr/>
      <dgm:t>
        <a:bodyPr/>
        <a:lstStyle/>
        <a:p>
          <a:endParaRPr lang="en-US"/>
        </a:p>
      </dgm:t>
    </dgm:pt>
    <dgm:pt modelId="{22ACC52C-F371-41D2-B657-350E53C948C7}" type="pres">
      <dgm:prSet presAssocID="{DD018C42-36ED-4936-A153-41F9FAE73C67}" presName="Name0" presStyleCnt="0">
        <dgm:presLayoutVars>
          <dgm:dir/>
          <dgm:resizeHandles val="exact"/>
        </dgm:presLayoutVars>
      </dgm:prSet>
      <dgm:spPr/>
    </dgm:pt>
    <dgm:pt modelId="{60F05DAA-FBE5-4BF1-B7D2-20187F884C8E}" type="pres">
      <dgm:prSet presAssocID="{8EBC69B3-1C2E-4B45-975D-C5BDE5085FF5}" presName="node" presStyleLbl="node1" presStyleIdx="0" presStyleCnt="2" custScaleY="181710">
        <dgm:presLayoutVars>
          <dgm:bulletEnabled val="1"/>
        </dgm:presLayoutVars>
      </dgm:prSet>
      <dgm:spPr/>
    </dgm:pt>
    <dgm:pt modelId="{130BF813-018C-4F01-A64D-65165938B5E4}" type="pres">
      <dgm:prSet presAssocID="{AA03C338-A4CA-480D-8DA3-70768F078A21}" presName="sibTrans" presStyleLbl="sibTrans2D1" presStyleIdx="0" presStyleCnt="1"/>
      <dgm:spPr/>
    </dgm:pt>
    <dgm:pt modelId="{8C48E683-5DC6-4809-B847-F946AAF53BBD}" type="pres">
      <dgm:prSet presAssocID="{AA03C338-A4CA-480D-8DA3-70768F078A21}" presName="connectorText" presStyleLbl="sibTrans2D1" presStyleIdx="0" presStyleCnt="1"/>
      <dgm:spPr/>
    </dgm:pt>
    <dgm:pt modelId="{B2AC24F2-47C0-434D-9515-3F78984FC82F}" type="pres">
      <dgm:prSet presAssocID="{F675FF90-15B2-40EF-8A0B-4F238EE7A480}" presName="node" presStyleLbl="node1" presStyleIdx="1" presStyleCnt="2" custScaleY="181761" custLinFactNeighborX="-2745" custLinFactNeighborY="-21">
        <dgm:presLayoutVars>
          <dgm:bulletEnabled val="1"/>
        </dgm:presLayoutVars>
      </dgm:prSet>
      <dgm:spPr/>
    </dgm:pt>
  </dgm:ptLst>
  <dgm:cxnLst>
    <dgm:cxn modelId="{D908513D-AB65-4988-8217-27642D068FFB}" type="presOf" srcId="{DD018C42-36ED-4936-A153-41F9FAE73C67}" destId="{22ACC52C-F371-41D2-B657-350E53C948C7}" srcOrd="0" destOrd="0" presId="urn:microsoft.com/office/officeart/2005/8/layout/process1"/>
    <dgm:cxn modelId="{ECE4555C-B737-4216-A083-DD9DEFFEE8C1}" type="presOf" srcId="{AA03C338-A4CA-480D-8DA3-70768F078A21}" destId="{8C48E683-5DC6-4809-B847-F946AAF53BBD}" srcOrd="1" destOrd="0" presId="urn:microsoft.com/office/officeart/2005/8/layout/process1"/>
    <dgm:cxn modelId="{E88E805D-090D-4E06-AD59-1CD8175A1676}" type="presOf" srcId="{8EBC69B3-1C2E-4B45-975D-C5BDE5085FF5}" destId="{60F05DAA-FBE5-4BF1-B7D2-20187F884C8E}" srcOrd="0" destOrd="0" presId="urn:microsoft.com/office/officeart/2005/8/layout/process1"/>
    <dgm:cxn modelId="{F9135350-F06C-4588-8F7E-0292E385E391}" srcId="{DD018C42-36ED-4936-A153-41F9FAE73C67}" destId="{8EBC69B3-1C2E-4B45-975D-C5BDE5085FF5}" srcOrd="0" destOrd="0" parTransId="{EF0F087A-F1A2-491B-9548-3ACC7094C477}" sibTransId="{AA03C338-A4CA-480D-8DA3-70768F078A21}"/>
    <dgm:cxn modelId="{1C32DA72-0CA6-4448-A1E8-AABBD38980E8}" type="presOf" srcId="{F675FF90-15B2-40EF-8A0B-4F238EE7A480}" destId="{B2AC24F2-47C0-434D-9515-3F78984FC82F}" srcOrd="0" destOrd="0" presId="urn:microsoft.com/office/officeart/2005/8/layout/process1"/>
    <dgm:cxn modelId="{CFEB0780-CAE6-40F4-A13F-BD40619923C3}" srcId="{DD018C42-36ED-4936-A153-41F9FAE73C67}" destId="{F675FF90-15B2-40EF-8A0B-4F238EE7A480}" srcOrd="1" destOrd="0" parTransId="{EBD3FA32-A9ED-4F39-81A6-4825B631BF7C}" sibTransId="{BE69852B-F091-4B48-912E-B404E4249E28}"/>
    <dgm:cxn modelId="{B792DAD5-BD1D-4CC7-ABB2-DB91B36A1011}" type="presOf" srcId="{AA03C338-A4CA-480D-8DA3-70768F078A21}" destId="{130BF813-018C-4F01-A64D-65165938B5E4}" srcOrd="0" destOrd="0" presId="urn:microsoft.com/office/officeart/2005/8/layout/process1"/>
    <dgm:cxn modelId="{0910BC38-92F3-43CC-81F5-1ED2A117D8B6}" type="presParOf" srcId="{22ACC52C-F371-41D2-B657-350E53C948C7}" destId="{60F05DAA-FBE5-4BF1-B7D2-20187F884C8E}" srcOrd="0" destOrd="0" presId="urn:microsoft.com/office/officeart/2005/8/layout/process1"/>
    <dgm:cxn modelId="{E674D283-CA68-455F-9E71-A5914C19B7BD}" type="presParOf" srcId="{22ACC52C-F371-41D2-B657-350E53C948C7}" destId="{130BF813-018C-4F01-A64D-65165938B5E4}" srcOrd="1" destOrd="0" presId="urn:microsoft.com/office/officeart/2005/8/layout/process1"/>
    <dgm:cxn modelId="{E37A3F6C-B6BD-43CF-AC04-5FE7B4C06F61}" type="presParOf" srcId="{130BF813-018C-4F01-A64D-65165938B5E4}" destId="{8C48E683-5DC6-4809-B847-F946AAF53BBD}" srcOrd="0" destOrd="0" presId="urn:microsoft.com/office/officeart/2005/8/layout/process1"/>
    <dgm:cxn modelId="{D5456673-5305-41BE-AE8B-52CF279F7FF7}" type="presParOf" srcId="{22ACC52C-F371-41D2-B657-350E53C948C7}" destId="{B2AC24F2-47C0-434D-9515-3F78984FC82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71BF3D-5E3D-47B0-A5E5-9A1AFEE8FAA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A4EBA81-DC32-4601-A135-B58C8575A997}">
      <dgm:prSet custT="1"/>
      <dgm:spPr/>
      <dgm:t>
        <a:bodyPr/>
        <a:lstStyle/>
        <a:p>
          <a:r>
            <a:rPr lang="en-US" sz="2800" dirty="0"/>
            <a:t>Fatigue</a:t>
          </a:r>
        </a:p>
      </dgm:t>
    </dgm:pt>
    <dgm:pt modelId="{3EF72954-19CD-4F50-AD97-96D800AD34F6}" type="parTrans" cxnId="{3CA69959-D57E-4997-95C1-57C73441733B}">
      <dgm:prSet/>
      <dgm:spPr/>
      <dgm:t>
        <a:bodyPr/>
        <a:lstStyle/>
        <a:p>
          <a:endParaRPr lang="en-US"/>
        </a:p>
      </dgm:t>
    </dgm:pt>
    <dgm:pt modelId="{9809967F-F78F-4A5F-8A2F-25885023210A}" type="sibTrans" cxnId="{3CA69959-D57E-4997-95C1-57C73441733B}">
      <dgm:prSet/>
      <dgm:spPr/>
      <dgm:t>
        <a:bodyPr/>
        <a:lstStyle/>
        <a:p>
          <a:endParaRPr lang="en-US"/>
        </a:p>
      </dgm:t>
    </dgm:pt>
    <dgm:pt modelId="{20ECFCE7-CA74-48F3-8057-2288C029F6DD}">
      <dgm:prSet custT="1"/>
      <dgm:spPr/>
      <dgm:t>
        <a:bodyPr/>
        <a:lstStyle/>
        <a:p>
          <a:r>
            <a:rPr lang="en-US" sz="2800" dirty="0"/>
            <a:t>Stress, depression, reduced mental function</a:t>
          </a:r>
        </a:p>
      </dgm:t>
    </dgm:pt>
    <dgm:pt modelId="{D6FE08E2-C55E-48E6-8A12-503585C2051A}" type="parTrans" cxnId="{A1BF5965-2602-4B41-A948-1F17F4EDA793}">
      <dgm:prSet/>
      <dgm:spPr/>
      <dgm:t>
        <a:bodyPr/>
        <a:lstStyle/>
        <a:p>
          <a:endParaRPr lang="en-US"/>
        </a:p>
      </dgm:t>
    </dgm:pt>
    <dgm:pt modelId="{50CE1C5D-1D86-4692-A2E0-09895A255BB2}" type="sibTrans" cxnId="{A1BF5965-2602-4B41-A948-1F17F4EDA793}">
      <dgm:prSet/>
      <dgm:spPr/>
      <dgm:t>
        <a:bodyPr/>
        <a:lstStyle/>
        <a:p>
          <a:endParaRPr lang="en-US"/>
        </a:p>
      </dgm:t>
    </dgm:pt>
    <dgm:pt modelId="{C6F4DED5-614A-447B-B7DB-F165EC24EF7E}">
      <dgm:prSet custT="1"/>
      <dgm:spPr/>
      <dgm:t>
        <a:bodyPr/>
        <a:lstStyle/>
        <a:p>
          <a:r>
            <a:rPr lang="en-US" sz="2800" dirty="0"/>
            <a:t>Changes in taste preference</a:t>
          </a:r>
        </a:p>
      </dgm:t>
    </dgm:pt>
    <dgm:pt modelId="{D337D12F-B937-4EB0-AB06-C218E53799D6}" type="parTrans" cxnId="{68073332-824A-48D6-B2FE-A52D85DA1F9C}">
      <dgm:prSet/>
      <dgm:spPr/>
      <dgm:t>
        <a:bodyPr/>
        <a:lstStyle/>
        <a:p>
          <a:endParaRPr lang="en-US"/>
        </a:p>
      </dgm:t>
    </dgm:pt>
    <dgm:pt modelId="{85BB3BFD-FE02-408D-8475-50BFB6F28AEF}" type="sibTrans" cxnId="{68073332-824A-48D6-B2FE-A52D85DA1F9C}">
      <dgm:prSet/>
      <dgm:spPr/>
      <dgm:t>
        <a:bodyPr/>
        <a:lstStyle/>
        <a:p>
          <a:endParaRPr lang="en-US"/>
        </a:p>
      </dgm:t>
    </dgm:pt>
    <dgm:pt modelId="{823DB695-EE23-42B7-84F1-7208E404D2AC}">
      <dgm:prSet custT="1"/>
      <dgm:spPr/>
      <dgm:t>
        <a:bodyPr/>
        <a:lstStyle/>
        <a:p>
          <a:r>
            <a:rPr lang="en-US" sz="2800" dirty="0"/>
            <a:t>Craving unhealthy food</a:t>
          </a:r>
        </a:p>
      </dgm:t>
    </dgm:pt>
    <dgm:pt modelId="{62211AEF-4062-4B86-8193-28190358E623}" type="parTrans" cxnId="{DF07CF27-FCA6-49DB-870B-411647017B1A}">
      <dgm:prSet/>
      <dgm:spPr/>
      <dgm:t>
        <a:bodyPr/>
        <a:lstStyle/>
        <a:p>
          <a:endParaRPr lang="en-US"/>
        </a:p>
      </dgm:t>
    </dgm:pt>
    <dgm:pt modelId="{66FD85FD-3F31-4ADD-99B3-E1418BB63EC7}" type="sibTrans" cxnId="{DF07CF27-FCA6-49DB-870B-411647017B1A}">
      <dgm:prSet/>
      <dgm:spPr/>
      <dgm:t>
        <a:bodyPr/>
        <a:lstStyle/>
        <a:p>
          <a:endParaRPr lang="en-US"/>
        </a:p>
      </dgm:t>
    </dgm:pt>
    <dgm:pt modelId="{3F178133-208E-40D1-914E-83A07AC07A10}">
      <dgm:prSet custT="1"/>
      <dgm:spPr/>
      <dgm:t>
        <a:bodyPr/>
        <a:lstStyle/>
        <a:p>
          <a:r>
            <a:rPr lang="en-US" sz="2800" dirty="0"/>
            <a:t>Loss of appetite </a:t>
          </a:r>
        </a:p>
      </dgm:t>
    </dgm:pt>
    <dgm:pt modelId="{C8A1FB51-D268-4B60-88FA-9F8B6E5E2824}" type="parTrans" cxnId="{632CB4A5-0AD7-4861-B578-97710E2654E6}">
      <dgm:prSet/>
      <dgm:spPr/>
      <dgm:t>
        <a:bodyPr/>
        <a:lstStyle/>
        <a:p>
          <a:endParaRPr lang="en-US"/>
        </a:p>
      </dgm:t>
    </dgm:pt>
    <dgm:pt modelId="{A6F0511C-52A1-409C-854E-9168333CD9CE}" type="sibTrans" cxnId="{632CB4A5-0AD7-4861-B578-97710E2654E6}">
      <dgm:prSet/>
      <dgm:spPr/>
      <dgm:t>
        <a:bodyPr/>
        <a:lstStyle/>
        <a:p>
          <a:endParaRPr lang="en-US"/>
        </a:p>
      </dgm:t>
    </dgm:pt>
    <dgm:pt modelId="{308D6CF9-C8F3-47AE-9D0E-5F43261856D4}">
      <dgm:prSet custT="1"/>
      <dgm:spPr/>
      <dgm:t>
        <a:bodyPr/>
        <a:lstStyle/>
        <a:p>
          <a:r>
            <a:rPr lang="en-US" sz="2800" dirty="0"/>
            <a:t>Cost</a:t>
          </a:r>
        </a:p>
      </dgm:t>
    </dgm:pt>
    <dgm:pt modelId="{9A913D35-43CA-478F-AB82-C4E28A8FEBE8}" type="parTrans" cxnId="{6F65425B-8AE5-424D-9F56-C3A3DA2D15B3}">
      <dgm:prSet/>
      <dgm:spPr/>
      <dgm:t>
        <a:bodyPr/>
        <a:lstStyle/>
        <a:p>
          <a:endParaRPr lang="en-US"/>
        </a:p>
      </dgm:t>
    </dgm:pt>
    <dgm:pt modelId="{A970A4C6-ADCF-48D9-92C1-CC22348AC01D}" type="sibTrans" cxnId="{6F65425B-8AE5-424D-9F56-C3A3DA2D15B3}">
      <dgm:prSet/>
      <dgm:spPr/>
      <dgm:t>
        <a:bodyPr/>
        <a:lstStyle/>
        <a:p>
          <a:endParaRPr lang="en-US"/>
        </a:p>
      </dgm:t>
    </dgm:pt>
    <dgm:pt modelId="{724FEBD3-9ED7-4EFA-9CED-5185AABDAFE0}">
      <dgm:prSet custT="1"/>
      <dgm:spPr/>
      <dgm:t>
        <a:bodyPr/>
        <a:lstStyle/>
        <a:p>
          <a:r>
            <a:rPr lang="en-US" sz="2800" dirty="0"/>
            <a:t>Lack of time to prepare meals</a:t>
          </a:r>
        </a:p>
      </dgm:t>
    </dgm:pt>
    <dgm:pt modelId="{B31C927A-2C8F-4A42-B51E-D4E73A8AEF8C}" type="parTrans" cxnId="{751C30AD-F06C-4A86-9C56-99ED5DCC2660}">
      <dgm:prSet/>
      <dgm:spPr/>
      <dgm:t>
        <a:bodyPr/>
        <a:lstStyle/>
        <a:p>
          <a:endParaRPr lang="en-US"/>
        </a:p>
      </dgm:t>
    </dgm:pt>
    <dgm:pt modelId="{DE7E14B0-7734-4538-8B3A-35311F363B74}" type="sibTrans" cxnId="{751C30AD-F06C-4A86-9C56-99ED5DCC2660}">
      <dgm:prSet/>
      <dgm:spPr/>
      <dgm:t>
        <a:bodyPr/>
        <a:lstStyle/>
        <a:p>
          <a:endParaRPr lang="en-US"/>
        </a:p>
      </dgm:t>
    </dgm:pt>
    <dgm:pt modelId="{2B9D33B9-037B-4DF0-91CD-AE9C316F3B0F}" type="pres">
      <dgm:prSet presAssocID="{C071BF3D-5E3D-47B0-A5E5-9A1AFEE8FAA1}" presName="linear" presStyleCnt="0">
        <dgm:presLayoutVars>
          <dgm:animLvl val="lvl"/>
          <dgm:resizeHandles val="exact"/>
        </dgm:presLayoutVars>
      </dgm:prSet>
      <dgm:spPr/>
    </dgm:pt>
    <dgm:pt modelId="{E943EAC4-55F6-46B3-B6C1-3A152B8C11CC}" type="pres">
      <dgm:prSet presAssocID="{DA4EBA81-DC32-4601-A135-B58C8575A997}" presName="parentText" presStyleLbl="node1" presStyleIdx="0" presStyleCnt="7" custLinFactNeighborX="132" custLinFactNeighborY="22405">
        <dgm:presLayoutVars>
          <dgm:chMax val="0"/>
          <dgm:bulletEnabled val="1"/>
        </dgm:presLayoutVars>
      </dgm:prSet>
      <dgm:spPr/>
    </dgm:pt>
    <dgm:pt modelId="{18C03807-5030-4E6A-A7F5-BA4C1BC6ACF4}" type="pres">
      <dgm:prSet presAssocID="{9809967F-F78F-4A5F-8A2F-25885023210A}" presName="spacer" presStyleCnt="0"/>
      <dgm:spPr/>
    </dgm:pt>
    <dgm:pt modelId="{97B355B0-3838-4D57-8C02-8398CFA142CB}" type="pres">
      <dgm:prSet presAssocID="{20ECFCE7-CA74-48F3-8057-2288C029F6DD}" presName="parentText" presStyleLbl="node1" presStyleIdx="1" presStyleCnt="7">
        <dgm:presLayoutVars>
          <dgm:chMax val="0"/>
          <dgm:bulletEnabled val="1"/>
        </dgm:presLayoutVars>
      </dgm:prSet>
      <dgm:spPr/>
    </dgm:pt>
    <dgm:pt modelId="{211C20C3-9403-46DB-B5C4-64781E902F07}" type="pres">
      <dgm:prSet presAssocID="{50CE1C5D-1D86-4692-A2E0-09895A255BB2}" presName="spacer" presStyleCnt="0"/>
      <dgm:spPr/>
    </dgm:pt>
    <dgm:pt modelId="{34FBDA97-3739-457F-8DB1-15C0FC34C7D3}" type="pres">
      <dgm:prSet presAssocID="{C6F4DED5-614A-447B-B7DB-F165EC24EF7E}" presName="parentText" presStyleLbl="node1" presStyleIdx="2" presStyleCnt="7">
        <dgm:presLayoutVars>
          <dgm:chMax val="0"/>
          <dgm:bulletEnabled val="1"/>
        </dgm:presLayoutVars>
      </dgm:prSet>
      <dgm:spPr/>
    </dgm:pt>
    <dgm:pt modelId="{AC73EC63-331E-463F-AD91-3AF67B86451A}" type="pres">
      <dgm:prSet presAssocID="{85BB3BFD-FE02-408D-8475-50BFB6F28AEF}" presName="spacer" presStyleCnt="0"/>
      <dgm:spPr/>
    </dgm:pt>
    <dgm:pt modelId="{CCE92FFA-AF08-44A4-8900-9E70AA546ECE}" type="pres">
      <dgm:prSet presAssocID="{823DB695-EE23-42B7-84F1-7208E404D2AC}" presName="parentText" presStyleLbl="node1" presStyleIdx="3" presStyleCnt="7">
        <dgm:presLayoutVars>
          <dgm:chMax val="0"/>
          <dgm:bulletEnabled val="1"/>
        </dgm:presLayoutVars>
      </dgm:prSet>
      <dgm:spPr/>
    </dgm:pt>
    <dgm:pt modelId="{CE58A8EB-4CFF-492A-B594-DD08F170127D}" type="pres">
      <dgm:prSet presAssocID="{66FD85FD-3F31-4ADD-99B3-E1418BB63EC7}" presName="spacer" presStyleCnt="0"/>
      <dgm:spPr/>
    </dgm:pt>
    <dgm:pt modelId="{59A59220-F042-4056-A966-962B674D9869}" type="pres">
      <dgm:prSet presAssocID="{3F178133-208E-40D1-914E-83A07AC07A10}" presName="parentText" presStyleLbl="node1" presStyleIdx="4" presStyleCnt="7">
        <dgm:presLayoutVars>
          <dgm:chMax val="0"/>
          <dgm:bulletEnabled val="1"/>
        </dgm:presLayoutVars>
      </dgm:prSet>
      <dgm:spPr/>
    </dgm:pt>
    <dgm:pt modelId="{ECD477EF-E3E4-421D-83BA-9A982804A0CA}" type="pres">
      <dgm:prSet presAssocID="{A6F0511C-52A1-409C-854E-9168333CD9CE}" presName="spacer" presStyleCnt="0"/>
      <dgm:spPr/>
    </dgm:pt>
    <dgm:pt modelId="{BB0CD017-D193-49AA-977E-961E9318B4DE}" type="pres">
      <dgm:prSet presAssocID="{308D6CF9-C8F3-47AE-9D0E-5F43261856D4}" presName="parentText" presStyleLbl="node1" presStyleIdx="5" presStyleCnt="7">
        <dgm:presLayoutVars>
          <dgm:chMax val="0"/>
          <dgm:bulletEnabled val="1"/>
        </dgm:presLayoutVars>
      </dgm:prSet>
      <dgm:spPr/>
    </dgm:pt>
    <dgm:pt modelId="{9484B69D-BBCC-4A29-A74C-605714CED40C}" type="pres">
      <dgm:prSet presAssocID="{A970A4C6-ADCF-48D9-92C1-CC22348AC01D}" presName="spacer" presStyleCnt="0"/>
      <dgm:spPr/>
    </dgm:pt>
    <dgm:pt modelId="{5C11DE9B-48EF-43EA-A229-B88794CA7157}" type="pres">
      <dgm:prSet presAssocID="{724FEBD3-9ED7-4EFA-9CED-5185AABDAFE0}" presName="parentText" presStyleLbl="node1" presStyleIdx="6" presStyleCnt="7">
        <dgm:presLayoutVars>
          <dgm:chMax val="0"/>
          <dgm:bulletEnabled val="1"/>
        </dgm:presLayoutVars>
      </dgm:prSet>
      <dgm:spPr/>
    </dgm:pt>
  </dgm:ptLst>
  <dgm:cxnLst>
    <dgm:cxn modelId="{DF07CF27-FCA6-49DB-870B-411647017B1A}" srcId="{C071BF3D-5E3D-47B0-A5E5-9A1AFEE8FAA1}" destId="{823DB695-EE23-42B7-84F1-7208E404D2AC}" srcOrd="3" destOrd="0" parTransId="{62211AEF-4062-4B86-8193-28190358E623}" sibTransId="{66FD85FD-3F31-4ADD-99B3-E1418BB63EC7}"/>
    <dgm:cxn modelId="{94C19B30-57CC-492E-B6F1-00B3BEF577A3}" type="presOf" srcId="{724FEBD3-9ED7-4EFA-9CED-5185AABDAFE0}" destId="{5C11DE9B-48EF-43EA-A229-B88794CA7157}" srcOrd="0" destOrd="0" presId="urn:microsoft.com/office/officeart/2005/8/layout/vList2"/>
    <dgm:cxn modelId="{68073332-824A-48D6-B2FE-A52D85DA1F9C}" srcId="{C071BF3D-5E3D-47B0-A5E5-9A1AFEE8FAA1}" destId="{C6F4DED5-614A-447B-B7DB-F165EC24EF7E}" srcOrd="2" destOrd="0" parTransId="{D337D12F-B937-4EB0-AB06-C218E53799D6}" sibTransId="{85BB3BFD-FE02-408D-8475-50BFB6F28AEF}"/>
    <dgm:cxn modelId="{6F65425B-8AE5-424D-9F56-C3A3DA2D15B3}" srcId="{C071BF3D-5E3D-47B0-A5E5-9A1AFEE8FAA1}" destId="{308D6CF9-C8F3-47AE-9D0E-5F43261856D4}" srcOrd="5" destOrd="0" parTransId="{9A913D35-43CA-478F-AB82-C4E28A8FEBE8}" sibTransId="{A970A4C6-ADCF-48D9-92C1-CC22348AC01D}"/>
    <dgm:cxn modelId="{A1BF5965-2602-4B41-A948-1F17F4EDA793}" srcId="{C071BF3D-5E3D-47B0-A5E5-9A1AFEE8FAA1}" destId="{20ECFCE7-CA74-48F3-8057-2288C029F6DD}" srcOrd="1" destOrd="0" parTransId="{D6FE08E2-C55E-48E6-8A12-503585C2051A}" sibTransId="{50CE1C5D-1D86-4692-A2E0-09895A255BB2}"/>
    <dgm:cxn modelId="{D4976746-99DF-43AA-A4F1-0DAA3BC309D0}" type="presOf" srcId="{3F178133-208E-40D1-914E-83A07AC07A10}" destId="{59A59220-F042-4056-A966-962B674D9869}" srcOrd="0" destOrd="0" presId="urn:microsoft.com/office/officeart/2005/8/layout/vList2"/>
    <dgm:cxn modelId="{3CA69959-D57E-4997-95C1-57C73441733B}" srcId="{C071BF3D-5E3D-47B0-A5E5-9A1AFEE8FAA1}" destId="{DA4EBA81-DC32-4601-A135-B58C8575A997}" srcOrd="0" destOrd="0" parTransId="{3EF72954-19CD-4F50-AD97-96D800AD34F6}" sibTransId="{9809967F-F78F-4A5F-8A2F-25885023210A}"/>
    <dgm:cxn modelId="{1E43E481-B93F-406C-B7F0-B644886C6483}" type="presOf" srcId="{C6F4DED5-614A-447B-B7DB-F165EC24EF7E}" destId="{34FBDA97-3739-457F-8DB1-15C0FC34C7D3}" srcOrd="0" destOrd="0" presId="urn:microsoft.com/office/officeart/2005/8/layout/vList2"/>
    <dgm:cxn modelId="{CCA8ED88-6BA7-44C3-91EE-4597AF705295}" type="presOf" srcId="{823DB695-EE23-42B7-84F1-7208E404D2AC}" destId="{CCE92FFA-AF08-44A4-8900-9E70AA546ECE}" srcOrd="0" destOrd="0" presId="urn:microsoft.com/office/officeart/2005/8/layout/vList2"/>
    <dgm:cxn modelId="{632CB4A5-0AD7-4861-B578-97710E2654E6}" srcId="{C071BF3D-5E3D-47B0-A5E5-9A1AFEE8FAA1}" destId="{3F178133-208E-40D1-914E-83A07AC07A10}" srcOrd="4" destOrd="0" parTransId="{C8A1FB51-D268-4B60-88FA-9F8B6E5E2824}" sibTransId="{A6F0511C-52A1-409C-854E-9168333CD9CE}"/>
    <dgm:cxn modelId="{751C30AD-F06C-4A86-9C56-99ED5DCC2660}" srcId="{C071BF3D-5E3D-47B0-A5E5-9A1AFEE8FAA1}" destId="{724FEBD3-9ED7-4EFA-9CED-5185AABDAFE0}" srcOrd="6" destOrd="0" parTransId="{B31C927A-2C8F-4A42-B51E-D4E73A8AEF8C}" sibTransId="{DE7E14B0-7734-4538-8B3A-35311F363B74}"/>
    <dgm:cxn modelId="{E5F376B3-DA40-4AA7-8117-6044B8C6BBC0}" type="presOf" srcId="{C071BF3D-5E3D-47B0-A5E5-9A1AFEE8FAA1}" destId="{2B9D33B9-037B-4DF0-91CD-AE9C316F3B0F}" srcOrd="0" destOrd="0" presId="urn:microsoft.com/office/officeart/2005/8/layout/vList2"/>
    <dgm:cxn modelId="{1BEF0AB7-37DA-4213-9484-7C5F972B25B6}" type="presOf" srcId="{308D6CF9-C8F3-47AE-9D0E-5F43261856D4}" destId="{BB0CD017-D193-49AA-977E-961E9318B4DE}" srcOrd="0" destOrd="0" presId="urn:microsoft.com/office/officeart/2005/8/layout/vList2"/>
    <dgm:cxn modelId="{FBCD53BB-D156-4569-BEE8-5844C0287ADA}" type="presOf" srcId="{20ECFCE7-CA74-48F3-8057-2288C029F6DD}" destId="{97B355B0-3838-4D57-8C02-8398CFA142CB}" srcOrd="0" destOrd="0" presId="urn:microsoft.com/office/officeart/2005/8/layout/vList2"/>
    <dgm:cxn modelId="{99288ADC-A45B-4E65-BD01-330B63D64AD3}" type="presOf" srcId="{DA4EBA81-DC32-4601-A135-B58C8575A997}" destId="{E943EAC4-55F6-46B3-B6C1-3A152B8C11CC}" srcOrd="0" destOrd="0" presId="urn:microsoft.com/office/officeart/2005/8/layout/vList2"/>
    <dgm:cxn modelId="{F9A98DCB-55CD-454D-8D33-9B500F40B547}" type="presParOf" srcId="{2B9D33B9-037B-4DF0-91CD-AE9C316F3B0F}" destId="{E943EAC4-55F6-46B3-B6C1-3A152B8C11CC}" srcOrd="0" destOrd="0" presId="urn:microsoft.com/office/officeart/2005/8/layout/vList2"/>
    <dgm:cxn modelId="{F388A4C2-54EC-406E-A6A4-5D1903F4BBFA}" type="presParOf" srcId="{2B9D33B9-037B-4DF0-91CD-AE9C316F3B0F}" destId="{18C03807-5030-4E6A-A7F5-BA4C1BC6ACF4}" srcOrd="1" destOrd="0" presId="urn:microsoft.com/office/officeart/2005/8/layout/vList2"/>
    <dgm:cxn modelId="{EA76F562-C4C1-48AC-8B46-AA54350BA569}" type="presParOf" srcId="{2B9D33B9-037B-4DF0-91CD-AE9C316F3B0F}" destId="{97B355B0-3838-4D57-8C02-8398CFA142CB}" srcOrd="2" destOrd="0" presId="urn:microsoft.com/office/officeart/2005/8/layout/vList2"/>
    <dgm:cxn modelId="{295DBE11-8E9A-41E9-A95D-2289307B5F78}" type="presParOf" srcId="{2B9D33B9-037B-4DF0-91CD-AE9C316F3B0F}" destId="{211C20C3-9403-46DB-B5C4-64781E902F07}" srcOrd="3" destOrd="0" presId="urn:microsoft.com/office/officeart/2005/8/layout/vList2"/>
    <dgm:cxn modelId="{317BC361-AC91-4E93-A79C-24B9157563DD}" type="presParOf" srcId="{2B9D33B9-037B-4DF0-91CD-AE9C316F3B0F}" destId="{34FBDA97-3739-457F-8DB1-15C0FC34C7D3}" srcOrd="4" destOrd="0" presId="urn:microsoft.com/office/officeart/2005/8/layout/vList2"/>
    <dgm:cxn modelId="{6F602EB6-8BD0-4870-9F97-18578C52575B}" type="presParOf" srcId="{2B9D33B9-037B-4DF0-91CD-AE9C316F3B0F}" destId="{AC73EC63-331E-463F-AD91-3AF67B86451A}" srcOrd="5" destOrd="0" presId="urn:microsoft.com/office/officeart/2005/8/layout/vList2"/>
    <dgm:cxn modelId="{9E3625B4-BF82-44A8-A185-8F5753838C39}" type="presParOf" srcId="{2B9D33B9-037B-4DF0-91CD-AE9C316F3B0F}" destId="{CCE92FFA-AF08-44A4-8900-9E70AA546ECE}" srcOrd="6" destOrd="0" presId="urn:microsoft.com/office/officeart/2005/8/layout/vList2"/>
    <dgm:cxn modelId="{D53EAEEF-8F29-4530-B26D-0B9577BEC1ED}" type="presParOf" srcId="{2B9D33B9-037B-4DF0-91CD-AE9C316F3B0F}" destId="{CE58A8EB-4CFF-492A-B594-DD08F170127D}" srcOrd="7" destOrd="0" presId="urn:microsoft.com/office/officeart/2005/8/layout/vList2"/>
    <dgm:cxn modelId="{98CEC2BE-192F-4C25-B9F4-BEB2E5EE140E}" type="presParOf" srcId="{2B9D33B9-037B-4DF0-91CD-AE9C316F3B0F}" destId="{59A59220-F042-4056-A966-962B674D9869}" srcOrd="8" destOrd="0" presId="urn:microsoft.com/office/officeart/2005/8/layout/vList2"/>
    <dgm:cxn modelId="{B0B74151-6A3E-4839-B5E6-44C123837C77}" type="presParOf" srcId="{2B9D33B9-037B-4DF0-91CD-AE9C316F3B0F}" destId="{ECD477EF-E3E4-421D-83BA-9A982804A0CA}" srcOrd="9" destOrd="0" presId="urn:microsoft.com/office/officeart/2005/8/layout/vList2"/>
    <dgm:cxn modelId="{4354D442-DD10-480A-8EAE-115644498FE1}" type="presParOf" srcId="{2B9D33B9-037B-4DF0-91CD-AE9C316F3B0F}" destId="{BB0CD017-D193-49AA-977E-961E9318B4DE}" srcOrd="10" destOrd="0" presId="urn:microsoft.com/office/officeart/2005/8/layout/vList2"/>
    <dgm:cxn modelId="{390EB801-9821-4151-8495-A265D2D4A23A}" type="presParOf" srcId="{2B9D33B9-037B-4DF0-91CD-AE9C316F3B0F}" destId="{9484B69D-BBCC-4A29-A74C-605714CED40C}" srcOrd="11" destOrd="0" presId="urn:microsoft.com/office/officeart/2005/8/layout/vList2"/>
    <dgm:cxn modelId="{53678551-85E7-4612-A6FD-31581CBFE3FB}" type="presParOf" srcId="{2B9D33B9-037B-4DF0-91CD-AE9C316F3B0F}" destId="{5C11DE9B-48EF-43EA-A229-B88794CA715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E24636-6012-4889-98AB-53A4EA26E0D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91C1992-0F35-4E2A-A310-C0DCB814C6FB}">
      <dgm:prSet/>
      <dgm:spPr/>
      <dgm:t>
        <a:bodyPr/>
        <a:lstStyle/>
        <a:p>
          <a:r>
            <a:rPr lang="en-US"/>
            <a:t>Whole grains</a:t>
          </a:r>
        </a:p>
      </dgm:t>
    </dgm:pt>
    <dgm:pt modelId="{8F3B5719-3184-4FAC-A55D-54D11A5295D0}" type="parTrans" cxnId="{8574C129-2711-41FD-AD17-361C3A37724E}">
      <dgm:prSet/>
      <dgm:spPr/>
      <dgm:t>
        <a:bodyPr/>
        <a:lstStyle/>
        <a:p>
          <a:endParaRPr lang="en-US"/>
        </a:p>
      </dgm:t>
    </dgm:pt>
    <dgm:pt modelId="{7E82438E-5ADD-4219-843B-05E90C187FE5}" type="sibTrans" cxnId="{8574C129-2711-41FD-AD17-361C3A37724E}">
      <dgm:prSet/>
      <dgm:spPr/>
      <dgm:t>
        <a:bodyPr/>
        <a:lstStyle/>
        <a:p>
          <a:endParaRPr lang="en-US"/>
        </a:p>
      </dgm:t>
    </dgm:pt>
    <dgm:pt modelId="{930DA839-6C32-4CD2-B3A4-B85F160591CE}">
      <dgm:prSet/>
      <dgm:spPr/>
      <dgm:t>
        <a:bodyPr/>
        <a:lstStyle/>
        <a:p>
          <a:r>
            <a:rPr lang="en-US"/>
            <a:t>Greens and beans</a:t>
          </a:r>
        </a:p>
      </dgm:t>
    </dgm:pt>
    <dgm:pt modelId="{E5EE37BD-E1EA-4F76-9876-F4545A010A92}" type="parTrans" cxnId="{25E8E878-0937-489E-B9D6-380968E4CA66}">
      <dgm:prSet/>
      <dgm:spPr/>
      <dgm:t>
        <a:bodyPr/>
        <a:lstStyle/>
        <a:p>
          <a:endParaRPr lang="en-US"/>
        </a:p>
      </dgm:t>
    </dgm:pt>
    <dgm:pt modelId="{88E92EBD-0079-46FF-AA16-1C630AB80BC7}" type="sibTrans" cxnId="{25E8E878-0937-489E-B9D6-380968E4CA66}">
      <dgm:prSet/>
      <dgm:spPr/>
      <dgm:t>
        <a:bodyPr/>
        <a:lstStyle/>
        <a:p>
          <a:endParaRPr lang="en-US"/>
        </a:p>
      </dgm:t>
    </dgm:pt>
    <dgm:pt modelId="{C94215C9-2EBF-4E81-9BCF-FFBEA1096156}">
      <dgm:prSet/>
      <dgm:spPr/>
      <dgm:t>
        <a:bodyPr/>
        <a:lstStyle/>
        <a:p>
          <a:r>
            <a:rPr lang="en-US"/>
            <a:t>Excessive sodium</a:t>
          </a:r>
        </a:p>
      </dgm:t>
    </dgm:pt>
    <dgm:pt modelId="{7272E9D5-8828-4104-884E-DDBE2A304118}" type="parTrans" cxnId="{A2A76C88-6D6B-447A-ABBA-4856EAA9F4CC}">
      <dgm:prSet/>
      <dgm:spPr/>
      <dgm:t>
        <a:bodyPr/>
        <a:lstStyle/>
        <a:p>
          <a:endParaRPr lang="en-US"/>
        </a:p>
      </dgm:t>
    </dgm:pt>
    <dgm:pt modelId="{BD765451-FC23-485D-921E-5A2A4300390A}" type="sibTrans" cxnId="{A2A76C88-6D6B-447A-ABBA-4856EAA9F4CC}">
      <dgm:prSet/>
      <dgm:spPr/>
      <dgm:t>
        <a:bodyPr/>
        <a:lstStyle/>
        <a:p>
          <a:endParaRPr lang="en-US"/>
        </a:p>
      </dgm:t>
    </dgm:pt>
    <dgm:pt modelId="{668B1235-2670-40B7-840C-B841A2B9C9D3}">
      <dgm:prSet/>
      <dgm:spPr/>
      <dgm:t>
        <a:bodyPr/>
        <a:lstStyle/>
        <a:p>
          <a:r>
            <a:rPr lang="en-US"/>
            <a:t>Fatty acid components</a:t>
          </a:r>
        </a:p>
      </dgm:t>
    </dgm:pt>
    <dgm:pt modelId="{38F0AC95-FD04-442F-B5D1-473121AB8257}" type="parTrans" cxnId="{06282E6F-6860-4ABA-9CED-71001A559CF9}">
      <dgm:prSet/>
      <dgm:spPr/>
      <dgm:t>
        <a:bodyPr/>
        <a:lstStyle/>
        <a:p>
          <a:endParaRPr lang="en-US"/>
        </a:p>
      </dgm:t>
    </dgm:pt>
    <dgm:pt modelId="{4BC3B4D0-01BE-4FB4-BE7C-72EE4F8797E5}" type="sibTrans" cxnId="{06282E6F-6860-4ABA-9CED-71001A559CF9}">
      <dgm:prSet/>
      <dgm:spPr/>
      <dgm:t>
        <a:bodyPr/>
        <a:lstStyle/>
        <a:p>
          <a:endParaRPr lang="en-US"/>
        </a:p>
      </dgm:t>
    </dgm:pt>
    <dgm:pt modelId="{71B56F37-2610-4BBB-B3B5-2A794DB8A4F0}" type="pres">
      <dgm:prSet presAssocID="{E4E24636-6012-4889-98AB-53A4EA26E0D2}" presName="linear" presStyleCnt="0">
        <dgm:presLayoutVars>
          <dgm:animLvl val="lvl"/>
          <dgm:resizeHandles val="exact"/>
        </dgm:presLayoutVars>
      </dgm:prSet>
      <dgm:spPr/>
    </dgm:pt>
    <dgm:pt modelId="{F145E750-CD50-481A-9978-D59E359E84DA}" type="pres">
      <dgm:prSet presAssocID="{C91C1992-0F35-4E2A-A310-C0DCB814C6FB}" presName="parentText" presStyleLbl="node1" presStyleIdx="0" presStyleCnt="4">
        <dgm:presLayoutVars>
          <dgm:chMax val="0"/>
          <dgm:bulletEnabled val="1"/>
        </dgm:presLayoutVars>
      </dgm:prSet>
      <dgm:spPr/>
    </dgm:pt>
    <dgm:pt modelId="{AF40DDF6-8640-4742-8370-9957E034555B}" type="pres">
      <dgm:prSet presAssocID="{7E82438E-5ADD-4219-843B-05E90C187FE5}" presName="spacer" presStyleCnt="0"/>
      <dgm:spPr/>
    </dgm:pt>
    <dgm:pt modelId="{E39CE529-6CEA-4D25-BD41-5C51B383103A}" type="pres">
      <dgm:prSet presAssocID="{930DA839-6C32-4CD2-B3A4-B85F160591CE}" presName="parentText" presStyleLbl="node1" presStyleIdx="1" presStyleCnt="4">
        <dgm:presLayoutVars>
          <dgm:chMax val="0"/>
          <dgm:bulletEnabled val="1"/>
        </dgm:presLayoutVars>
      </dgm:prSet>
      <dgm:spPr/>
    </dgm:pt>
    <dgm:pt modelId="{E844A737-BF33-4F07-BE24-9E14CD1CE2FC}" type="pres">
      <dgm:prSet presAssocID="{88E92EBD-0079-46FF-AA16-1C630AB80BC7}" presName="spacer" presStyleCnt="0"/>
      <dgm:spPr/>
    </dgm:pt>
    <dgm:pt modelId="{68C384F1-7C95-4673-87D6-95BFE5D63BE7}" type="pres">
      <dgm:prSet presAssocID="{C94215C9-2EBF-4E81-9BCF-FFBEA1096156}" presName="parentText" presStyleLbl="node1" presStyleIdx="2" presStyleCnt="4">
        <dgm:presLayoutVars>
          <dgm:chMax val="0"/>
          <dgm:bulletEnabled val="1"/>
        </dgm:presLayoutVars>
      </dgm:prSet>
      <dgm:spPr/>
    </dgm:pt>
    <dgm:pt modelId="{F7DF43E9-D9AF-4912-B583-7A4D0A1AB3F7}" type="pres">
      <dgm:prSet presAssocID="{BD765451-FC23-485D-921E-5A2A4300390A}" presName="spacer" presStyleCnt="0"/>
      <dgm:spPr/>
    </dgm:pt>
    <dgm:pt modelId="{4E6DAED3-F256-43CD-B0FE-744EF5C84438}" type="pres">
      <dgm:prSet presAssocID="{668B1235-2670-40B7-840C-B841A2B9C9D3}" presName="parentText" presStyleLbl="node1" presStyleIdx="3" presStyleCnt="4">
        <dgm:presLayoutVars>
          <dgm:chMax val="0"/>
          <dgm:bulletEnabled val="1"/>
        </dgm:presLayoutVars>
      </dgm:prSet>
      <dgm:spPr/>
    </dgm:pt>
  </dgm:ptLst>
  <dgm:cxnLst>
    <dgm:cxn modelId="{690F4C0E-DF75-4F27-8D2D-55E3255E9B07}" type="presOf" srcId="{C91C1992-0F35-4E2A-A310-C0DCB814C6FB}" destId="{F145E750-CD50-481A-9978-D59E359E84DA}" srcOrd="0" destOrd="0" presId="urn:microsoft.com/office/officeart/2005/8/layout/vList2"/>
    <dgm:cxn modelId="{8574C129-2711-41FD-AD17-361C3A37724E}" srcId="{E4E24636-6012-4889-98AB-53A4EA26E0D2}" destId="{C91C1992-0F35-4E2A-A310-C0DCB814C6FB}" srcOrd="0" destOrd="0" parTransId="{8F3B5719-3184-4FAC-A55D-54D11A5295D0}" sibTransId="{7E82438E-5ADD-4219-843B-05E90C187FE5}"/>
    <dgm:cxn modelId="{81C06F40-34D0-49C6-B568-13BD503E8522}" type="presOf" srcId="{668B1235-2670-40B7-840C-B841A2B9C9D3}" destId="{4E6DAED3-F256-43CD-B0FE-744EF5C84438}" srcOrd="0" destOrd="0" presId="urn:microsoft.com/office/officeart/2005/8/layout/vList2"/>
    <dgm:cxn modelId="{A01B2565-BDAB-4E5D-9F27-3FA5E499D5F2}" type="presOf" srcId="{E4E24636-6012-4889-98AB-53A4EA26E0D2}" destId="{71B56F37-2610-4BBB-B3B5-2A794DB8A4F0}" srcOrd="0" destOrd="0" presId="urn:microsoft.com/office/officeart/2005/8/layout/vList2"/>
    <dgm:cxn modelId="{3BDEE76D-AF41-4784-AD13-075F47CF34DC}" type="presOf" srcId="{930DA839-6C32-4CD2-B3A4-B85F160591CE}" destId="{E39CE529-6CEA-4D25-BD41-5C51B383103A}" srcOrd="0" destOrd="0" presId="urn:microsoft.com/office/officeart/2005/8/layout/vList2"/>
    <dgm:cxn modelId="{06282E6F-6860-4ABA-9CED-71001A559CF9}" srcId="{E4E24636-6012-4889-98AB-53A4EA26E0D2}" destId="{668B1235-2670-40B7-840C-B841A2B9C9D3}" srcOrd="3" destOrd="0" parTransId="{38F0AC95-FD04-442F-B5D1-473121AB8257}" sibTransId="{4BC3B4D0-01BE-4FB4-BE7C-72EE4F8797E5}"/>
    <dgm:cxn modelId="{25E8E878-0937-489E-B9D6-380968E4CA66}" srcId="{E4E24636-6012-4889-98AB-53A4EA26E0D2}" destId="{930DA839-6C32-4CD2-B3A4-B85F160591CE}" srcOrd="1" destOrd="0" parTransId="{E5EE37BD-E1EA-4F76-9876-F4545A010A92}" sibTransId="{88E92EBD-0079-46FF-AA16-1C630AB80BC7}"/>
    <dgm:cxn modelId="{A81AF278-B006-4F4D-8083-2DE77A012F68}" type="presOf" srcId="{C94215C9-2EBF-4E81-9BCF-FFBEA1096156}" destId="{68C384F1-7C95-4673-87D6-95BFE5D63BE7}" srcOrd="0" destOrd="0" presId="urn:microsoft.com/office/officeart/2005/8/layout/vList2"/>
    <dgm:cxn modelId="{A2A76C88-6D6B-447A-ABBA-4856EAA9F4CC}" srcId="{E4E24636-6012-4889-98AB-53A4EA26E0D2}" destId="{C94215C9-2EBF-4E81-9BCF-FFBEA1096156}" srcOrd="2" destOrd="0" parTransId="{7272E9D5-8828-4104-884E-DDBE2A304118}" sibTransId="{BD765451-FC23-485D-921E-5A2A4300390A}"/>
    <dgm:cxn modelId="{7CC8DCD9-C72E-430E-BD5D-E8654E4A7525}" type="presParOf" srcId="{71B56F37-2610-4BBB-B3B5-2A794DB8A4F0}" destId="{F145E750-CD50-481A-9978-D59E359E84DA}" srcOrd="0" destOrd="0" presId="urn:microsoft.com/office/officeart/2005/8/layout/vList2"/>
    <dgm:cxn modelId="{467E29BE-9CB2-46A9-95DD-AEB600459716}" type="presParOf" srcId="{71B56F37-2610-4BBB-B3B5-2A794DB8A4F0}" destId="{AF40DDF6-8640-4742-8370-9957E034555B}" srcOrd="1" destOrd="0" presId="urn:microsoft.com/office/officeart/2005/8/layout/vList2"/>
    <dgm:cxn modelId="{75D42930-FCC4-4BA8-B05E-BD583381F482}" type="presParOf" srcId="{71B56F37-2610-4BBB-B3B5-2A794DB8A4F0}" destId="{E39CE529-6CEA-4D25-BD41-5C51B383103A}" srcOrd="2" destOrd="0" presId="urn:microsoft.com/office/officeart/2005/8/layout/vList2"/>
    <dgm:cxn modelId="{5CAFF2A3-6D40-405F-8E82-382B901E2AF1}" type="presParOf" srcId="{71B56F37-2610-4BBB-B3B5-2A794DB8A4F0}" destId="{E844A737-BF33-4F07-BE24-9E14CD1CE2FC}" srcOrd="3" destOrd="0" presId="urn:microsoft.com/office/officeart/2005/8/layout/vList2"/>
    <dgm:cxn modelId="{8EE5ECF4-04E4-456F-8953-616745F0BF32}" type="presParOf" srcId="{71B56F37-2610-4BBB-B3B5-2A794DB8A4F0}" destId="{68C384F1-7C95-4673-87D6-95BFE5D63BE7}" srcOrd="4" destOrd="0" presId="urn:microsoft.com/office/officeart/2005/8/layout/vList2"/>
    <dgm:cxn modelId="{7ED13DCC-2E35-4EF6-8A9C-AD296E9BE058}" type="presParOf" srcId="{71B56F37-2610-4BBB-B3B5-2A794DB8A4F0}" destId="{F7DF43E9-D9AF-4912-B583-7A4D0A1AB3F7}" srcOrd="5" destOrd="0" presId="urn:microsoft.com/office/officeart/2005/8/layout/vList2"/>
    <dgm:cxn modelId="{6F976531-995D-4C74-9605-A3AED3E2B0F3}" type="presParOf" srcId="{71B56F37-2610-4BBB-B3B5-2A794DB8A4F0}" destId="{4E6DAED3-F256-43CD-B0FE-744EF5C8443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05DAA-FBE5-4BF1-B7D2-20187F884C8E}">
      <dsp:nvSpPr>
        <dsp:cNvPr id="0" name=""/>
        <dsp:cNvSpPr/>
      </dsp:nvSpPr>
      <dsp:spPr>
        <a:xfrm>
          <a:off x="3495" y="0"/>
          <a:ext cx="2128541" cy="494781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Dietary supplements are products that contain “dietary ingredients” and if you are a person that is a picky eater, they sound terrific!</a:t>
          </a:r>
        </a:p>
      </dsp:txBody>
      <dsp:txXfrm>
        <a:off x="65838" y="62343"/>
        <a:ext cx="2003855" cy="4823132"/>
      </dsp:txXfrm>
    </dsp:sp>
    <dsp:sp modelId="{130BF813-018C-4F01-A64D-65165938B5E4}">
      <dsp:nvSpPr>
        <dsp:cNvPr id="0" name=""/>
        <dsp:cNvSpPr/>
      </dsp:nvSpPr>
      <dsp:spPr>
        <a:xfrm>
          <a:off x="2339048" y="2209969"/>
          <a:ext cx="438863" cy="52787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2339048" y="2315545"/>
        <a:ext cx="307204" cy="316726"/>
      </dsp:txXfrm>
    </dsp:sp>
    <dsp:sp modelId="{B2AC24F2-47C0-434D-9515-3F78984FC82F}">
      <dsp:nvSpPr>
        <dsp:cNvPr id="0" name=""/>
        <dsp:cNvSpPr/>
      </dsp:nvSpPr>
      <dsp:spPr>
        <a:xfrm>
          <a:off x="2960082" y="-694"/>
          <a:ext cx="2128541" cy="4949206"/>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t>While every individual is different, overall, research shows that </a:t>
          </a:r>
          <a:r>
            <a:rPr lang="en-US" sz="2000" b="1" i="0" kern="1200" dirty="0"/>
            <a:t>supplements do not offer cancer protection</a:t>
          </a:r>
          <a:r>
            <a:rPr lang="en-US" sz="2000" b="0" i="0" kern="1200" dirty="0"/>
            <a:t> or provide benefits to survivors worried about recurrence. In some cases, supplements may even be harmful.</a:t>
          </a:r>
          <a:endParaRPr lang="en-US" sz="2000" kern="1200" dirty="0"/>
        </a:p>
      </dsp:txBody>
      <dsp:txXfrm>
        <a:off x="3022425" y="61649"/>
        <a:ext cx="2003855" cy="4824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3EAC4-55F6-46B3-B6C1-3A152B8C11CC}">
      <dsp:nvSpPr>
        <dsp:cNvPr id="0" name=""/>
        <dsp:cNvSpPr/>
      </dsp:nvSpPr>
      <dsp:spPr>
        <a:xfrm>
          <a:off x="0" y="3988"/>
          <a:ext cx="6367912" cy="9045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Fatigue</a:t>
          </a:r>
        </a:p>
      </dsp:txBody>
      <dsp:txXfrm>
        <a:off x="44158" y="48146"/>
        <a:ext cx="6279596" cy="816263"/>
      </dsp:txXfrm>
    </dsp:sp>
    <dsp:sp modelId="{97B355B0-3838-4D57-8C02-8398CFA142CB}">
      <dsp:nvSpPr>
        <dsp:cNvPr id="0" name=""/>
        <dsp:cNvSpPr/>
      </dsp:nvSpPr>
      <dsp:spPr>
        <a:xfrm>
          <a:off x="0" y="917733"/>
          <a:ext cx="6367912" cy="904579"/>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Stress, depression, reduced mental function</a:t>
          </a:r>
        </a:p>
      </dsp:txBody>
      <dsp:txXfrm>
        <a:off x="44158" y="961891"/>
        <a:ext cx="6279596" cy="816263"/>
      </dsp:txXfrm>
    </dsp:sp>
    <dsp:sp modelId="{34FBDA97-3739-457F-8DB1-15C0FC34C7D3}">
      <dsp:nvSpPr>
        <dsp:cNvPr id="0" name=""/>
        <dsp:cNvSpPr/>
      </dsp:nvSpPr>
      <dsp:spPr>
        <a:xfrm>
          <a:off x="0" y="1834125"/>
          <a:ext cx="6367912" cy="90457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Changes in taste preference</a:t>
          </a:r>
        </a:p>
      </dsp:txBody>
      <dsp:txXfrm>
        <a:off x="44158" y="1878283"/>
        <a:ext cx="6279596" cy="816263"/>
      </dsp:txXfrm>
    </dsp:sp>
    <dsp:sp modelId="{CCE92FFA-AF08-44A4-8900-9E70AA546ECE}">
      <dsp:nvSpPr>
        <dsp:cNvPr id="0" name=""/>
        <dsp:cNvSpPr/>
      </dsp:nvSpPr>
      <dsp:spPr>
        <a:xfrm>
          <a:off x="0" y="2750516"/>
          <a:ext cx="6367912" cy="90457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Craving unhealthy food</a:t>
          </a:r>
        </a:p>
      </dsp:txBody>
      <dsp:txXfrm>
        <a:off x="44158" y="2794674"/>
        <a:ext cx="6279596" cy="816263"/>
      </dsp:txXfrm>
    </dsp:sp>
    <dsp:sp modelId="{59A59220-F042-4056-A966-962B674D9869}">
      <dsp:nvSpPr>
        <dsp:cNvPr id="0" name=""/>
        <dsp:cNvSpPr/>
      </dsp:nvSpPr>
      <dsp:spPr>
        <a:xfrm>
          <a:off x="0" y="3666908"/>
          <a:ext cx="6367912" cy="90457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Loss of appetite </a:t>
          </a:r>
        </a:p>
      </dsp:txBody>
      <dsp:txXfrm>
        <a:off x="44158" y="3711066"/>
        <a:ext cx="6279596" cy="816263"/>
      </dsp:txXfrm>
    </dsp:sp>
    <dsp:sp modelId="{BB0CD017-D193-49AA-977E-961E9318B4DE}">
      <dsp:nvSpPr>
        <dsp:cNvPr id="0" name=""/>
        <dsp:cNvSpPr/>
      </dsp:nvSpPr>
      <dsp:spPr>
        <a:xfrm>
          <a:off x="0" y="4583300"/>
          <a:ext cx="6367912" cy="904579"/>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Cost</a:t>
          </a:r>
        </a:p>
      </dsp:txBody>
      <dsp:txXfrm>
        <a:off x="44158" y="4627458"/>
        <a:ext cx="6279596" cy="816263"/>
      </dsp:txXfrm>
    </dsp:sp>
    <dsp:sp modelId="{5C11DE9B-48EF-43EA-A229-B88794CA7157}">
      <dsp:nvSpPr>
        <dsp:cNvPr id="0" name=""/>
        <dsp:cNvSpPr/>
      </dsp:nvSpPr>
      <dsp:spPr>
        <a:xfrm>
          <a:off x="0" y="5499691"/>
          <a:ext cx="6367912" cy="9045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Lack of time to prepare meals</a:t>
          </a:r>
        </a:p>
      </dsp:txBody>
      <dsp:txXfrm>
        <a:off x="44158" y="5543849"/>
        <a:ext cx="6279596" cy="8162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5E750-CD50-481A-9978-D59E359E84DA}">
      <dsp:nvSpPr>
        <dsp:cNvPr id="0" name=""/>
        <dsp:cNvSpPr/>
      </dsp:nvSpPr>
      <dsp:spPr>
        <a:xfrm>
          <a:off x="0" y="588306"/>
          <a:ext cx="6367912" cy="11992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a:t>Whole grains</a:t>
          </a:r>
        </a:p>
      </dsp:txBody>
      <dsp:txXfrm>
        <a:off x="58543" y="646849"/>
        <a:ext cx="6250826" cy="1082164"/>
      </dsp:txXfrm>
    </dsp:sp>
    <dsp:sp modelId="{E39CE529-6CEA-4D25-BD41-5C51B383103A}">
      <dsp:nvSpPr>
        <dsp:cNvPr id="0" name=""/>
        <dsp:cNvSpPr/>
      </dsp:nvSpPr>
      <dsp:spPr>
        <a:xfrm>
          <a:off x="0" y="1931556"/>
          <a:ext cx="6367912" cy="119925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a:t>Greens and beans</a:t>
          </a:r>
        </a:p>
      </dsp:txBody>
      <dsp:txXfrm>
        <a:off x="58543" y="1990099"/>
        <a:ext cx="6250826" cy="1082164"/>
      </dsp:txXfrm>
    </dsp:sp>
    <dsp:sp modelId="{68C384F1-7C95-4673-87D6-95BFE5D63BE7}">
      <dsp:nvSpPr>
        <dsp:cNvPr id="0" name=""/>
        <dsp:cNvSpPr/>
      </dsp:nvSpPr>
      <dsp:spPr>
        <a:xfrm>
          <a:off x="0" y="3274806"/>
          <a:ext cx="6367912" cy="119925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a:t>Excessive sodium</a:t>
          </a:r>
        </a:p>
      </dsp:txBody>
      <dsp:txXfrm>
        <a:off x="58543" y="3333349"/>
        <a:ext cx="6250826" cy="1082164"/>
      </dsp:txXfrm>
    </dsp:sp>
    <dsp:sp modelId="{4E6DAED3-F256-43CD-B0FE-744EF5C84438}">
      <dsp:nvSpPr>
        <dsp:cNvPr id="0" name=""/>
        <dsp:cNvSpPr/>
      </dsp:nvSpPr>
      <dsp:spPr>
        <a:xfrm>
          <a:off x="0" y="4618056"/>
          <a:ext cx="6367912" cy="11992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a:t>Fatty acid components</a:t>
          </a:r>
        </a:p>
      </dsp:txBody>
      <dsp:txXfrm>
        <a:off x="58543" y="4676599"/>
        <a:ext cx="6250826" cy="108216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93098E-96FD-4064-9AAE-56B65AF1E2C0}" type="datetimeFigureOut">
              <a:rPr lang="en-US" smtClean="0"/>
              <a:t>10/9/2023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E43555-198C-4E82-966B-2F2F1E2FEC5F}" type="slidenum">
              <a:rPr lang="en-US" smtClean="0"/>
              <a:t>‹#›</a:t>
            </a:fld>
            <a:endParaRPr lang="en-US"/>
          </a:p>
        </p:txBody>
      </p:sp>
    </p:spTree>
    <p:extLst>
      <p:ext uri="{BB962C8B-B14F-4D97-AF65-F5344CB8AC3E}">
        <p14:creationId xmlns:p14="http://schemas.microsoft.com/office/powerpoint/2010/main" val="279417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E43555-198C-4E82-966B-2F2F1E2FEC5F}" type="slidenum">
              <a:rPr lang="en-US" smtClean="0"/>
              <a:t>3</a:t>
            </a:fld>
            <a:endParaRPr lang="en-US"/>
          </a:p>
        </p:txBody>
      </p:sp>
    </p:spTree>
    <p:extLst>
      <p:ext uri="{BB962C8B-B14F-4D97-AF65-F5344CB8AC3E}">
        <p14:creationId xmlns:p14="http://schemas.microsoft.com/office/powerpoint/2010/main" val="800065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344FB-4748-44CB-992B-AFE84CB438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2153FD-5888-4FFB-B772-28870D2B0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18445D-6DBF-4CE5-9844-0A66B8DE2E52}"/>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5" name="Footer Placeholder 4">
            <a:extLst>
              <a:ext uri="{FF2B5EF4-FFF2-40B4-BE49-F238E27FC236}">
                <a16:creationId xmlns:a16="http://schemas.microsoft.com/office/drawing/2014/main" id="{9D358B84-E8B2-4D18-9646-34234D03FF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7813B-E7BE-48C2-AB57-A364049B4A4E}"/>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1547871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CA01E-45EA-4EB0-B235-BD59BE7113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72291B-8398-4CD5-B245-4026B85CA8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DE849F-1950-4A4A-BCF5-BE99E3B3C8B9}"/>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5" name="Footer Placeholder 4">
            <a:extLst>
              <a:ext uri="{FF2B5EF4-FFF2-40B4-BE49-F238E27FC236}">
                <a16:creationId xmlns:a16="http://schemas.microsoft.com/office/drawing/2014/main" id="{B6D56FEE-13CE-4A0D-ACEA-FEBCAD157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5C751-4588-4DD7-998C-E312A5D072E5}"/>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2645985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3916B-EACC-47EF-8F2D-F864E8A808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20BB14-76B0-46C9-AC05-9D135D385B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083BA-A8DC-422D-A63F-5426FE11C8EC}"/>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5" name="Footer Placeholder 4">
            <a:extLst>
              <a:ext uri="{FF2B5EF4-FFF2-40B4-BE49-F238E27FC236}">
                <a16:creationId xmlns:a16="http://schemas.microsoft.com/office/drawing/2014/main" id="{34CA278A-7124-48DA-928A-3B5B784DC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4BDBD-CCC4-46AE-B0E3-6C3A1867CCE8}"/>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246909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AAB1D-BBF8-4287-B53E-CFA971E90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B83C2B-DD9E-478C-97A3-31441EAD28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38CCD-2C58-46F6-BA7F-19139A846DA7}"/>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5" name="Footer Placeholder 4">
            <a:extLst>
              <a:ext uri="{FF2B5EF4-FFF2-40B4-BE49-F238E27FC236}">
                <a16:creationId xmlns:a16="http://schemas.microsoft.com/office/drawing/2014/main" id="{FC45392B-08D3-4D42-A3C2-6A916300C7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3C4E7-39BF-427A-B2EB-A8460DABC383}"/>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58702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E40A1-521F-4CF2-9A12-99E09261C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68A02A-4E77-4766-BFA9-BCBF8C1130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3C8BE8-71F8-4E9B-A1E7-19811F058828}"/>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5" name="Footer Placeholder 4">
            <a:extLst>
              <a:ext uri="{FF2B5EF4-FFF2-40B4-BE49-F238E27FC236}">
                <a16:creationId xmlns:a16="http://schemas.microsoft.com/office/drawing/2014/main" id="{9EDC6CDD-CD1E-4ADA-9EBD-4C3C34E80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3AF1D4-3FEC-44E0-A671-A514EB0602D9}"/>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124342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2D222-FC35-4741-A270-DEEED8592F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FB0889-27C5-4A8E-A8CE-AB04E82457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61C391-4061-4C23-BBB5-4C04277D6F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23584D-9DC5-4C48-AC93-D5502EFD1769}"/>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6" name="Footer Placeholder 5">
            <a:extLst>
              <a:ext uri="{FF2B5EF4-FFF2-40B4-BE49-F238E27FC236}">
                <a16:creationId xmlns:a16="http://schemas.microsoft.com/office/drawing/2014/main" id="{D00582F3-4DCA-4E5F-AEB4-3B05CB9C2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CCDC38-974A-44F8-BFDD-455E00A1C459}"/>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189227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F8B9-9A83-458C-BE3A-FCD794D5E6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167621-570D-410B-BE19-216CB55757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B4234F-4630-4FFF-B771-05ACF2C2BF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BF7D74-FDFD-4229-95F5-67F4742F9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17A9B8-FBDB-451A-A997-79299B8411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EB2783-7D79-4A32-B7B9-F5D40F89DA36}"/>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8" name="Footer Placeholder 7">
            <a:extLst>
              <a:ext uri="{FF2B5EF4-FFF2-40B4-BE49-F238E27FC236}">
                <a16:creationId xmlns:a16="http://schemas.microsoft.com/office/drawing/2014/main" id="{6B2189EF-0649-4CB0-9796-DFC995A5B4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91D8C1-39B7-4D48-ABE7-7CD28011E6F2}"/>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229217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9814B-0762-48A1-B739-C3B52083FF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6F4FD3-6FF0-487B-ADBD-11DAC521B57C}"/>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4" name="Footer Placeholder 3">
            <a:extLst>
              <a:ext uri="{FF2B5EF4-FFF2-40B4-BE49-F238E27FC236}">
                <a16:creationId xmlns:a16="http://schemas.microsoft.com/office/drawing/2014/main" id="{F411400E-15E9-4615-8DFB-68A6036EA0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EA1626-9954-4B4D-B042-3AC5C346308F}"/>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141899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A9708-0B32-4BCF-AEAD-2F3687D00769}"/>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3" name="Footer Placeholder 2">
            <a:extLst>
              <a:ext uri="{FF2B5EF4-FFF2-40B4-BE49-F238E27FC236}">
                <a16:creationId xmlns:a16="http://schemas.microsoft.com/office/drawing/2014/main" id="{A39A07DB-47D5-4160-8413-52F2CC14C3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013265-218A-4EF1-B2DA-DF103B8F0E51}"/>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81968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0AA11-9187-43C0-9B89-31DF97C8D0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5FB2F6-C6FB-467D-87C5-70E0DF9093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A55400-6FB0-47DA-9E5F-DC6B4A7EB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BF0ED9-CA98-4DF5-88E5-B9EA2B9F668E}"/>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6" name="Footer Placeholder 5">
            <a:extLst>
              <a:ext uri="{FF2B5EF4-FFF2-40B4-BE49-F238E27FC236}">
                <a16:creationId xmlns:a16="http://schemas.microsoft.com/office/drawing/2014/main" id="{D051D6AC-F17A-41E6-A5A5-14705494E3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79984D-93FE-4AED-AB63-7564625ABFDC}"/>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3912871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C13ED-9798-40D5-AEE5-BB213A58F4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381E4F-F7A2-44E6-AD98-7AB2BAD955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3B186B-AE6D-463B-8D09-0CC35529F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EDDB8A-9FBA-4ABD-991E-31CEEF18015C}"/>
              </a:ext>
            </a:extLst>
          </p:cNvPr>
          <p:cNvSpPr>
            <a:spLocks noGrp="1"/>
          </p:cNvSpPr>
          <p:nvPr>
            <p:ph type="dt" sz="half" idx="10"/>
          </p:nvPr>
        </p:nvSpPr>
        <p:spPr/>
        <p:txBody>
          <a:bodyPr/>
          <a:lstStyle/>
          <a:p>
            <a:fld id="{ED33F4D8-A4AE-4CA1-80F5-C4BBD7865791}" type="datetimeFigureOut">
              <a:rPr lang="en-US" smtClean="0"/>
              <a:t>10/9/2023</a:t>
            </a:fld>
            <a:endParaRPr lang="en-US"/>
          </a:p>
        </p:txBody>
      </p:sp>
      <p:sp>
        <p:nvSpPr>
          <p:cNvPr id="6" name="Footer Placeholder 5">
            <a:extLst>
              <a:ext uri="{FF2B5EF4-FFF2-40B4-BE49-F238E27FC236}">
                <a16:creationId xmlns:a16="http://schemas.microsoft.com/office/drawing/2014/main" id="{33EB32BB-50E4-4504-A87F-D3464BC279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B7A794-412E-41E4-BC99-09665D2AB7DC}"/>
              </a:ext>
            </a:extLst>
          </p:cNvPr>
          <p:cNvSpPr>
            <a:spLocks noGrp="1"/>
          </p:cNvSpPr>
          <p:nvPr>
            <p:ph type="sldNum" sz="quarter" idx="12"/>
          </p:nvPr>
        </p:nvSpPr>
        <p:spPr/>
        <p:txBody>
          <a:bodyPr/>
          <a:lstStyle/>
          <a:p>
            <a:fld id="{FD148196-A353-4FFF-AA97-BFBB891DACB1}" type="slidenum">
              <a:rPr lang="en-US" smtClean="0"/>
              <a:t>‹#›</a:t>
            </a:fld>
            <a:endParaRPr lang="en-US"/>
          </a:p>
        </p:txBody>
      </p:sp>
    </p:spTree>
    <p:extLst>
      <p:ext uri="{BB962C8B-B14F-4D97-AF65-F5344CB8AC3E}">
        <p14:creationId xmlns:p14="http://schemas.microsoft.com/office/powerpoint/2010/main" val="35927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FD78A8-A9D3-42F5-92B1-4A23A9FF73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A8548-993D-4345-9AC6-3BA2B30B5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43389-2133-4C0D-8018-5E5FBEA7FF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3F4D8-A4AE-4CA1-80F5-C4BBD7865791}" type="datetimeFigureOut">
              <a:rPr lang="en-US" smtClean="0"/>
              <a:t>10/9/2023</a:t>
            </a:fld>
            <a:endParaRPr lang="en-US"/>
          </a:p>
        </p:txBody>
      </p:sp>
      <p:sp>
        <p:nvSpPr>
          <p:cNvPr id="5" name="Footer Placeholder 4">
            <a:extLst>
              <a:ext uri="{FF2B5EF4-FFF2-40B4-BE49-F238E27FC236}">
                <a16:creationId xmlns:a16="http://schemas.microsoft.com/office/drawing/2014/main" id="{017083AF-9C0B-45F3-B43A-ADC7E2F4C1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599596-CEF0-4DBD-8C4D-B5ECBB7D9A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48196-A353-4FFF-AA97-BFBB891DACB1}" type="slidenum">
              <a:rPr lang="en-US" smtClean="0"/>
              <a:t>‹#›</a:t>
            </a:fld>
            <a:endParaRPr lang="en-US"/>
          </a:p>
        </p:txBody>
      </p:sp>
    </p:spTree>
    <p:extLst>
      <p:ext uri="{BB962C8B-B14F-4D97-AF65-F5344CB8AC3E}">
        <p14:creationId xmlns:p14="http://schemas.microsoft.com/office/powerpoint/2010/main" val="4151390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aicr.org/" TargetMode="External"/><Relationship Id="rId7" Type="http://schemas.openxmlformats.org/officeDocument/2006/relationships/hyperlink" Target="http://www.rebeccakatz.com/" TargetMode="External"/><Relationship Id="rId2" Type="http://schemas.openxmlformats.org/officeDocument/2006/relationships/hyperlink" Target="http://www.cancersupportcommunity.org/" TargetMode="External"/><Relationship Id="rId1" Type="http://schemas.openxmlformats.org/officeDocument/2006/relationships/slideLayout" Target="../slideLayouts/slideLayout2.xml"/><Relationship Id="rId6" Type="http://schemas.openxmlformats.org/officeDocument/2006/relationships/hyperlink" Target="http://www.eatingwell.com/" TargetMode="External"/><Relationship Id="rId5" Type="http://schemas.openxmlformats.org/officeDocument/2006/relationships/hyperlink" Target="http://www.cancerdietitian.com/" TargetMode="External"/><Relationship Id="rId4" Type="http://schemas.openxmlformats.org/officeDocument/2006/relationships/hyperlink" Target="http://www.cookforyourlife.org/"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aicr.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6AC0D732-18F2-4A74-83D0-5E259C54B366}"/>
              </a:ext>
            </a:extLst>
          </p:cNvPr>
          <p:cNvSpPr>
            <a:spLocks noGrp="1"/>
          </p:cNvSpPr>
          <p:nvPr>
            <p:ph type="ctrTitle"/>
          </p:nvPr>
        </p:nvSpPr>
        <p:spPr>
          <a:xfrm>
            <a:off x="804672" y="1243013"/>
            <a:ext cx="3855720" cy="4371974"/>
          </a:xfrm>
        </p:spPr>
        <p:txBody>
          <a:bodyPr vert="horz" lIns="91440" tIns="45720" rIns="91440" bIns="45720" rtlCol="0" anchor="ctr">
            <a:normAutofit/>
          </a:bodyPr>
          <a:lstStyle/>
          <a:p>
            <a:pPr algn="l"/>
            <a:r>
              <a:rPr lang="en-US" sz="4800" kern="1200" dirty="0">
                <a:solidFill>
                  <a:schemeClr val="tx2"/>
                </a:solidFill>
                <a:latin typeface="+mj-lt"/>
                <a:ea typeface="+mj-ea"/>
                <a:cs typeface="+mj-cs"/>
              </a:rPr>
              <a:t>Cancer Survivorship and Nutrition</a:t>
            </a:r>
            <a:br>
              <a:rPr lang="en-US" sz="3600" kern="1200" dirty="0">
                <a:solidFill>
                  <a:schemeClr val="tx2"/>
                </a:solidFill>
                <a:latin typeface="+mj-lt"/>
                <a:ea typeface="+mj-ea"/>
                <a:cs typeface="+mj-cs"/>
              </a:rPr>
            </a:br>
            <a:br>
              <a:rPr lang="en-US" sz="3600" kern="1200" dirty="0">
                <a:solidFill>
                  <a:schemeClr val="tx2"/>
                </a:solidFill>
                <a:latin typeface="+mj-lt"/>
                <a:ea typeface="+mj-ea"/>
                <a:cs typeface="+mj-cs"/>
              </a:rPr>
            </a:br>
            <a:endParaRPr lang="en-US" sz="3600" kern="1200" dirty="0">
              <a:solidFill>
                <a:schemeClr val="tx2"/>
              </a:solidFill>
              <a:latin typeface="+mj-lt"/>
              <a:ea typeface="+mj-ea"/>
              <a:cs typeface="+mj-cs"/>
            </a:endParaRPr>
          </a:p>
        </p:txBody>
      </p:sp>
      <p:grpSp>
        <p:nvGrpSpPr>
          <p:cNvPr id="83" name="Group 82">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84" name="Freeform: Shape 83">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ubtitle 2">
            <a:extLst>
              <a:ext uri="{FF2B5EF4-FFF2-40B4-BE49-F238E27FC236}">
                <a16:creationId xmlns:a16="http://schemas.microsoft.com/office/drawing/2014/main" id="{6912360E-A9F6-4D8D-BF3F-E11F799A22FC}"/>
              </a:ext>
            </a:extLst>
          </p:cNvPr>
          <p:cNvSpPr>
            <a:spLocks noGrp="1"/>
          </p:cNvSpPr>
          <p:nvPr>
            <p:ph type="subTitle" idx="1"/>
          </p:nvPr>
        </p:nvSpPr>
        <p:spPr>
          <a:xfrm>
            <a:off x="6632812" y="1032987"/>
            <a:ext cx="4919108" cy="4792027"/>
          </a:xfrm>
        </p:spPr>
        <p:txBody>
          <a:bodyPr vert="horz" lIns="91440" tIns="45720" rIns="91440" bIns="45720" rtlCol="0" anchor="ctr">
            <a:normAutofit/>
          </a:bodyPr>
          <a:lstStyle/>
          <a:p>
            <a:pPr indent="-228600">
              <a:buFont typeface="Arial" panose="020B0604020202020204" pitchFamily="34" charset="0"/>
              <a:buChar char="•"/>
            </a:pPr>
            <a:r>
              <a:rPr lang="en-US" sz="2800" dirty="0">
                <a:solidFill>
                  <a:schemeClr val="tx2"/>
                </a:solidFill>
              </a:rPr>
              <a:t>Indiana Cancer Registrars Association Annual Fall Conference</a:t>
            </a:r>
          </a:p>
          <a:p>
            <a:pPr indent="-228600">
              <a:buFont typeface="Arial" panose="020B0604020202020204" pitchFamily="34" charset="0"/>
              <a:buChar char="•"/>
            </a:pPr>
            <a:r>
              <a:rPr lang="en-US" sz="2800" dirty="0">
                <a:solidFill>
                  <a:schemeClr val="tx2"/>
                </a:solidFill>
              </a:rPr>
              <a:t>Lisa Maccaroni RDN, CSO, LD,     LDE, CDCES</a:t>
            </a:r>
          </a:p>
          <a:p>
            <a:pPr indent="-228600">
              <a:buFont typeface="Arial" panose="020B0604020202020204" pitchFamily="34" charset="0"/>
              <a:buChar char="•"/>
            </a:pPr>
            <a:r>
              <a:rPr lang="en-US" sz="2800" dirty="0">
                <a:solidFill>
                  <a:schemeClr val="tx2"/>
                </a:solidFill>
              </a:rPr>
              <a:t>Hendricks Regional Health</a:t>
            </a:r>
          </a:p>
        </p:txBody>
      </p:sp>
    </p:spTree>
    <p:extLst>
      <p:ext uri="{BB962C8B-B14F-4D97-AF65-F5344CB8AC3E}">
        <p14:creationId xmlns:p14="http://schemas.microsoft.com/office/powerpoint/2010/main" val="3050329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3856E9-4239-4EE7-A372-FDCF4882FD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CC9CDCF-90F8-42B0-BD0A-794C526880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30095"/>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C07D05FE-3FB8-4314-A050-9AB40814D7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1219"/>
            <a:ext cx="5646974" cy="6483075"/>
            <a:chOff x="-19221" y="0"/>
            <a:chExt cx="5646974" cy="6483075"/>
          </a:xfrm>
        </p:grpSpPr>
        <p:sp>
          <p:nvSpPr>
            <p:cNvPr id="14" name="Freeform: Shape 13">
              <a:extLst>
                <a:ext uri="{FF2B5EF4-FFF2-40B4-BE49-F238E27FC236}">
                  <a16:creationId xmlns:a16="http://schemas.microsoft.com/office/drawing/2014/main" id="{BDDC6C42-DDD5-4105-85F2-9C052563AE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FB95E12-4EF0-42F7-BCF9-AD31B4C8E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338F8B2-67A9-4086-9341-7705CAB6F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E653AAAF-CCEF-494B-9366-16BB3815A6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4B356D9-49C3-412F-8E03-AC9AE8371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6EB829C-7236-0EF1-F53B-FCB8D19AB3C1}"/>
              </a:ext>
            </a:extLst>
          </p:cNvPr>
          <p:cNvSpPr>
            <a:spLocks noGrp="1"/>
          </p:cNvSpPr>
          <p:nvPr>
            <p:ph type="title"/>
          </p:nvPr>
        </p:nvSpPr>
        <p:spPr>
          <a:xfrm>
            <a:off x="804672" y="2023236"/>
            <a:ext cx="3659777" cy="2820908"/>
          </a:xfrm>
        </p:spPr>
        <p:txBody>
          <a:bodyPr>
            <a:normAutofit/>
          </a:bodyPr>
          <a:lstStyle/>
          <a:p>
            <a:r>
              <a:rPr lang="en-US" sz="4000">
                <a:solidFill>
                  <a:schemeClr val="tx2"/>
                </a:solidFill>
              </a:rPr>
              <a:t>Supplements:  To use or not to use?</a:t>
            </a:r>
          </a:p>
        </p:txBody>
      </p:sp>
      <p:graphicFrame>
        <p:nvGraphicFramePr>
          <p:cNvPr id="5" name="Content Placeholder 2">
            <a:extLst>
              <a:ext uri="{FF2B5EF4-FFF2-40B4-BE49-F238E27FC236}">
                <a16:creationId xmlns:a16="http://schemas.microsoft.com/office/drawing/2014/main" id="{E107BA5E-7F2F-2219-F6BD-D1286EEA320D}"/>
              </a:ext>
            </a:extLst>
          </p:cNvPr>
          <p:cNvGraphicFramePr>
            <a:graphicFrameLocks noGrp="1"/>
          </p:cNvGraphicFramePr>
          <p:nvPr>
            <p:ph idx="1"/>
            <p:extLst>
              <p:ext uri="{D42A27DB-BD31-4B8C-83A1-F6EECF244321}">
                <p14:modId xmlns:p14="http://schemas.microsoft.com/office/powerpoint/2010/main" val="2111373037"/>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7820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8AC8E79-ECD6-4F34-BE5A-9F5E850E8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D2BE1BB-2AB2-4D7E-9E27-8D245181B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22A1615C-2156-4B15-BF3E-39794B37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97691"/>
            <a:ext cx="5378624" cy="6402614"/>
            <a:chOff x="-19221" y="197691"/>
            <a:chExt cx="5378624" cy="6402614"/>
          </a:xfrm>
        </p:grpSpPr>
        <p:sp>
          <p:nvSpPr>
            <p:cNvPr id="34" name="Freeform: Shape 33">
              <a:extLst>
                <a:ext uri="{FF2B5EF4-FFF2-40B4-BE49-F238E27FC236}">
                  <a16:creationId xmlns:a16="http://schemas.microsoft.com/office/drawing/2014/main" id="{D0AAA4B8-4E08-4663-9835-BA403F00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CB4869D1-3E13-4881-A292-2F38ECC07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3FEDB7CE-BB3D-4A0D-A73F-3117044F3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A6E0C6E1-7FBF-471E-849C-A54AF1D41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B2BFAA38-D910-41AD-BBED-0608E4AE71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033F977F-63D1-41FA-BBE6-412D57428AAD}"/>
              </a:ext>
            </a:extLst>
          </p:cNvPr>
          <p:cNvSpPr>
            <a:spLocks noGrp="1"/>
          </p:cNvSpPr>
          <p:nvPr>
            <p:ph type="title"/>
          </p:nvPr>
        </p:nvSpPr>
        <p:spPr>
          <a:xfrm>
            <a:off x="804672" y="1904301"/>
            <a:ext cx="3476488" cy="3003915"/>
          </a:xfrm>
        </p:spPr>
        <p:txBody>
          <a:bodyPr vert="horz" lIns="91440" tIns="45720" rIns="91440" bIns="45720" rtlCol="0" anchor="t">
            <a:normAutofit/>
          </a:bodyPr>
          <a:lstStyle/>
          <a:p>
            <a:r>
              <a:rPr lang="en-US" sz="4000" kern="1200" dirty="0">
                <a:solidFill>
                  <a:schemeClr val="tx2"/>
                </a:solidFill>
                <a:latin typeface="+mj-lt"/>
                <a:ea typeface="+mj-ea"/>
                <a:cs typeface="+mj-cs"/>
              </a:rPr>
              <a:t>Reasons Why Cancer Survivors Don’t Eat As Well As They Should</a:t>
            </a:r>
          </a:p>
        </p:txBody>
      </p:sp>
      <p:graphicFrame>
        <p:nvGraphicFramePr>
          <p:cNvPr id="5" name="Content Placeholder 2">
            <a:extLst>
              <a:ext uri="{FF2B5EF4-FFF2-40B4-BE49-F238E27FC236}">
                <a16:creationId xmlns:a16="http://schemas.microsoft.com/office/drawing/2014/main" id="{96F46EC8-F2AF-4DAB-A57F-F00BD5BDFFB2}"/>
              </a:ext>
            </a:extLst>
          </p:cNvPr>
          <p:cNvGraphicFramePr>
            <a:graphicFrameLocks noGrp="1"/>
          </p:cNvGraphicFramePr>
          <p:nvPr>
            <p:ph idx="1"/>
            <p:extLst>
              <p:ext uri="{D42A27DB-BD31-4B8C-83A1-F6EECF244321}">
                <p14:modId xmlns:p14="http://schemas.microsoft.com/office/powerpoint/2010/main" val="1643664367"/>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515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F9EFA211-0F5B-4C21-A065-9AA30E3A0AC2}"/>
              </a:ext>
            </a:extLst>
          </p:cNvPr>
          <p:cNvSpPr>
            <a:spLocks noGrp="1"/>
          </p:cNvSpPr>
          <p:nvPr>
            <p:ph type="title"/>
          </p:nvPr>
        </p:nvSpPr>
        <p:spPr>
          <a:xfrm>
            <a:off x="640080" y="1243013"/>
            <a:ext cx="3855720" cy="4371974"/>
          </a:xfrm>
        </p:spPr>
        <p:txBody>
          <a:bodyPr>
            <a:normAutofit/>
          </a:bodyPr>
          <a:lstStyle/>
          <a:p>
            <a:r>
              <a:rPr lang="en-US" sz="4000" dirty="0">
                <a:solidFill>
                  <a:schemeClr val="tx2"/>
                </a:solidFill>
              </a:rPr>
              <a:t>Fatigue</a:t>
            </a:r>
          </a:p>
        </p:txBody>
      </p:sp>
      <p:sp>
        <p:nvSpPr>
          <p:cNvPr id="3" name="Content Placeholder 2">
            <a:extLst>
              <a:ext uri="{FF2B5EF4-FFF2-40B4-BE49-F238E27FC236}">
                <a16:creationId xmlns:a16="http://schemas.microsoft.com/office/drawing/2014/main" id="{E4304526-C71E-4285-8806-34ADC473694F}"/>
              </a:ext>
            </a:extLst>
          </p:cNvPr>
          <p:cNvSpPr>
            <a:spLocks noGrp="1"/>
          </p:cNvSpPr>
          <p:nvPr>
            <p:ph idx="1"/>
          </p:nvPr>
        </p:nvSpPr>
        <p:spPr>
          <a:xfrm>
            <a:off x="6172200" y="804672"/>
            <a:ext cx="5221224" cy="5230368"/>
          </a:xfrm>
        </p:spPr>
        <p:txBody>
          <a:bodyPr anchor="ctr">
            <a:normAutofit/>
          </a:bodyPr>
          <a:lstStyle/>
          <a:p>
            <a:r>
              <a:rPr lang="en-US" dirty="0">
                <a:solidFill>
                  <a:schemeClr val="tx2"/>
                </a:solidFill>
              </a:rPr>
              <a:t>Tell your doctor if you are experiencing fatigue.</a:t>
            </a:r>
          </a:p>
          <a:p>
            <a:r>
              <a:rPr lang="en-US" dirty="0">
                <a:solidFill>
                  <a:schemeClr val="tx2"/>
                </a:solidFill>
              </a:rPr>
              <a:t>Get moving.</a:t>
            </a:r>
          </a:p>
          <a:p>
            <a:r>
              <a:rPr lang="en-US" dirty="0">
                <a:solidFill>
                  <a:schemeClr val="tx2"/>
                </a:solidFill>
              </a:rPr>
              <a:t>Take time to relax.</a:t>
            </a:r>
          </a:p>
          <a:p>
            <a:r>
              <a:rPr lang="en-US" dirty="0">
                <a:solidFill>
                  <a:schemeClr val="tx2"/>
                </a:solidFill>
              </a:rPr>
              <a:t>Eat well.</a:t>
            </a:r>
          </a:p>
          <a:p>
            <a:r>
              <a:rPr lang="en-US" dirty="0">
                <a:solidFill>
                  <a:schemeClr val="tx2"/>
                </a:solidFill>
              </a:rPr>
              <a:t>Practice good sleep habits.</a:t>
            </a:r>
          </a:p>
          <a:p>
            <a:r>
              <a:rPr lang="en-US" dirty="0">
                <a:solidFill>
                  <a:schemeClr val="tx2"/>
                </a:solidFill>
              </a:rPr>
              <a:t>Engage in mind-body strategies.</a:t>
            </a:r>
          </a:p>
          <a:p>
            <a:r>
              <a:rPr lang="en-US" dirty="0">
                <a:solidFill>
                  <a:schemeClr val="tx2"/>
                </a:solidFill>
              </a:rPr>
              <a:t>Consider therapy or counseling.</a:t>
            </a:r>
          </a:p>
          <a:p>
            <a:r>
              <a:rPr lang="en-US" dirty="0">
                <a:solidFill>
                  <a:schemeClr val="tx2"/>
                </a:solidFill>
              </a:rPr>
              <a:t>Get a massage.</a:t>
            </a:r>
          </a:p>
          <a:p>
            <a:endParaRPr lang="en-US" sz="1800" dirty="0">
              <a:solidFill>
                <a:schemeClr val="tx2"/>
              </a:solidFill>
            </a:endParaRPr>
          </a:p>
        </p:txBody>
      </p:sp>
    </p:spTree>
    <p:extLst>
      <p:ext uri="{BB962C8B-B14F-4D97-AF65-F5344CB8AC3E}">
        <p14:creationId xmlns:p14="http://schemas.microsoft.com/office/powerpoint/2010/main" val="684135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884A955-95EE-4B0B-94FE-F05652BC191C}"/>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rPr>
              <a:t>Stress, depression, and reduced mental function</a:t>
            </a:r>
          </a:p>
        </p:txBody>
      </p:sp>
      <p:sp>
        <p:nvSpPr>
          <p:cNvPr id="3" name="Content Placeholder 2">
            <a:extLst>
              <a:ext uri="{FF2B5EF4-FFF2-40B4-BE49-F238E27FC236}">
                <a16:creationId xmlns:a16="http://schemas.microsoft.com/office/drawing/2014/main" id="{2C2DD643-4E54-49B1-A11D-8BC3D3267BA8}"/>
              </a:ext>
            </a:extLst>
          </p:cNvPr>
          <p:cNvSpPr>
            <a:spLocks noGrp="1"/>
          </p:cNvSpPr>
          <p:nvPr>
            <p:ph idx="1"/>
          </p:nvPr>
        </p:nvSpPr>
        <p:spPr>
          <a:xfrm>
            <a:off x="6090574" y="801866"/>
            <a:ext cx="5306084" cy="5230634"/>
          </a:xfrm>
          <a:noFill/>
          <a:ln>
            <a:noFill/>
          </a:ln>
        </p:spPr>
        <p:txBody>
          <a:bodyPr anchor="ctr">
            <a:normAutofit/>
          </a:bodyPr>
          <a:lstStyle/>
          <a:p>
            <a:r>
              <a:rPr lang="en-US" dirty="0">
                <a:solidFill>
                  <a:schemeClr val="tx2"/>
                </a:solidFill>
              </a:rPr>
              <a:t>Be aware of your emotions, then express what you are feeling to someone you are close to.  </a:t>
            </a:r>
          </a:p>
          <a:p>
            <a:r>
              <a:rPr lang="en-US" dirty="0">
                <a:solidFill>
                  <a:schemeClr val="tx2"/>
                </a:solidFill>
              </a:rPr>
              <a:t>Maintain close connections with your friends and loved ones and reach out for their support.</a:t>
            </a:r>
          </a:p>
          <a:p>
            <a:r>
              <a:rPr lang="en-US" dirty="0">
                <a:solidFill>
                  <a:schemeClr val="tx2"/>
                </a:solidFill>
              </a:rPr>
              <a:t>Be an active participant in fostering your own physical and emotional well being.  </a:t>
            </a:r>
          </a:p>
          <a:p>
            <a:r>
              <a:rPr lang="en-US" dirty="0">
                <a:solidFill>
                  <a:schemeClr val="tx2"/>
                </a:solidFill>
              </a:rPr>
              <a:t>Try to obtain as much physical exercise as possible.  </a:t>
            </a:r>
          </a:p>
        </p:txBody>
      </p:sp>
    </p:spTree>
    <p:extLst>
      <p:ext uri="{BB962C8B-B14F-4D97-AF65-F5344CB8AC3E}">
        <p14:creationId xmlns:p14="http://schemas.microsoft.com/office/powerpoint/2010/main" val="3753978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EC3D6A1-BA4D-41E3-9103-09EA1C118652}"/>
              </a:ext>
            </a:extLst>
          </p:cNvPr>
          <p:cNvSpPr>
            <a:spLocks noGrp="1"/>
          </p:cNvSpPr>
          <p:nvPr>
            <p:ph type="title"/>
          </p:nvPr>
        </p:nvSpPr>
        <p:spPr>
          <a:xfrm>
            <a:off x="640080" y="1243013"/>
            <a:ext cx="3855720" cy="4371974"/>
          </a:xfrm>
        </p:spPr>
        <p:txBody>
          <a:bodyPr>
            <a:normAutofit/>
          </a:bodyPr>
          <a:lstStyle/>
          <a:p>
            <a:r>
              <a:rPr lang="en-US" sz="4000" dirty="0">
                <a:solidFill>
                  <a:schemeClr val="tx2"/>
                </a:solidFill>
              </a:rPr>
              <a:t>Craving unhealthy food and loss of appetite</a:t>
            </a:r>
          </a:p>
        </p:txBody>
      </p:sp>
      <p:sp>
        <p:nvSpPr>
          <p:cNvPr id="3" name="Content Placeholder 2">
            <a:extLst>
              <a:ext uri="{FF2B5EF4-FFF2-40B4-BE49-F238E27FC236}">
                <a16:creationId xmlns:a16="http://schemas.microsoft.com/office/drawing/2014/main" id="{BA0A5654-65CA-4543-A9E1-8C52171F9BCE}"/>
              </a:ext>
            </a:extLst>
          </p:cNvPr>
          <p:cNvSpPr>
            <a:spLocks noGrp="1"/>
          </p:cNvSpPr>
          <p:nvPr>
            <p:ph idx="1"/>
          </p:nvPr>
        </p:nvSpPr>
        <p:spPr>
          <a:xfrm>
            <a:off x="6172200" y="804672"/>
            <a:ext cx="5221224" cy="5230368"/>
          </a:xfrm>
        </p:spPr>
        <p:txBody>
          <a:bodyPr anchor="ctr">
            <a:normAutofit/>
          </a:bodyPr>
          <a:lstStyle/>
          <a:p>
            <a:r>
              <a:rPr lang="en-US" dirty="0">
                <a:solidFill>
                  <a:schemeClr val="tx2"/>
                </a:solidFill>
              </a:rPr>
              <a:t>Consider why you are having the craving.</a:t>
            </a:r>
          </a:p>
          <a:p>
            <a:r>
              <a:rPr lang="en-US" dirty="0">
                <a:solidFill>
                  <a:schemeClr val="tx2"/>
                </a:solidFill>
              </a:rPr>
              <a:t>Keep a food journal.</a:t>
            </a:r>
          </a:p>
          <a:p>
            <a:r>
              <a:rPr lang="en-US" dirty="0">
                <a:solidFill>
                  <a:schemeClr val="tx2"/>
                </a:solidFill>
              </a:rPr>
              <a:t>Plan ahead.</a:t>
            </a:r>
          </a:p>
          <a:p>
            <a:r>
              <a:rPr lang="en-US" dirty="0">
                <a:solidFill>
                  <a:schemeClr val="tx2"/>
                </a:solidFill>
              </a:rPr>
              <a:t>Watch portion sizes.</a:t>
            </a:r>
          </a:p>
          <a:p>
            <a:r>
              <a:rPr lang="en-US" dirty="0">
                <a:solidFill>
                  <a:schemeClr val="tx2"/>
                </a:solidFill>
              </a:rPr>
              <a:t>Make healthy swaps.</a:t>
            </a:r>
          </a:p>
          <a:p>
            <a:r>
              <a:rPr lang="en-US" dirty="0">
                <a:solidFill>
                  <a:schemeClr val="tx2"/>
                </a:solidFill>
              </a:rPr>
              <a:t>Eat small meals.</a:t>
            </a:r>
          </a:p>
          <a:p>
            <a:r>
              <a:rPr lang="en-US" dirty="0">
                <a:solidFill>
                  <a:schemeClr val="tx2"/>
                </a:solidFill>
              </a:rPr>
              <a:t>Make appealing meals and make mealtime pleasant.</a:t>
            </a:r>
          </a:p>
          <a:p>
            <a:r>
              <a:rPr lang="en-US" dirty="0">
                <a:solidFill>
                  <a:schemeClr val="tx2"/>
                </a:solidFill>
              </a:rPr>
              <a:t>Eat with people and be social.</a:t>
            </a:r>
          </a:p>
        </p:txBody>
      </p:sp>
    </p:spTree>
    <p:extLst>
      <p:ext uri="{BB962C8B-B14F-4D97-AF65-F5344CB8AC3E}">
        <p14:creationId xmlns:p14="http://schemas.microsoft.com/office/powerpoint/2010/main" val="414371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4805393-94BE-4D34-A265-F72F7F17DFD1}"/>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rPr>
              <a:t>Cost</a:t>
            </a:r>
          </a:p>
        </p:txBody>
      </p:sp>
      <p:sp>
        <p:nvSpPr>
          <p:cNvPr id="3" name="Content Placeholder 2">
            <a:extLst>
              <a:ext uri="{FF2B5EF4-FFF2-40B4-BE49-F238E27FC236}">
                <a16:creationId xmlns:a16="http://schemas.microsoft.com/office/drawing/2014/main" id="{A3CFEC4C-C35D-49E2-8D3D-5F3861DD3FE9}"/>
              </a:ext>
            </a:extLst>
          </p:cNvPr>
          <p:cNvSpPr>
            <a:spLocks noGrp="1"/>
          </p:cNvSpPr>
          <p:nvPr>
            <p:ph idx="1"/>
          </p:nvPr>
        </p:nvSpPr>
        <p:spPr>
          <a:xfrm>
            <a:off x="6090574" y="801866"/>
            <a:ext cx="5306084" cy="5230634"/>
          </a:xfrm>
          <a:noFill/>
          <a:ln>
            <a:noFill/>
          </a:ln>
        </p:spPr>
        <p:txBody>
          <a:bodyPr anchor="ctr">
            <a:normAutofit/>
          </a:bodyPr>
          <a:lstStyle/>
          <a:p>
            <a:r>
              <a:rPr lang="en-US" dirty="0">
                <a:solidFill>
                  <a:schemeClr val="tx2"/>
                </a:solidFill>
              </a:rPr>
              <a:t>Keep “healthy” in perspective.</a:t>
            </a:r>
          </a:p>
          <a:p>
            <a:r>
              <a:rPr lang="en-US" dirty="0">
                <a:solidFill>
                  <a:schemeClr val="tx2"/>
                </a:solidFill>
              </a:rPr>
              <a:t>Resist the allure of such claims as “healthy” and “natural.”</a:t>
            </a:r>
          </a:p>
          <a:p>
            <a:r>
              <a:rPr lang="en-US" dirty="0">
                <a:solidFill>
                  <a:schemeClr val="tx2"/>
                </a:solidFill>
              </a:rPr>
              <a:t>Scan the nutrition panel on the back or side of the package.</a:t>
            </a:r>
          </a:p>
          <a:p>
            <a:r>
              <a:rPr lang="en-US" dirty="0">
                <a:solidFill>
                  <a:schemeClr val="tx2"/>
                </a:solidFill>
              </a:rPr>
              <a:t>Shop for produce strategically.</a:t>
            </a:r>
          </a:p>
          <a:p>
            <a:r>
              <a:rPr lang="en-US" dirty="0">
                <a:solidFill>
                  <a:schemeClr val="tx2"/>
                </a:solidFill>
              </a:rPr>
              <a:t>Toss out less of what you buy.</a:t>
            </a:r>
          </a:p>
          <a:p>
            <a:r>
              <a:rPr lang="en-US" dirty="0" err="1">
                <a:solidFill>
                  <a:schemeClr val="tx2"/>
                </a:solidFill>
              </a:rPr>
              <a:t>Opt</a:t>
            </a:r>
            <a:r>
              <a:rPr lang="en-US" dirty="0">
                <a:solidFill>
                  <a:schemeClr val="tx2"/>
                </a:solidFill>
              </a:rPr>
              <a:t> for fewer ingredients.</a:t>
            </a:r>
          </a:p>
        </p:txBody>
      </p:sp>
    </p:spTree>
    <p:extLst>
      <p:ext uri="{BB962C8B-B14F-4D97-AF65-F5344CB8AC3E}">
        <p14:creationId xmlns:p14="http://schemas.microsoft.com/office/powerpoint/2010/main" val="2141290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4DCFA5B7-DDB3-42C1-BBBF-D1E4BD80898C}"/>
              </a:ext>
            </a:extLst>
          </p:cNvPr>
          <p:cNvSpPr>
            <a:spLocks noGrp="1"/>
          </p:cNvSpPr>
          <p:nvPr>
            <p:ph type="title"/>
          </p:nvPr>
        </p:nvSpPr>
        <p:spPr>
          <a:xfrm>
            <a:off x="804672" y="2053641"/>
            <a:ext cx="3669161" cy="2760098"/>
          </a:xfrm>
        </p:spPr>
        <p:txBody>
          <a:bodyPr>
            <a:normAutofit/>
          </a:bodyPr>
          <a:lstStyle/>
          <a:p>
            <a:r>
              <a:rPr lang="en-US" sz="4000" dirty="0">
                <a:solidFill>
                  <a:schemeClr val="tx2"/>
                </a:solidFill>
              </a:rPr>
              <a:t>Lack of time to prepare meals</a:t>
            </a:r>
          </a:p>
        </p:txBody>
      </p:sp>
      <p:sp>
        <p:nvSpPr>
          <p:cNvPr id="3" name="Content Placeholder 2">
            <a:extLst>
              <a:ext uri="{FF2B5EF4-FFF2-40B4-BE49-F238E27FC236}">
                <a16:creationId xmlns:a16="http://schemas.microsoft.com/office/drawing/2014/main" id="{E075DFD5-0C47-49F7-A4E5-C386AF0BFBA6}"/>
              </a:ext>
            </a:extLst>
          </p:cNvPr>
          <p:cNvSpPr>
            <a:spLocks noGrp="1"/>
          </p:cNvSpPr>
          <p:nvPr>
            <p:ph idx="1"/>
          </p:nvPr>
        </p:nvSpPr>
        <p:spPr>
          <a:xfrm>
            <a:off x="6090574" y="801866"/>
            <a:ext cx="5306084" cy="5230634"/>
          </a:xfrm>
          <a:noFill/>
          <a:ln>
            <a:noFill/>
          </a:ln>
        </p:spPr>
        <p:txBody>
          <a:bodyPr anchor="ctr">
            <a:normAutofit/>
          </a:bodyPr>
          <a:lstStyle/>
          <a:p>
            <a:r>
              <a:rPr lang="en-US" dirty="0">
                <a:solidFill>
                  <a:schemeClr val="tx2"/>
                </a:solidFill>
              </a:rPr>
              <a:t>Make a meal prep plan.</a:t>
            </a:r>
          </a:p>
          <a:p>
            <a:r>
              <a:rPr lang="en-US" dirty="0">
                <a:solidFill>
                  <a:schemeClr val="tx2"/>
                </a:solidFill>
              </a:rPr>
              <a:t>Use delivery.</a:t>
            </a:r>
          </a:p>
          <a:p>
            <a:r>
              <a:rPr lang="en-US" dirty="0">
                <a:solidFill>
                  <a:schemeClr val="tx2"/>
                </a:solidFill>
              </a:rPr>
              <a:t>Flex your pantry.</a:t>
            </a:r>
          </a:p>
          <a:p>
            <a:r>
              <a:rPr lang="en-US" dirty="0">
                <a:solidFill>
                  <a:schemeClr val="tx2"/>
                </a:solidFill>
              </a:rPr>
              <a:t>Chop less.</a:t>
            </a:r>
          </a:p>
          <a:p>
            <a:r>
              <a:rPr lang="en-US" dirty="0">
                <a:solidFill>
                  <a:schemeClr val="tx2"/>
                </a:solidFill>
              </a:rPr>
              <a:t>Cook in bulk.</a:t>
            </a:r>
          </a:p>
          <a:p>
            <a:r>
              <a:rPr lang="en-US" dirty="0">
                <a:solidFill>
                  <a:schemeClr val="tx2"/>
                </a:solidFill>
              </a:rPr>
              <a:t>Don’t use recipes.</a:t>
            </a:r>
          </a:p>
        </p:txBody>
      </p:sp>
    </p:spTree>
    <p:extLst>
      <p:ext uri="{BB962C8B-B14F-4D97-AF65-F5344CB8AC3E}">
        <p14:creationId xmlns:p14="http://schemas.microsoft.com/office/powerpoint/2010/main" val="2795505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19"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3" name="Freeform: Shape 22">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6" name="Freeform: Shape 25">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7" name="Freeform: Shape 26">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8" name="Freeform: Shape 27">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7" name="Title 6">
            <a:extLst>
              <a:ext uri="{FF2B5EF4-FFF2-40B4-BE49-F238E27FC236}">
                <a16:creationId xmlns:a16="http://schemas.microsoft.com/office/drawing/2014/main" id="{360880A8-595C-4903-8E99-15ABD625B876}"/>
              </a:ext>
            </a:extLst>
          </p:cNvPr>
          <p:cNvSpPr>
            <a:spLocks noGrp="1"/>
          </p:cNvSpPr>
          <p:nvPr>
            <p:ph type="title"/>
          </p:nvPr>
        </p:nvSpPr>
        <p:spPr>
          <a:xfrm>
            <a:off x="786385" y="841248"/>
            <a:ext cx="3515244" cy="5340097"/>
          </a:xfrm>
        </p:spPr>
        <p:txBody>
          <a:bodyPr anchor="ctr">
            <a:normAutofit/>
          </a:bodyPr>
          <a:lstStyle/>
          <a:p>
            <a:r>
              <a:rPr lang="en-US" sz="4800">
                <a:solidFill>
                  <a:schemeClr val="bg1"/>
                </a:solidFill>
              </a:rPr>
              <a:t>Nutrients that are the most lacking in cancer survivor’s diets</a:t>
            </a:r>
          </a:p>
        </p:txBody>
      </p:sp>
      <p:graphicFrame>
        <p:nvGraphicFramePr>
          <p:cNvPr id="10" name="Content Placeholder 7">
            <a:extLst>
              <a:ext uri="{FF2B5EF4-FFF2-40B4-BE49-F238E27FC236}">
                <a16:creationId xmlns:a16="http://schemas.microsoft.com/office/drawing/2014/main" id="{4667B521-B784-4A60-A994-05FD9C93A360}"/>
              </a:ext>
            </a:extLst>
          </p:cNvPr>
          <p:cNvGraphicFramePr>
            <a:graphicFrameLocks noGrp="1"/>
          </p:cNvGraphicFramePr>
          <p:nvPr>
            <p:ph idx="1"/>
            <p:extLst>
              <p:ext uri="{D42A27DB-BD31-4B8C-83A1-F6EECF244321}">
                <p14:modId xmlns:p14="http://schemas.microsoft.com/office/powerpoint/2010/main" val="2743819761"/>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0768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C5DB2617-E86B-455A-9D4B-73849B7988D0}"/>
              </a:ext>
            </a:extLst>
          </p:cNvPr>
          <p:cNvSpPr>
            <a:spLocks noGrp="1"/>
          </p:cNvSpPr>
          <p:nvPr>
            <p:ph type="title"/>
          </p:nvPr>
        </p:nvSpPr>
        <p:spPr>
          <a:xfrm>
            <a:off x="3033466" y="991261"/>
            <a:ext cx="5754696" cy="1837349"/>
          </a:xfrm>
        </p:spPr>
        <p:txBody>
          <a:bodyPr anchor="ctr">
            <a:normAutofit/>
          </a:bodyPr>
          <a:lstStyle/>
          <a:p>
            <a:pPr algn="ctr"/>
            <a:r>
              <a:rPr lang="en-US" sz="4000" dirty="0">
                <a:solidFill>
                  <a:schemeClr val="tx2"/>
                </a:solidFill>
              </a:rPr>
              <a:t>Whole grains</a:t>
            </a:r>
          </a:p>
        </p:txBody>
      </p:sp>
      <p:sp>
        <p:nvSpPr>
          <p:cNvPr id="3" name="Content Placeholder 2">
            <a:extLst>
              <a:ext uri="{FF2B5EF4-FFF2-40B4-BE49-F238E27FC236}">
                <a16:creationId xmlns:a16="http://schemas.microsoft.com/office/drawing/2014/main" id="{883ED358-AD8C-41D2-A265-B8C6566A6493}"/>
              </a:ext>
            </a:extLst>
          </p:cNvPr>
          <p:cNvSpPr>
            <a:spLocks noGrp="1"/>
          </p:cNvSpPr>
          <p:nvPr>
            <p:ph idx="1"/>
          </p:nvPr>
        </p:nvSpPr>
        <p:spPr>
          <a:xfrm>
            <a:off x="3055954" y="2979336"/>
            <a:ext cx="5709721" cy="2430864"/>
          </a:xfrm>
        </p:spPr>
        <p:txBody>
          <a:bodyPr anchor="t">
            <a:noAutofit/>
          </a:bodyPr>
          <a:lstStyle/>
          <a:p>
            <a:r>
              <a:rPr lang="en-US" dirty="0">
                <a:solidFill>
                  <a:schemeClr val="tx2"/>
                </a:solidFill>
              </a:rPr>
              <a:t>Whole grains are packed with nutrients including protein, fiber, B vitamins, antioxidants, and trace minerals (iron, zinc, copper, and magnesium).</a:t>
            </a:r>
          </a:p>
          <a:p>
            <a:r>
              <a:rPr lang="en-US" dirty="0">
                <a:solidFill>
                  <a:schemeClr val="tx2"/>
                </a:solidFill>
              </a:rPr>
              <a:t>Whole grains are unrefined grains such as quinoa, millet, brown rice, bulgur, and barley.   </a:t>
            </a:r>
          </a:p>
        </p:txBody>
      </p:sp>
    </p:spTree>
    <p:extLst>
      <p:ext uri="{BB962C8B-B14F-4D97-AF65-F5344CB8AC3E}">
        <p14:creationId xmlns:p14="http://schemas.microsoft.com/office/powerpoint/2010/main" val="160966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26" name="Freeform: Shape 25">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1" name="Freeform: Shape 30">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F57F73FD-91CF-48B7-A72B-353906FBDED1}"/>
              </a:ext>
            </a:extLst>
          </p:cNvPr>
          <p:cNvSpPr>
            <a:spLocks noGrp="1"/>
          </p:cNvSpPr>
          <p:nvPr>
            <p:ph type="title"/>
          </p:nvPr>
        </p:nvSpPr>
        <p:spPr>
          <a:xfrm>
            <a:off x="3033466" y="221321"/>
            <a:ext cx="5754696" cy="1837349"/>
          </a:xfrm>
        </p:spPr>
        <p:txBody>
          <a:bodyPr anchor="ctr">
            <a:normAutofit/>
          </a:bodyPr>
          <a:lstStyle/>
          <a:p>
            <a:pPr algn="ctr"/>
            <a:r>
              <a:rPr lang="en-US" sz="4000" dirty="0">
                <a:solidFill>
                  <a:schemeClr val="tx2"/>
                </a:solidFill>
              </a:rPr>
              <a:t>Greens and beans</a:t>
            </a:r>
          </a:p>
        </p:txBody>
      </p:sp>
      <p:sp>
        <p:nvSpPr>
          <p:cNvPr id="3" name="Content Placeholder 2">
            <a:extLst>
              <a:ext uri="{FF2B5EF4-FFF2-40B4-BE49-F238E27FC236}">
                <a16:creationId xmlns:a16="http://schemas.microsoft.com/office/drawing/2014/main" id="{E3D59A68-CB50-47A0-9050-1FA9A701907C}"/>
              </a:ext>
            </a:extLst>
          </p:cNvPr>
          <p:cNvSpPr>
            <a:spLocks noGrp="1"/>
          </p:cNvSpPr>
          <p:nvPr>
            <p:ph idx="1"/>
          </p:nvPr>
        </p:nvSpPr>
        <p:spPr>
          <a:xfrm>
            <a:off x="1734700" y="1929468"/>
            <a:ext cx="8583759" cy="4479721"/>
          </a:xfrm>
        </p:spPr>
        <p:txBody>
          <a:bodyPr anchor="t">
            <a:noAutofit/>
          </a:bodyPr>
          <a:lstStyle/>
          <a:p>
            <a:r>
              <a:rPr lang="en-US" dirty="0">
                <a:solidFill>
                  <a:schemeClr val="tx2"/>
                </a:solidFill>
              </a:rPr>
              <a:t>Greens are packed with vitamins, minerals, and fiber but low in calories.  They are good sources of vitamins A, C, and K, and also provide antioxidants, fiber, folate, magnesium, calcium, iron, and potassium.  </a:t>
            </a:r>
          </a:p>
          <a:p>
            <a:r>
              <a:rPr lang="en-US" dirty="0">
                <a:solidFill>
                  <a:schemeClr val="tx2"/>
                </a:solidFill>
              </a:rPr>
              <a:t>Top greens include watercress, chard, beet greens, spinach, and chicory.</a:t>
            </a:r>
          </a:p>
          <a:p>
            <a:r>
              <a:rPr lang="en-US" dirty="0">
                <a:solidFill>
                  <a:schemeClr val="tx2"/>
                </a:solidFill>
              </a:rPr>
              <a:t>Beans are a good source of quality protein, fiber, and low in fat.  They are good sources of B vitamins, folate, zinc, calcium, and iron.</a:t>
            </a:r>
          </a:p>
          <a:p>
            <a:r>
              <a:rPr lang="en-US" dirty="0">
                <a:solidFill>
                  <a:schemeClr val="tx2"/>
                </a:solidFill>
              </a:rPr>
              <a:t>Beans are inexpensive.</a:t>
            </a:r>
          </a:p>
        </p:txBody>
      </p:sp>
    </p:spTree>
    <p:extLst>
      <p:ext uri="{BB962C8B-B14F-4D97-AF65-F5344CB8AC3E}">
        <p14:creationId xmlns:p14="http://schemas.microsoft.com/office/powerpoint/2010/main" val="3626222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4">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DAC9A3-E5B7-E294-5966-ACAC91D5956B}"/>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dirty="0">
                <a:solidFill>
                  <a:schemeClr val="tx2"/>
                </a:solidFill>
                <a:latin typeface="+mj-lt"/>
                <a:ea typeface="+mj-ea"/>
                <a:cs typeface="+mj-cs"/>
              </a:rPr>
              <a:t>I have no disclosures.</a:t>
            </a:r>
          </a:p>
        </p:txBody>
      </p:sp>
      <p:grpSp>
        <p:nvGrpSpPr>
          <p:cNvPr id="29" name="Group 28">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30" name="Freeform: Shape 29">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19439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A2B32208-F30B-4529-BF78-E7D55BC29038}"/>
              </a:ext>
            </a:extLst>
          </p:cNvPr>
          <p:cNvSpPr>
            <a:spLocks noGrp="1"/>
          </p:cNvSpPr>
          <p:nvPr>
            <p:ph type="title"/>
          </p:nvPr>
        </p:nvSpPr>
        <p:spPr>
          <a:xfrm>
            <a:off x="2852289" y="67112"/>
            <a:ext cx="5754696" cy="872455"/>
          </a:xfrm>
        </p:spPr>
        <p:txBody>
          <a:bodyPr anchor="ctr">
            <a:normAutofit/>
          </a:bodyPr>
          <a:lstStyle/>
          <a:p>
            <a:pPr algn="ctr"/>
            <a:r>
              <a:rPr lang="en-US" sz="4000" dirty="0">
                <a:solidFill>
                  <a:schemeClr val="tx2"/>
                </a:solidFill>
              </a:rPr>
              <a:t>Sodium</a:t>
            </a:r>
          </a:p>
        </p:txBody>
      </p:sp>
      <p:sp>
        <p:nvSpPr>
          <p:cNvPr id="3" name="Content Placeholder 2">
            <a:extLst>
              <a:ext uri="{FF2B5EF4-FFF2-40B4-BE49-F238E27FC236}">
                <a16:creationId xmlns:a16="http://schemas.microsoft.com/office/drawing/2014/main" id="{A7965B77-4211-48DB-B633-95EAC01AA3C9}"/>
              </a:ext>
            </a:extLst>
          </p:cNvPr>
          <p:cNvSpPr>
            <a:spLocks noGrp="1"/>
          </p:cNvSpPr>
          <p:nvPr>
            <p:ph idx="1"/>
          </p:nvPr>
        </p:nvSpPr>
        <p:spPr>
          <a:xfrm>
            <a:off x="1597404" y="1107347"/>
            <a:ext cx="8481373" cy="5603845"/>
          </a:xfrm>
        </p:spPr>
        <p:txBody>
          <a:bodyPr anchor="t">
            <a:noAutofit/>
          </a:bodyPr>
          <a:lstStyle/>
          <a:p>
            <a:r>
              <a:rPr lang="en-US" dirty="0">
                <a:solidFill>
                  <a:schemeClr val="tx2"/>
                </a:solidFill>
              </a:rPr>
              <a:t>Most Americans eat at least 3,400 mg sodium per day.  American Heart Association recommends no more than 2,300 mg per day.</a:t>
            </a:r>
          </a:p>
          <a:p>
            <a:r>
              <a:rPr lang="en-US" dirty="0">
                <a:solidFill>
                  <a:schemeClr val="tx2"/>
                </a:solidFill>
              </a:rPr>
              <a:t>DASH diet (Dietary Approaches to Stop Hypertension).</a:t>
            </a:r>
          </a:p>
          <a:p>
            <a:pPr lvl="1"/>
            <a:r>
              <a:rPr lang="en-US" sz="2800" dirty="0">
                <a:solidFill>
                  <a:schemeClr val="tx2"/>
                </a:solidFill>
              </a:rPr>
              <a:t>6-8 servings grains per day</a:t>
            </a:r>
          </a:p>
          <a:p>
            <a:pPr lvl="1"/>
            <a:r>
              <a:rPr lang="en-US" sz="2800" dirty="0">
                <a:solidFill>
                  <a:schemeClr val="tx2"/>
                </a:solidFill>
              </a:rPr>
              <a:t>4-5 servings vegetables per day</a:t>
            </a:r>
          </a:p>
          <a:p>
            <a:pPr lvl="1"/>
            <a:r>
              <a:rPr lang="en-US" sz="2800" dirty="0">
                <a:solidFill>
                  <a:schemeClr val="tx2"/>
                </a:solidFill>
              </a:rPr>
              <a:t>4-5 servings fruits per day</a:t>
            </a:r>
          </a:p>
          <a:p>
            <a:pPr lvl="1"/>
            <a:r>
              <a:rPr lang="en-US" sz="2800" dirty="0">
                <a:solidFill>
                  <a:schemeClr val="tx2"/>
                </a:solidFill>
              </a:rPr>
              <a:t>2-3 servings of dairy per day</a:t>
            </a:r>
          </a:p>
          <a:p>
            <a:pPr lvl="1"/>
            <a:r>
              <a:rPr lang="en-US" sz="2800" dirty="0">
                <a:solidFill>
                  <a:schemeClr val="tx2"/>
                </a:solidFill>
              </a:rPr>
              <a:t>6 ounces of meat per day</a:t>
            </a:r>
          </a:p>
          <a:p>
            <a:pPr lvl="1"/>
            <a:r>
              <a:rPr lang="en-US" sz="2800" dirty="0">
                <a:solidFill>
                  <a:schemeClr val="tx2"/>
                </a:solidFill>
              </a:rPr>
              <a:t>4-5 servings per week of nuts, seeds, and beans</a:t>
            </a:r>
          </a:p>
          <a:p>
            <a:pPr lvl="1"/>
            <a:r>
              <a:rPr lang="en-US" sz="2800" dirty="0">
                <a:solidFill>
                  <a:schemeClr val="tx2"/>
                </a:solidFill>
              </a:rPr>
              <a:t>2-3 servings per day of fat and oils</a:t>
            </a:r>
          </a:p>
          <a:p>
            <a:pPr lvl="1"/>
            <a:r>
              <a:rPr lang="en-US" sz="2800" dirty="0">
                <a:solidFill>
                  <a:schemeClr val="tx2"/>
                </a:solidFill>
              </a:rPr>
              <a:t>5 or fewer servings of sweets per week</a:t>
            </a:r>
          </a:p>
        </p:txBody>
      </p:sp>
    </p:spTree>
    <p:extLst>
      <p:ext uri="{BB962C8B-B14F-4D97-AF65-F5344CB8AC3E}">
        <p14:creationId xmlns:p14="http://schemas.microsoft.com/office/powerpoint/2010/main" val="1481210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70F51718-BF36-4DFD-9A74-68AFE40FD3D0}"/>
              </a:ext>
            </a:extLst>
          </p:cNvPr>
          <p:cNvSpPr>
            <a:spLocks noGrp="1"/>
          </p:cNvSpPr>
          <p:nvPr>
            <p:ph type="title"/>
          </p:nvPr>
        </p:nvSpPr>
        <p:spPr>
          <a:xfrm>
            <a:off x="3033466" y="991261"/>
            <a:ext cx="5754696" cy="1837349"/>
          </a:xfrm>
        </p:spPr>
        <p:txBody>
          <a:bodyPr anchor="ctr">
            <a:normAutofit/>
          </a:bodyPr>
          <a:lstStyle/>
          <a:p>
            <a:pPr algn="ctr"/>
            <a:r>
              <a:rPr lang="en-US" sz="4000" dirty="0">
                <a:solidFill>
                  <a:schemeClr val="tx2"/>
                </a:solidFill>
              </a:rPr>
              <a:t>Fatty acid components</a:t>
            </a:r>
          </a:p>
        </p:txBody>
      </p:sp>
      <p:sp>
        <p:nvSpPr>
          <p:cNvPr id="3" name="Content Placeholder 2">
            <a:extLst>
              <a:ext uri="{FF2B5EF4-FFF2-40B4-BE49-F238E27FC236}">
                <a16:creationId xmlns:a16="http://schemas.microsoft.com/office/drawing/2014/main" id="{CC9DD002-0229-4A3A-9945-A415F857CFED}"/>
              </a:ext>
            </a:extLst>
          </p:cNvPr>
          <p:cNvSpPr>
            <a:spLocks noGrp="1"/>
          </p:cNvSpPr>
          <p:nvPr>
            <p:ph idx="1"/>
          </p:nvPr>
        </p:nvSpPr>
        <p:spPr>
          <a:xfrm>
            <a:off x="3055954" y="2979336"/>
            <a:ext cx="5709721" cy="2430864"/>
          </a:xfrm>
        </p:spPr>
        <p:txBody>
          <a:bodyPr anchor="t">
            <a:normAutofit/>
          </a:bodyPr>
          <a:lstStyle/>
          <a:p>
            <a:r>
              <a:rPr lang="en-US" dirty="0">
                <a:solidFill>
                  <a:schemeClr val="tx2"/>
                </a:solidFill>
              </a:rPr>
              <a:t>Saturated fat</a:t>
            </a:r>
          </a:p>
          <a:p>
            <a:r>
              <a:rPr lang="en-US" dirty="0">
                <a:solidFill>
                  <a:schemeClr val="tx2"/>
                </a:solidFill>
              </a:rPr>
              <a:t>Monounsaturated fat</a:t>
            </a:r>
          </a:p>
          <a:p>
            <a:r>
              <a:rPr lang="en-US" dirty="0">
                <a:solidFill>
                  <a:schemeClr val="tx2"/>
                </a:solidFill>
              </a:rPr>
              <a:t>Polyunsaturated fat</a:t>
            </a:r>
          </a:p>
          <a:p>
            <a:r>
              <a:rPr lang="en-US" dirty="0">
                <a:solidFill>
                  <a:schemeClr val="tx2"/>
                </a:solidFill>
              </a:rPr>
              <a:t>Trans fat</a:t>
            </a:r>
          </a:p>
        </p:txBody>
      </p:sp>
    </p:spTree>
    <p:extLst>
      <p:ext uri="{BB962C8B-B14F-4D97-AF65-F5344CB8AC3E}">
        <p14:creationId xmlns:p14="http://schemas.microsoft.com/office/powerpoint/2010/main" val="1129268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CBCB02B1-1B82-403C-B7D2-E2CED1882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CCDE13A7-6382-4A67-BEBE-4FF1F37C7F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E9978FC9-2E40-4257-8D97-FAB20CA4B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740ABB98-77BA-4C40-8121-34D196E58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41AA752E-66C1-4835-8A3C-55647515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E9555AB-2295-4939-AEC9-B2CBFCB4CC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97499201-5A2C-48B3-9B02-5519B8829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D3FC2AE7-C60C-4C48-BCAE-410BB6C3D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40EA1593-6BC9-441E-8F3C-46DD50F81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F9956965-A3BF-4B63-A9C5-906BFA7A804A}"/>
              </a:ext>
            </a:extLst>
          </p:cNvPr>
          <p:cNvSpPr>
            <a:spLocks noGrp="1"/>
          </p:cNvSpPr>
          <p:nvPr>
            <p:ph type="ctrTitle"/>
          </p:nvPr>
        </p:nvSpPr>
        <p:spPr>
          <a:xfrm>
            <a:off x="3371787" y="1741337"/>
            <a:ext cx="5448730" cy="2387918"/>
          </a:xfrm>
        </p:spPr>
        <p:txBody>
          <a:bodyPr anchor="b">
            <a:normAutofit/>
          </a:bodyPr>
          <a:lstStyle/>
          <a:p>
            <a:r>
              <a:rPr lang="en-US" sz="4000" dirty="0">
                <a:solidFill>
                  <a:schemeClr val="tx2"/>
                </a:solidFill>
              </a:rPr>
              <a:t>Identify ways you can change behaviors and challenges to start eating better.</a:t>
            </a:r>
          </a:p>
        </p:txBody>
      </p:sp>
      <p:sp>
        <p:nvSpPr>
          <p:cNvPr id="3" name="Subtitle 2">
            <a:extLst>
              <a:ext uri="{FF2B5EF4-FFF2-40B4-BE49-F238E27FC236}">
                <a16:creationId xmlns:a16="http://schemas.microsoft.com/office/drawing/2014/main" id="{C147F0AF-EB1B-49FB-8D44-6E812A27F246}"/>
              </a:ext>
            </a:extLst>
          </p:cNvPr>
          <p:cNvSpPr>
            <a:spLocks noGrp="1"/>
          </p:cNvSpPr>
          <p:nvPr>
            <p:ph type="subTitle" idx="1"/>
          </p:nvPr>
        </p:nvSpPr>
        <p:spPr>
          <a:xfrm>
            <a:off x="3371161" y="4707278"/>
            <a:ext cx="5449982" cy="1961970"/>
          </a:xfrm>
        </p:spPr>
        <p:txBody>
          <a:bodyPr>
            <a:noAutofit/>
          </a:bodyPr>
          <a:lstStyle/>
          <a:p>
            <a:r>
              <a:rPr lang="en-US" sz="2800" dirty="0">
                <a:solidFill>
                  <a:schemeClr val="tx2"/>
                </a:solidFill>
              </a:rPr>
              <a:t>Make small changes a few days per week, then start moving the needle gradually to get to your definition of “healthy lifestyle.”</a:t>
            </a:r>
          </a:p>
        </p:txBody>
      </p:sp>
      <p:grpSp>
        <p:nvGrpSpPr>
          <p:cNvPr id="23" name="Group 22">
            <a:extLst>
              <a:ext uri="{FF2B5EF4-FFF2-40B4-BE49-F238E27FC236}">
                <a16:creationId xmlns:a16="http://schemas.microsoft.com/office/drawing/2014/main" id="{17147D5D-F01F-4164-BD81-D10DC6F23E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42" y="2854"/>
            <a:ext cx="2783421" cy="2406445"/>
            <a:chOff x="-305" y="-4155"/>
            <a:chExt cx="2514948" cy="2174333"/>
          </a:xfrm>
        </p:grpSpPr>
        <p:sp>
          <p:nvSpPr>
            <p:cNvPr id="24" name="Freeform: Shape 23">
              <a:extLst>
                <a:ext uri="{FF2B5EF4-FFF2-40B4-BE49-F238E27FC236}">
                  <a16:creationId xmlns:a16="http://schemas.microsoft.com/office/drawing/2014/main" id="{F24C7412-3E2D-4708-8DC3-425A457A1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1483A6A-CB0B-4469-B09D-C9451F9B0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9A935E9D-EB55-46F3-BCCB-9CB918E87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8EDC5655-C7D7-4936-91EA-E188A96DC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6D0E248E-80AB-4B35-BA8D-F940FCB443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417253" y="4456669"/>
            <a:ext cx="2783421" cy="2406445"/>
            <a:chOff x="-305" y="-4155"/>
            <a:chExt cx="2514948" cy="2174333"/>
          </a:xfrm>
        </p:grpSpPr>
        <p:sp>
          <p:nvSpPr>
            <p:cNvPr id="30" name="Freeform: Shape 29">
              <a:extLst>
                <a:ext uri="{FF2B5EF4-FFF2-40B4-BE49-F238E27FC236}">
                  <a16:creationId xmlns:a16="http://schemas.microsoft.com/office/drawing/2014/main" id="{F9E91B0A-66E8-4298-BAC6-004DBE491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0A629C66-36BD-487E-B1CD-ED026D7789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A6BC2D2C-3D7D-4224-81BC-22C094C9F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53BDF903-22C5-4312-8776-C2ABC3EDC0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270861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9B981644-FD82-44B6-70BF-329A8199E66E}"/>
              </a:ext>
            </a:extLst>
          </p:cNvPr>
          <p:cNvSpPr>
            <a:spLocks noGrp="1"/>
          </p:cNvSpPr>
          <p:nvPr>
            <p:ph type="title"/>
          </p:nvPr>
        </p:nvSpPr>
        <p:spPr>
          <a:xfrm>
            <a:off x="1179226" y="815820"/>
            <a:ext cx="9833548" cy="1325563"/>
          </a:xfrm>
        </p:spPr>
        <p:txBody>
          <a:bodyPr anchor="b">
            <a:normAutofit/>
          </a:bodyPr>
          <a:lstStyle/>
          <a:p>
            <a:pPr algn="ctr"/>
            <a:r>
              <a:rPr lang="en-US" sz="4000" dirty="0">
                <a:solidFill>
                  <a:schemeClr val="tx2"/>
                </a:solidFill>
              </a:rPr>
              <a:t>Resources to use to start your journey</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2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Content Placeholder 2">
            <a:extLst>
              <a:ext uri="{FF2B5EF4-FFF2-40B4-BE49-F238E27FC236}">
                <a16:creationId xmlns:a16="http://schemas.microsoft.com/office/drawing/2014/main" id="{304F7297-BC67-C583-19BF-88F6732945FB}"/>
              </a:ext>
            </a:extLst>
          </p:cNvPr>
          <p:cNvSpPr>
            <a:spLocks noGrp="1"/>
          </p:cNvSpPr>
          <p:nvPr>
            <p:ph idx="1"/>
          </p:nvPr>
        </p:nvSpPr>
        <p:spPr>
          <a:xfrm>
            <a:off x="1178564" y="2556884"/>
            <a:ext cx="9833548" cy="4103975"/>
          </a:xfrm>
        </p:spPr>
        <p:txBody>
          <a:bodyPr>
            <a:normAutofit fontScale="92500"/>
          </a:bodyPr>
          <a:lstStyle/>
          <a:p>
            <a:r>
              <a:rPr lang="en-US" dirty="0">
                <a:solidFill>
                  <a:schemeClr val="tx2"/>
                </a:solidFill>
              </a:rPr>
              <a:t>Cancer Support Community Recipe Gallery </a:t>
            </a:r>
            <a:r>
              <a:rPr lang="en-US" dirty="0">
                <a:solidFill>
                  <a:schemeClr val="tx2"/>
                </a:solidFill>
                <a:hlinkClick r:id="rId2"/>
              </a:rPr>
              <a:t>www.cancersupportcommunity.org</a:t>
            </a:r>
            <a:endParaRPr lang="en-US" dirty="0">
              <a:solidFill>
                <a:schemeClr val="tx2"/>
              </a:solidFill>
            </a:endParaRPr>
          </a:p>
          <a:p>
            <a:r>
              <a:rPr lang="en-US" dirty="0">
                <a:solidFill>
                  <a:schemeClr val="tx2"/>
                </a:solidFill>
              </a:rPr>
              <a:t>American Institute for Cancer Research </a:t>
            </a:r>
            <a:r>
              <a:rPr lang="en-US" dirty="0">
                <a:solidFill>
                  <a:schemeClr val="tx2"/>
                </a:solidFill>
                <a:hlinkClick r:id="rId3"/>
              </a:rPr>
              <a:t>www.aicr.org</a:t>
            </a:r>
            <a:endParaRPr lang="en-US" dirty="0">
              <a:solidFill>
                <a:schemeClr val="tx2"/>
              </a:solidFill>
            </a:endParaRPr>
          </a:p>
          <a:p>
            <a:r>
              <a:rPr lang="en-US" dirty="0">
                <a:solidFill>
                  <a:schemeClr val="tx2"/>
                </a:solidFill>
              </a:rPr>
              <a:t>Fred Hutch Cook for Your Life </a:t>
            </a:r>
            <a:r>
              <a:rPr lang="en-US" dirty="0">
                <a:solidFill>
                  <a:schemeClr val="tx2"/>
                </a:solidFill>
                <a:hlinkClick r:id="rId4"/>
              </a:rPr>
              <a:t>www.cookforyourlife.org</a:t>
            </a:r>
            <a:endParaRPr lang="en-US" dirty="0">
              <a:solidFill>
                <a:schemeClr val="tx2"/>
              </a:solidFill>
            </a:endParaRPr>
          </a:p>
          <a:p>
            <a:r>
              <a:rPr lang="en-US" dirty="0">
                <a:solidFill>
                  <a:schemeClr val="tx2"/>
                </a:solidFill>
              </a:rPr>
              <a:t>Julie Lanford </a:t>
            </a:r>
            <a:r>
              <a:rPr lang="en-US" dirty="0">
                <a:solidFill>
                  <a:schemeClr val="tx2"/>
                </a:solidFill>
                <a:hlinkClick r:id="rId5"/>
              </a:rPr>
              <a:t>www.cancerdietitian.com</a:t>
            </a:r>
            <a:r>
              <a:rPr lang="en-US" dirty="0">
                <a:solidFill>
                  <a:schemeClr val="tx2"/>
                </a:solidFill>
              </a:rPr>
              <a:t>	</a:t>
            </a:r>
          </a:p>
          <a:p>
            <a:r>
              <a:rPr lang="en-US" dirty="0">
                <a:solidFill>
                  <a:schemeClr val="tx2"/>
                </a:solidFill>
              </a:rPr>
              <a:t>Eating Well </a:t>
            </a:r>
            <a:r>
              <a:rPr lang="en-US" dirty="0">
                <a:solidFill>
                  <a:schemeClr val="tx2"/>
                </a:solidFill>
                <a:hlinkClick r:id="rId6"/>
              </a:rPr>
              <a:t>www.eatingwell.com</a:t>
            </a:r>
            <a:endParaRPr lang="en-US" dirty="0">
              <a:solidFill>
                <a:schemeClr val="tx2"/>
              </a:solidFill>
            </a:endParaRPr>
          </a:p>
          <a:p>
            <a:r>
              <a:rPr lang="en-US" dirty="0">
                <a:solidFill>
                  <a:schemeClr val="tx2"/>
                </a:solidFill>
              </a:rPr>
              <a:t>Rebecca Katz </a:t>
            </a:r>
            <a:r>
              <a:rPr lang="en-US" dirty="0">
                <a:solidFill>
                  <a:schemeClr val="tx2"/>
                </a:solidFill>
                <a:hlinkClick r:id="rId7"/>
              </a:rPr>
              <a:t>www.rebeccakatz.com</a:t>
            </a:r>
            <a:endParaRPr lang="en-US" dirty="0">
              <a:solidFill>
                <a:schemeClr val="tx2"/>
              </a:solidFill>
            </a:endParaRPr>
          </a:p>
          <a:p>
            <a:r>
              <a:rPr lang="en-US" dirty="0">
                <a:solidFill>
                  <a:schemeClr val="tx2"/>
                </a:solidFill>
              </a:rPr>
              <a:t>DASH diet </a:t>
            </a:r>
            <a:r>
              <a:rPr lang="en-US" u="sng" dirty="0">
                <a:solidFill>
                  <a:schemeClr val="accent1"/>
                </a:solidFill>
              </a:rPr>
              <a:t>www.nhlbi.nih.gov/sites/default/files/publications/WeekOnDASH.pdf</a:t>
            </a:r>
            <a:endParaRPr lang="en-US" sz="1800" u="sng" dirty="0">
              <a:solidFill>
                <a:schemeClr val="accent1"/>
              </a:solidFill>
            </a:endParaRPr>
          </a:p>
          <a:p>
            <a:endParaRPr lang="en-US" sz="1800" dirty="0">
              <a:solidFill>
                <a:schemeClr val="tx2"/>
              </a:solidFill>
              <a:highlight>
                <a:srgbClr val="0000FF"/>
              </a:highlight>
            </a:endParaRPr>
          </a:p>
          <a:p>
            <a:endParaRPr lang="en-US" sz="1800" dirty="0">
              <a:solidFill>
                <a:schemeClr val="tx2"/>
              </a:solidFill>
            </a:endParaRPr>
          </a:p>
        </p:txBody>
      </p:sp>
      <p:grpSp>
        <p:nvGrpSpPr>
          <p:cNvPr id="2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14468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8E6BF-CDA2-4AE6-8117-3FD8A52837E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EB741DE-C675-45EF-8ABA-198DF09CDF5F}"/>
              </a:ext>
            </a:extLst>
          </p:cNvPr>
          <p:cNvSpPr>
            <a:spLocks noGrp="1"/>
          </p:cNvSpPr>
          <p:nvPr>
            <p:ph idx="1"/>
          </p:nvPr>
        </p:nvSpPr>
        <p:spPr/>
        <p:txBody>
          <a:bodyPr>
            <a:normAutofit fontScale="92500"/>
          </a:bodyPr>
          <a:lstStyle/>
          <a:p>
            <a:r>
              <a:rPr lang="en-US" dirty="0"/>
              <a:t>Lee, E., Zhu, J., Velazquez, J., Bernardo, R., Garcia, J., </a:t>
            </a:r>
            <a:r>
              <a:rPr lang="en-US" dirty="0" err="1"/>
              <a:t>Rovito</a:t>
            </a:r>
            <a:r>
              <a:rPr lang="en-US" dirty="0"/>
              <a:t>, M., Hines, R.  Evaluation of Diet Quality Among American Adult Cancer Survivors:  Results From 2005-2016 National Health and Nutrition Examination Survey.  </a:t>
            </a:r>
            <a:r>
              <a:rPr lang="en-US" i="1" dirty="0"/>
              <a:t>Journal of the Academy of Nutrition and Dietetics</a:t>
            </a:r>
            <a:r>
              <a:rPr lang="en-US" dirty="0"/>
              <a:t>, 2021;121:  217-232.</a:t>
            </a:r>
          </a:p>
          <a:p>
            <a:r>
              <a:rPr lang="en-US" dirty="0" err="1"/>
              <a:t>Keaver</a:t>
            </a:r>
            <a:r>
              <a:rPr lang="en-US" dirty="0"/>
              <a:t>, L., McGough A., Du, M., Chang, W., </a:t>
            </a:r>
            <a:r>
              <a:rPr lang="en-US" dirty="0" err="1"/>
              <a:t>Chomitz</a:t>
            </a:r>
            <a:r>
              <a:rPr lang="en-US" dirty="0"/>
              <a:t>, V., Allen, J., </a:t>
            </a:r>
            <a:r>
              <a:rPr lang="en-US" dirty="0" err="1"/>
              <a:t>Attai</a:t>
            </a:r>
            <a:r>
              <a:rPr lang="en-US" dirty="0"/>
              <a:t>, D., Gualtieri, L., Zang, F.  Self-Reported Changes and Perceived Barriers to Healthy Eating and Physical Activity among Global Breast Cancer Survivors:  Results from an Exploratory Online Novel Survey.  </a:t>
            </a:r>
            <a:r>
              <a:rPr lang="en-US" i="1" dirty="0"/>
              <a:t>Journal of the Academy of Nutrition and Dietetics</a:t>
            </a:r>
            <a:r>
              <a:rPr lang="en-US" dirty="0"/>
              <a:t>, 2021; 121:  233-241.</a:t>
            </a:r>
          </a:p>
          <a:p>
            <a:r>
              <a:rPr lang="en-US" dirty="0"/>
              <a:t>American Institute for Cancer Research, </a:t>
            </a:r>
            <a:r>
              <a:rPr lang="en-US" dirty="0">
                <a:hlinkClick r:id="rId2"/>
              </a:rPr>
              <a:t>www.aicr.org</a:t>
            </a:r>
            <a:r>
              <a:rPr lang="en-US" dirty="0"/>
              <a:t>.	</a:t>
            </a:r>
          </a:p>
          <a:p>
            <a:endParaRPr lang="en-US" dirty="0"/>
          </a:p>
        </p:txBody>
      </p:sp>
    </p:spTree>
    <p:extLst>
      <p:ext uri="{BB962C8B-B14F-4D97-AF65-F5344CB8AC3E}">
        <p14:creationId xmlns:p14="http://schemas.microsoft.com/office/powerpoint/2010/main" val="1625379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9089EED9-F54D-4F20-A2C6-949DE4176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7E46F721-3785-414D-8697-16AF490E6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87E7BA-0CBC-C470-6892-A357B3633951}"/>
              </a:ext>
            </a:extLst>
          </p:cNvPr>
          <p:cNvSpPr>
            <a:spLocks noGrp="1"/>
          </p:cNvSpPr>
          <p:nvPr>
            <p:ph type="title"/>
          </p:nvPr>
        </p:nvSpPr>
        <p:spPr>
          <a:xfrm>
            <a:off x="8115300" y="1562669"/>
            <a:ext cx="3389515" cy="2380681"/>
          </a:xfrm>
        </p:spPr>
        <p:txBody>
          <a:bodyPr vert="horz" lIns="91440" tIns="45720" rIns="91440" bIns="45720" rtlCol="0" anchor="b">
            <a:normAutofit/>
          </a:bodyPr>
          <a:lstStyle/>
          <a:p>
            <a:pPr algn="ctr"/>
            <a:r>
              <a:rPr lang="en-US" sz="4000" dirty="0">
                <a:solidFill>
                  <a:schemeClr val="tx1">
                    <a:lumMod val="85000"/>
                    <a:lumOff val="15000"/>
                  </a:schemeClr>
                </a:solidFill>
              </a:rPr>
              <a:t>Thank you!</a:t>
            </a:r>
            <a:br>
              <a:rPr lang="en-US" sz="4000" dirty="0">
                <a:solidFill>
                  <a:schemeClr val="tx1">
                    <a:lumMod val="85000"/>
                    <a:lumOff val="15000"/>
                  </a:schemeClr>
                </a:solidFill>
              </a:rPr>
            </a:br>
            <a:br>
              <a:rPr lang="en-US" sz="4000" dirty="0">
                <a:solidFill>
                  <a:schemeClr val="tx1">
                    <a:lumMod val="85000"/>
                    <a:lumOff val="15000"/>
                  </a:schemeClr>
                </a:solidFill>
              </a:rPr>
            </a:br>
            <a:endParaRPr lang="en-US" sz="4000" dirty="0">
              <a:solidFill>
                <a:schemeClr val="tx1">
                  <a:lumMod val="85000"/>
                  <a:lumOff val="15000"/>
                </a:schemeClr>
              </a:solidFill>
            </a:endParaRPr>
          </a:p>
        </p:txBody>
      </p:sp>
      <p:pic>
        <p:nvPicPr>
          <p:cNvPr id="5" name="Content Placeholder 4">
            <a:extLst>
              <a:ext uri="{FF2B5EF4-FFF2-40B4-BE49-F238E27FC236}">
                <a16:creationId xmlns:a16="http://schemas.microsoft.com/office/drawing/2014/main" id="{DAA4C0C8-13D2-8467-379B-8D964DF3D59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25389" b="-2"/>
          <a:stretch/>
        </p:blipFill>
        <p:spPr>
          <a:xfrm>
            <a:off x="20" y="1"/>
            <a:ext cx="7665573" cy="6857999"/>
          </a:xfrm>
          <a:custGeom>
            <a:avLst/>
            <a:gdLst/>
            <a:ahLst/>
            <a:cxnLst/>
            <a:rect l="l" t="t" r="r" b="b"/>
            <a:pathLst>
              <a:path w="7665593" h="6857999">
                <a:moveTo>
                  <a:pt x="0" y="0"/>
                </a:moveTo>
                <a:lnTo>
                  <a:pt x="7363783" y="0"/>
                </a:lnTo>
                <a:lnTo>
                  <a:pt x="7372954" y="18152"/>
                </a:lnTo>
                <a:cubicBezTo>
                  <a:pt x="7378508" y="27417"/>
                  <a:pt x="7383821" y="35694"/>
                  <a:pt x="7386404" y="41707"/>
                </a:cubicBezTo>
                <a:lnTo>
                  <a:pt x="7389058" y="60832"/>
                </a:lnTo>
                <a:lnTo>
                  <a:pt x="7394074" y="60137"/>
                </a:lnTo>
                <a:lnTo>
                  <a:pt x="7394443" y="67241"/>
                </a:lnTo>
                <a:lnTo>
                  <a:pt x="7394565" y="83099"/>
                </a:lnTo>
                <a:cubicBezTo>
                  <a:pt x="7395324" y="92994"/>
                  <a:pt x="7394122" y="120511"/>
                  <a:pt x="7395957" y="130584"/>
                </a:cubicBezTo>
                <a:cubicBezTo>
                  <a:pt x="7401306" y="133490"/>
                  <a:pt x="7404223" y="137975"/>
                  <a:pt x="7405574" y="143540"/>
                </a:cubicBezTo>
                <a:lnTo>
                  <a:pt x="7405725" y="155795"/>
                </a:lnTo>
                <a:lnTo>
                  <a:pt x="7418615" y="226869"/>
                </a:lnTo>
                <a:lnTo>
                  <a:pt x="7419579" y="236641"/>
                </a:lnTo>
                <a:lnTo>
                  <a:pt x="7423900" y="241933"/>
                </a:lnTo>
                <a:cubicBezTo>
                  <a:pt x="7424763" y="245974"/>
                  <a:pt x="7424206" y="257579"/>
                  <a:pt x="7424760" y="260885"/>
                </a:cubicBezTo>
                <a:cubicBezTo>
                  <a:pt x="7425580" y="261177"/>
                  <a:pt x="7426400" y="261469"/>
                  <a:pt x="7427220" y="261761"/>
                </a:cubicBezTo>
                <a:cubicBezTo>
                  <a:pt x="7431152" y="272291"/>
                  <a:pt x="7444241" y="311893"/>
                  <a:pt x="7448344" y="324055"/>
                </a:cubicBezTo>
                <a:cubicBezTo>
                  <a:pt x="7444563" y="326484"/>
                  <a:pt x="7450535" y="331924"/>
                  <a:pt x="7451833" y="334727"/>
                </a:cubicBezTo>
                <a:cubicBezTo>
                  <a:pt x="7449286" y="335161"/>
                  <a:pt x="7448510" y="341947"/>
                  <a:pt x="7450776" y="343948"/>
                </a:cubicBezTo>
                <a:cubicBezTo>
                  <a:pt x="7463202" y="391652"/>
                  <a:pt x="7437523" y="367773"/>
                  <a:pt x="7453791" y="395003"/>
                </a:cubicBezTo>
                <a:cubicBezTo>
                  <a:pt x="7454869" y="399820"/>
                  <a:pt x="7453841" y="403723"/>
                  <a:pt x="7451939" y="407147"/>
                </a:cubicBezTo>
                <a:lnTo>
                  <a:pt x="7448030" y="412254"/>
                </a:lnTo>
                <a:lnTo>
                  <a:pt x="7455416" y="432021"/>
                </a:lnTo>
                <a:cubicBezTo>
                  <a:pt x="7457991" y="441758"/>
                  <a:pt x="7459699" y="452007"/>
                  <a:pt x="7460479" y="462523"/>
                </a:cubicBezTo>
                <a:cubicBezTo>
                  <a:pt x="7455275" y="464882"/>
                  <a:pt x="7462669" y="473136"/>
                  <a:pt x="7464133" y="477020"/>
                </a:cubicBezTo>
                <a:cubicBezTo>
                  <a:pt x="7460734" y="477060"/>
                  <a:pt x="7459104" y="485663"/>
                  <a:pt x="7461914" y="488716"/>
                </a:cubicBezTo>
                <a:cubicBezTo>
                  <a:pt x="7474065" y="552879"/>
                  <a:pt x="7442314" y="516775"/>
                  <a:pt x="7461353" y="555280"/>
                </a:cubicBezTo>
                <a:cubicBezTo>
                  <a:pt x="7462345" y="561721"/>
                  <a:pt x="7460642" y="566553"/>
                  <a:pt x="7457829" y="570585"/>
                </a:cubicBezTo>
                <a:lnTo>
                  <a:pt x="7450804" y="577839"/>
                </a:lnTo>
                <a:lnTo>
                  <a:pt x="7453309" y="583524"/>
                </a:lnTo>
                <a:cubicBezTo>
                  <a:pt x="7453505" y="604977"/>
                  <a:pt x="7446306" y="611303"/>
                  <a:pt x="7453558" y="623785"/>
                </a:cubicBezTo>
                <a:cubicBezTo>
                  <a:pt x="7438483" y="642230"/>
                  <a:pt x="7452055" y="636019"/>
                  <a:pt x="7454362" y="650049"/>
                </a:cubicBezTo>
                <a:cubicBezTo>
                  <a:pt x="7457368" y="661117"/>
                  <a:pt x="7463152" y="640798"/>
                  <a:pt x="7464006" y="651645"/>
                </a:cubicBezTo>
                <a:cubicBezTo>
                  <a:pt x="7460114" y="663380"/>
                  <a:pt x="7472201" y="662829"/>
                  <a:pt x="7467442" y="675032"/>
                </a:cubicBezTo>
                <a:cubicBezTo>
                  <a:pt x="7458335" y="672068"/>
                  <a:pt x="7469207" y="699114"/>
                  <a:pt x="7461251" y="699956"/>
                </a:cubicBezTo>
                <a:cubicBezTo>
                  <a:pt x="7472628" y="710321"/>
                  <a:pt x="7458614" y="715529"/>
                  <a:pt x="7462119" y="729331"/>
                </a:cubicBezTo>
                <a:cubicBezTo>
                  <a:pt x="7466423" y="735831"/>
                  <a:pt x="7467162" y="740521"/>
                  <a:pt x="7462533" y="746910"/>
                </a:cubicBezTo>
                <a:cubicBezTo>
                  <a:pt x="7483486" y="776851"/>
                  <a:pt x="7463470" y="765024"/>
                  <a:pt x="7471529" y="793043"/>
                </a:cubicBezTo>
                <a:cubicBezTo>
                  <a:pt x="7480002" y="817184"/>
                  <a:pt x="7485500" y="844550"/>
                  <a:pt x="7505730" y="867898"/>
                </a:cubicBezTo>
                <a:cubicBezTo>
                  <a:pt x="7511461" y="872184"/>
                  <a:pt x="7513630" y="882707"/>
                  <a:pt x="7510576" y="891400"/>
                </a:cubicBezTo>
                <a:cubicBezTo>
                  <a:pt x="7510049" y="892894"/>
                  <a:pt x="7509385" y="894278"/>
                  <a:pt x="7508604" y="895508"/>
                </a:cubicBezTo>
                <a:cubicBezTo>
                  <a:pt x="7511698" y="915692"/>
                  <a:pt x="7525520" y="989520"/>
                  <a:pt x="7529143" y="1012510"/>
                </a:cubicBezTo>
                <a:cubicBezTo>
                  <a:pt x="7521781" y="1014371"/>
                  <a:pt x="7535067" y="1025997"/>
                  <a:pt x="7530347" y="1033444"/>
                </a:cubicBezTo>
                <a:cubicBezTo>
                  <a:pt x="7526204" y="1038777"/>
                  <a:pt x="7529270" y="1043549"/>
                  <a:pt x="7529596" y="1049120"/>
                </a:cubicBezTo>
                <a:cubicBezTo>
                  <a:pt x="7526339" y="1056460"/>
                  <a:pt x="7532220" y="1080398"/>
                  <a:pt x="7536437" y="1086639"/>
                </a:cubicBezTo>
                <a:cubicBezTo>
                  <a:pt x="7551094" y="1101553"/>
                  <a:pt x="7540210" y="1135442"/>
                  <a:pt x="7551438" y="1147834"/>
                </a:cubicBezTo>
                <a:cubicBezTo>
                  <a:pt x="7553086" y="1152330"/>
                  <a:pt x="7553752" y="1156729"/>
                  <a:pt x="7553808" y="1161047"/>
                </a:cubicBezTo>
                <a:lnTo>
                  <a:pt x="7552572" y="1173130"/>
                </a:lnTo>
                <a:lnTo>
                  <a:pt x="7549434" y="1176566"/>
                </a:lnTo>
                <a:lnTo>
                  <a:pt x="7550211" y="1183950"/>
                </a:lnTo>
                <a:lnTo>
                  <a:pt x="7549733" y="1186066"/>
                </a:lnTo>
                <a:cubicBezTo>
                  <a:pt x="7548807" y="1190108"/>
                  <a:pt x="7548001" y="1194099"/>
                  <a:pt x="7547683" y="1198047"/>
                </a:cubicBezTo>
                <a:cubicBezTo>
                  <a:pt x="7563423" y="1192855"/>
                  <a:pt x="7547566" y="1230782"/>
                  <a:pt x="7560295" y="1219849"/>
                </a:cubicBezTo>
                <a:cubicBezTo>
                  <a:pt x="7561281" y="1240644"/>
                  <a:pt x="7573138" y="1224782"/>
                  <a:pt x="7561835" y="1249779"/>
                </a:cubicBezTo>
                <a:cubicBezTo>
                  <a:pt x="7574707" y="1282065"/>
                  <a:pt x="7569916" y="1332957"/>
                  <a:pt x="7589445" y="1358245"/>
                </a:cubicBezTo>
                <a:cubicBezTo>
                  <a:pt x="7581989" y="1355103"/>
                  <a:pt x="7576204" y="1368711"/>
                  <a:pt x="7579904" y="1378136"/>
                </a:cubicBezTo>
                <a:cubicBezTo>
                  <a:pt x="7550647" y="1367117"/>
                  <a:pt x="7606267" y="1415404"/>
                  <a:pt x="7586303" y="1423699"/>
                </a:cubicBezTo>
                <a:cubicBezTo>
                  <a:pt x="7604838" y="1424108"/>
                  <a:pt x="7636267" y="1466352"/>
                  <a:pt x="7621059" y="1486236"/>
                </a:cubicBezTo>
                <a:cubicBezTo>
                  <a:pt x="7624771" y="1516526"/>
                  <a:pt x="7640092" y="1537976"/>
                  <a:pt x="7633966" y="1569734"/>
                </a:cubicBezTo>
                <a:cubicBezTo>
                  <a:pt x="7636447" y="1570719"/>
                  <a:pt x="7638522" y="1572334"/>
                  <a:pt x="7640304" y="1574384"/>
                </a:cubicBezTo>
                <a:lnTo>
                  <a:pt x="7644628" y="1581242"/>
                </a:lnTo>
                <a:lnTo>
                  <a:pt x="7644313" y="1582567"/>
                </a:lnTo>
                <a:cubicBezTo>
                  <a:pt x="7644257" y="1587776"/>
                  <a:pt x="7645302" y="1590443"/>
                  <a:pt x="7646831" y="1591983"/>
                </a:cubicBezTo>
                <a:cubicBezTo>
                  <a:pt x="7647577" y="1592347"/>
                  <a:pt x="7648323" y="1592711"/>
                  <a:pt x="7649069" y="1593074"/>
                </a:cubicBezTo>
                <a:lnTo>
                  <a:pt x="7651326" y="1599230"/>
                </a:lnTo>
                <a:lnTo>
                  <a:pt x="7657195" y="1610539"/>
                </a:lnTo>
                <a:lnTo>
                  <a:pt x="7656957" y="1613422"/>
                </a:lnTo>
                <a:lnTo>
                  <a:pt x="7663730" y="1631673"/>
                </a:lnTo>
                <a:lnTo>
                  <a:pt x="7663189" y="1632289"/>
                </a:lnTo>
                <a:cubicBezTo>
                  <a:pt x="7662131" y="1634085"/>
                  <a:pt x="7661641" y="1636199"/>
                  <a:pt x="7662326" y="1639024"/>
                </a:cubicBezTo>
                <a:cubicBezTo>
                  <a:pt x="7651979" y="1640024"/>
                  <a:pt x="7659188" y="1642819"/>
                  <a:pt x="7662125" y="1651067"/>
                </a:cubicBezTo>
                <a:cubicBezTo>
                  <a:pt x="7646711" y="1654462"/>
                  <a:pt x="7660667" y="1674670"/>
                  <a:pt x="7653812" y="1683345"/>
                </a:cubicBezTo>
                <a:cubicBezTo>
                  <a:pt x="7656316" y="1689330"/>
                  <a:pt x="7658683" y="1695719"/>
                  <a:pt x="7660803" y="1702414"/>
                </a:cubicBezTo>
                <a:lnTo>
                  <a:pt x="7661867" y="1756201"/>
                </a:lnTo>
                <a:lnTo>
                  <a:pt x="7649453" y="1812530"/>
                </a:lnTo>
                <a:cubicBezTo>
                  <a:pt x="7649183" y="1833366"/>
                  <a:pt x="7644573" y="1851408"/>
                  <a:pt x="7647823" y="1869041"/>
                </a:cubicBezTo>
                <a:cubicBezTo>
                  <a:pt x="7644238" y="1876204"/>
                  <a:pt x="7642789" y="1882956"/>
                  <a:pt x="7648156" y="1889503"/>
                </a:cubicBezTo>
                <a:cubicBezTo>
                  <a:pt x="7646365" y="1908946"/>
                  <a:pt x="7638702" y="1913653"/>
                  <a:pt x="7644679" y="1925974"/>
                </a:cubicBezTo>
                <a:cubicBezTo>
                  <a:pt x="7632281" y="1936898"/>
                  <a:pt x="7637013" y="1937545"/>
                  <a:pt x="7640564" y="1942678"/>
                </a:cubicBezTo>
                <a:lnTo>
                  <a:pt x="7640816" y="1943410"/>
                </a:lnTo>
                <a:lnTo>
                  <a:pt x="7639044" y="1944904"/>
                </a:lnTo>
                <a:lnTo>
                  <a:pt x="7638223" y="1947993"/>
                </a:lnTo>
                <a:lnTo>
                  <a:pt x="7638752" y="1956430"/>
                </a:lnTo>
                <a:lnTo>
                  <a:pt x="7639407" y="1959603"/>
                </a:lnTo>
                <a:cubicBezTo>
                  <a:pt x="7639690" y="1961788"/>
                  <a:pt x="7639658" y="1963239"/>
                  <a:pt x="7639396" y="1964244"/>
                </a:cubicBezTo>
                <a:lnTo>
                  <a:pt x="7639249" y="1964361"/>
                </a:lnTo>
                <a:lnTo>
                  <a:pt x="7639521" y="1968708"/>
                </a:lnTo>
                <a:cubicBezTo>
                  <a:pt x="7640315" y="1976045"/>
                  <a:pt x="7641402" y="1983186"/>
                  <a:pt x="7642694" y="1989983"/>
                </a:cubicBezTo>
                <a:cubicBezTo>
                  <a:pt x="7634556" y="1995729"/>
                  <a:pt x="7644169" y="2020842"/>
                  <a:pt x="7628828" y="2018094"/>
                </a:cubicBezTo>
                <a:cubicBezTo>
                  <a:pt x="7630116" y="2027262"/>
                  <a:pt x="7636485" y="2032807"/>
                  <a:pt x="7626423" y="2029720"/>
                </a:cubicBezTo>
                <a:cubicBezTo>
                  <a:pt x="7626559" y="2032738"/>
                  <a:pt x="7625703" y="2034598"/>
                  <a:pt x="7624364" y="2035929"/>
                </a:cubicBezTo>
                <a:lnTo>
                  <a:pt x="7623733" y="2036314"/>
                </a:lnTo>
                <a:lnTo>
                  <a:pt x="7626847" y="2056711"/>
                </a:lnTo>
                <a:lnTo>
                  <a:pt x="7626090" y="2059419"/>
                </a:lnTo>
                <a:lnTo>
                  <a:pt x="7629618" y="2072712"/>
                </a:lnTo>
                <a:lnTo>
                  <a:pt x="7630641" y="2079581"/>
                </a:lnTo>
                <a:lnTo>
                  <a:pt x="7632577" y="2081522"/>
                </a:lnTo>
                <a:cubicBezTo>
                  <a:pt x="7633753" y="2083617"/>
                  <a:pt x="7634261" y="2086620"/>
                  <a:pt x="7633251" y="2091658"/>
                </a:cubicBezTo>
                <a:lnTo>
                  <a:pt x="7632707" y="2092825"/>
                </a:lnTo>
                <a:lnTo>
                  <a:pt x="7635575" y="2101184"/>
                </a:lnTo>
                <a:cubicBezTo>
                  <a:pt x="7636900" y="2103876"/>
                  <a:pt x="7638586" y="2106260"/>
                  <a:pt x="7640772" y="2108190"/>
                </a:cubicBezTo>
                <a:cubicBezTo>
                  <a:pt x="7629093" y="2136655"/>
                  <a:pt x="7639778" y="2163513"/>
                  <a:pt x="7637758" y="2194409"/>
                </a:cubicBezTo>
                <a:cubicBezTo>
                  <a:pt x="7619585" y="2207765"/>
                  <a:pt x="7641835" y="2261154"/>
                  <a:pt x="7659453" y="2268824"/>
                </a:cubicBezTo>
                <a:cubicBezTo>
                  <a:pt x="7644015" y="2268997"/>
                  <a:pt x="7665037" y="2307714"/>
                  <a:pt x="7665583" y="2317700"/>
                </a:cubicBezTo>
                <a:cubicBezTo>
                  <a:pt x="7665764" y="2321029"/>
                  <a:pt x="7663671" y="2321166"/>
                  <a:pt x="7657195" y="2315619"/>
                </a:cubicBezTo>
                <a:cubicBezTo>
                  <a:pt x="7658997" y="2326231"/>
                  <a:pt x="7650972" y="2337185"/>
                  <a:pt x="7644431" y="2331209"/>
                </a:cubicBezTo>
                <a:cubicBezTo>
                  <a:pt x="7658433" y="2363448"/>
                  <a:pt x="7644510" y="2411031"/>
                  <a:pt x="7650869" y="2447461"/>
                </a:cubicBezTo>
                <a:cubicBezTo>
                  <a:pt x="7635485" y="2467322"/>
                  <a:pt x="7649719" y="2456555"/>
                  <a:pt x="7646841" y="2477156"/>
                </a:cubicBezTo>
                <a:cubicBezTo>
                  <a:pt x="7661004" y="2471521"/>
                  <a:pt x="7638896" y="2502164"/>
                  <a:pt x="7654880" y="2503292"/>
                </a:cubicBezTo>
                <a:cubicBezTo>
                  <a:pt x="7653849" y="2507005"/>
                  <a:pt x="7652348" y="2510567"/>
                  <a:pt x="7650720" y="2514131"/>
                </a:cubicBezTo>
                <a:lnTo>
                  <a:pt x="7649876" y="2516003"/>
                </a:lnTo>
                <a:lnTo>
                  <a:pt x="7649263" y="2523483"/>
                </a:lnTo>
                <a:lnTo>
                  <a:pt x="7645633" y="2525592"/>
                </a:lnTo>
                <a:lnTo>
                  <a:pt x="7642233" y="2536851"/>
                </a:lnTo>
                <a:cubicBezTo>
                  <a:pt x="7641494" y="2541069"/>
                  <a:pt x="7641323" y="2545607"/>
                  <a:pt x="7642069" y="2550622"/>
                </a:cubicBezTo>
                <a:cubicBezTo>
                  <a:pt x="7648404" y="2562959"/>
                  <a:pt x="7640640" y="2582170"/>
                  <a:pt x="7641110" y="2599544"/>
                </a:cubicBezTo>
                <a:lnTo>
                  <a:pt x="7643071" y="2607523"/>
                </a:lnTo>
                <a:lnTo>
                  <a:pt x="7639801" y="2633566"/>
                </a:lnTo>
                <a:cubicBezTo>
                  <a:pt x="7639166" y="2640978"/>
                  <a:pt x="7638833" y="2648672"/>
                  <a:pt x="7639065" y="2656773"/>
                </a:cubicBezTo>
                <a:lnTo>
                  <a:pt x="7640624" y="2671810"/>
                </a:lnTo>
                <a:lnTo>
                  <a:pt x="7639332" y="2675751"/>
                </a:lnTo>
                <a:cubicBezTo>
                  <a:pt x="7639476" y="2682617"/>
                  <a:pt x="7644027" y="2691703"/>
                  <a:pt x="7638498" y="2690893"/>
                </a:cubicBezTo>
                <a:lnTo>
                  <a:pt x="7640415" y="2698606"/>
                </a:lnTo>
                <a:lnTo>
                  <a:pt x="7636002" y="2706218"/>
                </a:lnTo>
                <a:cubicBezTo>
                  <a:pt x="7634978" y="2707053"/>
                  <a:pt x="7633887" y="2707679"/>
                  <a:pt x="7632770" y="2708079"/>
                </a:cubicBezTo>
                <a:lnTo>
                  <a:pt x="7634220" y="2718854"/>
                </a:lnTo>
                <a:lnTo>
                  <a:pt x="7631061" y="2727688"/>
                </a:lnTo>
                <a:lnTo>
                  <a:pt x="7633127" y="2735389"/>
                </a:lnTo>
                <a:lnTo>
                  <a:pt x="7632661" y="2738584"/>
                </a:lnTo>
                <a:lnTo>
                  <a:pt x="7631098" y="2746529"/>
                </a:lnTo>
                <a:cubicBezTo>
                  <a:pt x="7630002" y="2750602"/>
                  <a:pt x="7628681" y="2755160"/>
                  <a:pt x="7627624" y="2760235"/>
                </a:cubicBezTo>
                <a:lnTo>
                  <a:pt x="7627140" y="2764511"/>
                </a:lnTo>
                <a:lnTo>
                  <a:pt x="7621827" y="2773820"/>
                </a:lnTo>
                <a:cubicBezTo>
                  <a:pt x="7617811" y="2780593"/>
                  <a:pt x="7615104" y="2785923"/>
                  <a:pt x="7617284" y="2791840"/>
                </a:cubicBezTo>
                <a:cubicBezTo>
                  <a:pt x="7612094" y="2801924"/>
                  <a:pt x="7597550" y="2808970"/>
                  <a:pt x="7601430" y="2823567"/>
                </a:cubicBezTo>
                <a:cubicBezTo>
                  <a:pt x="7594841" y="2819137"/>
                  <a:pt x="7600633" y="2839778"/>
                  <a:pt x="7593865" y="2842217"/>
                </a:cubicBezTo>
                <a:cubicBezTo>
                  <a:pt x="7588415" y="2843342"/>
                  <a:pt x="7588901" y="2849866"/>
                  <a:pt x="7586893" y="2854834"/>
                </a:cubicBezTo>
                <a:cubicBezTo>
                  <a:pt x="7581327" y="2858374"/>
                  <a:pt x="7576244" y="2883372"/>
                  <a:pt x="7577046" y="2892075"/>
                </a:cubicBezTo>
                <a:cubicBezTo>
                  <a:pt x="7582584" y="2916606"/>
                  <a:pt x="7560175" y="2936338"/>
                  <a:pt x="7564026" y="2955950"/>
                </a:cubicBezTo>
                <a:cubicBezTo>
                  <a:pt x="7563501" y="2961086"/>
                  <a:pt x="7562240" y="2965343"/>
                  <a:pt x="7560529" y="2969031"/>
                </a:cubicBezTo>
                <a:lnTo>
                  <a:pt x="7554631" y="2978222"/>
                </a:lnTo>
                <a:lnTo>
                  <a:pt x="7550747" y="2978564"/>
                </a:lnTo>
                <a:lnTo>
                  <a:pt x="7548359" y="2985429"/>
                </a:lnTo>
                <a:lnTo>
                  <a:pt x="7547120" y="2986826"/>
                </a:lnTo>
                <a:cubicBezTo>
                  <a:pt x="7544741" y="2989483"/>
                  <a:pt x="7542480" y="2992194"/>
                  <a:pt x="7540621" y="2995267"/>
                </a:cubicBezTo>
                <a:cubicBezTo>
                  <a:pt x="7555200" y="3003715"/>
                  <a:pt x="7527208" y="3022799"/>
                  <a:pt x="7541739" y="3023946"/>
                </a:cubicBezTo>
                <a:cubicBezTo>
                  <a:pt x="7534059" y="3042303"/>
                  <a:pt x="7549904" y="3038579"/>
                  <a:pt x="7530781" y="3050462"/>
                </a:cubicBezTo>
                <a:cubicBezTo>
                  <a:pt x="7527838" y="3088204"/>
                  <a:pt x="7503338" y="3127251"/>
                  <a:pt x="7508515" y="3164510"/>
                </a:cubicBezTo>
                <a:cubicBezTo>
                  <a:pt x="7503888" y="3155782"/>
                  <a:pt x="7493770" y="3162549"/>
                  <a:pt x="7492866" y="3173520"/>
                </a:cubicBezTo>
                <a:cubicBezTo>
                  <a:pt x="7474179" y="3140376"/>
                  <a:pt x="7498581" y="3226463"/>
                  <a:pt x="7479395" y="3217191"/>
                </a:cubicBezTo>
                <a:cubicBezTo>
                  <a:pt x="7493905" y="3232643"/>
                  <a:pt x="7501608" y="3293915"/>
                  <a:pt x="7481475" y="3298298"/>
                </a:cubicBezTo>
                <a:cubicBezTo>
                  <a:pt x="7472089" y="3326890"/>
                  <a:pt x="7475493" y="3357480"/>
                  <a:pt x="7457722" y="3379292"/>
                </a:cubicBezTo>
                <a:cubicBezTo>
                  <a:pt x="7459285" y="3382143"/>
                  <a:pt x="7460273" y="3385199"/>
                  <a:pt x="7460850" y="3388381"/>
                </a:cubicBezTo>
                <a:lnTo>
                  <a:pt x="7461482" y="3397694"/>
                </a:lnTo>
                <a:lnTo>
                  <a:pt x="7460695" y="3398556"/>
                </a:lnTo>
                <a:cubicBezTo>
                  <a:pt x="7458532" y="3402904"/>
                  <a:pt x="7458275" y="3406007"/>
                  <a:pt x="7458858" y="3408553"/>
                </a:cubicBezTo>
                <a:lnTo>
                  <a:pt x="7460185" y="3411299"/>
                </a:lnTo>
                <a:lnTo>
                  <a:pt x="7459468" y="3418333"/>
                </a:lnTo>
                <a:lnTo>
                  <a:pt x="7459515" y="3432662"/>
                </a:lnTo>
                <a:lnTo>
                  <a:pt x="7458154" y="3434902"/>
                </a:lnTo>
                <a:lnTo>
                  <a:pt x="7456091" y="3455825"/>
                </a:lnTo>
                <a:cubicBezTo>
                  <a:pt x="7455865" y="3455850"/>
                  <a:pt x="7455638" y="3455877"/>
                  <a:pt x="7455413" y="3455903"/>
                </a:cubicBezTo>
                <a:cubicBezTo>
                  <a:pt x="7453843" y="3456557"/>
                  <a:pt x="7452596" y="3457940"/>
                  <a:pt x="7451989" y="3460886"/>
                </a:cubicBezTo>
                <a:cubicBezTo>
                  <a:pt x="7443388" y="3453296"/>
                  <a:pt x="7447961" y="3461529"/>
                  <a:pt x="7446929" y="3470886"/>
                </a:cubicBezTo>
                <a:cubicBezTo>
                  <a:pt x="7433341" y="3461186"/>
                  <a:pt x="7436171" y="3489615"/>
                  <a:pt x="7427213" y="3491353"/>
                </a:cubicBezTo>
                <a:cubicBezTo>
                  <a:pt x="7426761" y="3498443"/>
                  <a:pt x="7426037" y="3505767"/>
                  <a:pt x="7424990" y="3513143"/>
                </a:cubicBezTo>
                <a:lnTo>
                  <a:pt x="7424186" y="3517424"/>
                </a:lnTo>
                <a:cubicBezTo>
                  <a:pt x="7424132" y="3517438"/>
                  <a:pt x="7424077" y="3517453"/>
                  <a:pt x="7424024" y="3517467"/>
                </a:cubicBezTo>
                <a:cubicBezTo>
                  <a:pt x="7423536" y="3518305"/>
                  <a:pt x="7423153" y="3519678"/>
                  <a:pt x="7422883" y="3521896"/>
                </a:cubicBezTo>
                <a:lnTo>
                  <a:pt x="7422723" y="3525229"/>
                </a:lnTo>
                <a:lnTo>
                  <a:pt x="7421163" y="3533534"/>
                </a:lnTo>
                <a:lnTo>
                  <a:pt x="7419650" y="3536108"/>
                </a:lnTo>
                <a:lnTo>
                  <a:pt x="7417640" y="3536718"/>
                </a:lnTo>
                <a:lnTo>
                  <a:pt x="7417697" y="3537534"/>
                </a:lnTo>
                <a:cubicBezTo>
                  <a:pt x="7419749" y="3544077"/>
                  <a:pt x="7423989" y="3546875"/>
                  <a:pt x="7409814" y="3551598"/>
                </a:cubicBezTo>
                <a:cubicBezTo>
                  <a:pt x="7412376" y="3566128"/>
                  <a:pt x="7404108" y="3567090"/>
                  <a:pt x="7397719" y="3584844"/>
                </a:cubicBezTo>
                <a:cubicBezTo>
                  <a:pt x="7401116" y="3593573"/>
                  <a:pt x="7398130" y="3599358"/>
                  <a:pt x="7393057" y="3604546"/>
                </a:cubicBezTo>
                <a:cubicBezTo>
                  <a:pt x="7391792" y="3622895"/>
                  <a:pt x="7383125" y="3638008"/>
                  <a:pt x="7377811" y="3657793"/>
                </a:cubicBezTo>
                <a:cubicBezTo>
                  <a:pt x="7379886" y="3680874"/>
                  <a:pt x="7366255" y="3689531"/>
                  <a:pt x="7360624" y="3710685"/>
                </a:cubicBezTo>
                <a:cubicBezTo>
                  <a:pt x="7367950" y="3731637"/>
                  <a:pt x="7347999" y="3723947"/>
                  <a:pt x="7341489" y="3734006"/>
                </a:cubicBezTo>
                <a:lnTo>
                  <a:pt x="7340478" y="3737028"/>
                </a:lnTo>
                <a:lnTo>
                  <a:pt x="7340489" y="3745476"/>
                </a:lnTo>
                <a:lnTo>
                  <a:pt x="7340950" y="3748687"/>
                </a:lnTo>
                <a:cubicBezTo>
                  <a:pt x="7341098" y="3750887"/>
                  <a:pt x="7340976" y="3752333"/>
                  <a:pt x="7340653" y="3753314"/>
                </a:cubicBezTo>
                <a:lnTo>
                  <a:pt x="7340500" y="3753419"/>
                </a:lnTo>
                <a:lnTo>
                  <a:pt x="7340506" y="3757774"/>
                </a:lnTo>
                <a:cubicBezTo>
                  <a:pt x="7340847" y="3765147"/>
                  <a:pt x="7341495" y="3772345"/>
                  <a:pt x="7342369" y="3779218"/>
                </a:cubicBezTo>
                <a:cubicBezTo>
                  <a:pt x="7333890" y="3784348"/>
                  <a:pt x="7341949" y="3810090"/>
                  <a:pt x="7326800" y="3806225"/>
                </a:cubicBezTo>
                <a:cubicBezTo>
                  <a:pt x="7327524" y="3815461"/>
                  <a:pt x="7333545" y="3821456"/>
                  <a:pt x="7323686" y="3817640"/>
                </a:cubicBezTo>
                <a:cubicBezTo>
                  <a:pt x="7323637" y="3820659"/>
                  <a:pt x="7322668" y="3822449"/>
                  <a:pt x="7321247" y="3823678"/>
                </a:cubicBezTo>
                <a:lnTo>
                  <a:pt x="7320595" y="3824018"/>
                </a:lnTo>
                <a:lnTo>
                  <a:pt x="7322453" y="3844579"/>
                </a:lnTo>
                <a:lnTo>
                  <a:pt x="7321532" y="3847225"/>
                </a:lnTo>
                <a:lnTo>
                  <a:pt x="7324238" y="3860736"/>
                </a:lnTo>
                <a:lnTo>
                  <a:pt x="7324840" y="3867658"/>
                </a:lnTo>
                <a:lnTo>
                  <a:pt x="7326655" y="3869733"/>
                </a:lnTo>
                <a:cubicBezTo>
                  <a:pt x="7327701" y="3871909"/>
                  <a:pt x="7328023" y="3874942"/>
                  <a:pt x="7326706" y="3879891"/>
                </a:cubicBezTo>
                <a:lnTo>
                  <a:pt x="7326093" y="3881013"/>
                </a:lnTo>
                <a:lnTo>
                  <a:pt x="7328442" y="3889558"/>
                </a:lnTo>
                <a:cubicBezTo>
                  <a:pt x="7329602" y="3892339"/>
                  <a:pt x="7331138" y="3894839"/>
                  <a:pt x="7333203" y="3896924"/>
                </a:cubicBezTo>
                <a:cubicBezTo>
                  <a:pt x="7319795" y="3924445"/>
                  <a:pt x="7328820" y="3952004"/>
                  <a:pt x="7324908" y="3982658"/>
                </a:cubicBezTo>
                <a:cubicBezTo>
                  <a:pt x="7325522" y="4017325"/>
                  <a:pt x="7327874" y="4041416"/>
                  <a:pt x="7327588" y="4064228"/>
                </a:cubicBezTo>
                <a:cubicBezTo>
                  <a:pt x="7328735" y="4074940"/>
                  <a:pt x="7329351" y="4153102"/>
                  <a:pt x="7323186" y="4146664"/>
                </a:cubicBezTo>
                <a:cubicBezTo>
                  <a:pt x="7335189" y="4179829"/>
                  <a:pt x="7318370" y="4199117"/>
                  <a:pt x="7322488" y="4235901"/>
                </a:cubicBezTo>
                <a:cubicBezTo>
                  <a:pt x="7305909" y="4254573"/>
                  <a:pt x="7320783" y="4244884"/>
                  <a:pt x="7316645" y="4265209"/>
                </a:cubicBezTo>
                <a:cubicBezTo>
                  <a:pt x="7331133" y="4260631"/>
                  <a:pt x="7307179" y="4289560"/>
                  <a:pt x="7323069" y="4291857"/>
                </a:cubicBezTo>
                <a:cubicBezTo>
                  <a:pt x="7321814" y="4295483"/>
                  <a:pt x="7320095" y="4298923"/>
                  <a:pt x="7318251" y="4302359"/>
                </a:cubicBezTo>
                <a:lnTo>
                  <a:pt x="7317295" y="4304161"/>
                </a:lnTo>
                <a:lnTo>
                  <a:pt x="7316223" y="4311573"/>
                </a:lnTo>
                <a:lnTo>
                  <a:pt x="7312469" y="4313411"/>
                </a:lnTo>
                <a:lnTo>
                  <a:pt x="7306447" y="4403491"/>
                </a:lnTo>
                <a:cubicBezTo>
                  <a:pt x="7308849" y="4411399"/>
                  <a:pt x="7308497" y="4436984"/>
                  <a:pt x="7303688" y="4442497"/>
                </a:cubicBezTo>
                <a:cubicBezTo>
                  <a:pt x="7302637" y="4447969"/>
                  <a:pt x="7304327" y="4453942"/>
                  <a:pt x="7299181" y="4457128"/>
                </a:cubicBezTo>
                <a:cubicBezTo>
                  <a:pt x="7296154" y="4469016"/>
                  <a:pt x="7289197" y="4496240"/>
                  <a:pt x="7285530" y="4513823"/>
                </a:cubicBezTo>
                <a:cubicBezTo>
                  <a:pt x="7288769" y="4518560"/>
                  <a:pt x="7287100" y="4524649"/>
                  <a:pt x="7284412" y="4532609"/>
                </a:cubicBezTo>
                <a:lnTo>
                  <a:pt x="7282601" y="4540125"/>
                </a:lnTo>
                <a:lnTo>
                  <a:pt x="7291785" y="4563650"/>
                </a:lnTo>
                <a:lnTo>
                  <a:pt x="7284191" y="4636427"/>
                </a:lnTo>
                <a:lnTo>
                  <a:pt x="7292797" y="4672055"/>
                </a:lnTo>
                <a:cubicBezTo>
                  <a:pt x="7294304" y="4686552"/>
                  <a:pt x="7294421" y="4700466"/>
                  <a:pt x="7295425" y="4713953"/>
                </a:cubicBezTo>
                <a:cubicBezTo>
                  <a:pt x="7296104" y="4744441"/>
                  <a:pt x="7280378" y="4723911"/>
                  <a:pt x="7292574" y="4762180"/>
                </a:cubicBezTo>
                <a:cubicBezTo>
                  <a:pt x="7286719" y="4766152"/>
                  <a:pt x="7286266" y="4770971"/>
                  <a:pt x="7288689" y="4779168"/>
                </a:cubicBezTo>
                <a:cubicBezTo>
                  <a:pt x="7288592" y="4793971"/>
                  <a:pt x="7274303" y="4792486"/>
                  <a:pt x="7282355" y="4807636"/>
                </a:cubicBezTo>
                <a:cubicBezTo>
                  <a:pt x="7278556" y="4806204"/>
                  <a:pt x="7277539" y="4813202"/>
                  <a:pt x="7276505" y="4819678"/>
                </a:cubicBezTo>
                <a:lnTo>
                  <a:pt x="7273752" y="4823797"/>
                </a:lnTo>
                <a:lnTo>
                  <a:pt x="7283683" y="4847794"/>
                </a:lnTo>
                <a:cubicBezTo>
                  <a:pt x="7296832" y="4890479"/>
                  <a:pt x="7302379" y="4941877"/>
                  <a:pt x="7311552" y="4978326"/>
                </a:cubicBezTo>
                <a:cubicBezTo>
                  <a:pt x="7284161" y="4998846"/>
                  <a:pt x="7309660" y="4989594"/>
                  <a:pt x="7304880" y="5015024"/>
                </a:cubicBezTo>
                <a:cubicBezTo>
                  <a:pt x="7330355" y="5012307"/>
                  <a:pt x="7291032" y="5044485"/>
                  <a:pt x="7319932" y="5050993"/>
                </a:cubicBezTo>
                <a:cubicBezTo>
                  <a:pt x="7318148" y="5055414"/>
                  <a:pt x="7315506" y="5059493"/>
                  <a:pt x="7312641" y="5063537"/>
                </a:cubicBezTo>
                <a:lnTo>
                  <a:pt x="7311153" y="5065661"/>
                </a:lnTo>
                <a:lnTo>
                  <a:pt x="7310197" y="5075032"/>
                </a:lnTo>
                <a:lnTo>
                  <a:pt x="7303683" y="5076576"/>
                </a:lnTo>
                <a:lnTo>
                  <a:pt x="7297768" y="5089898"/>
                </a:lnTo>
                <a:cubicBezTo>
                  <a:pt x="7296519" y="5095057"/>
                  <a:pt x="7296302" y="5100805"/>
                  <a:pt x="7297750" y="5107454"/>
                </a:cubicBezTo>
                <a:cubicBezTo>
                  <a:pt x="7309447" y="5125240"/>
                  <a:pt x="7295812" y="5147341"/>
                  <a:pt x="7297014" y="5169708"/>
                </a:cubicBezTo>
                <a:lnTo>
                  <a:pt x="7300719" y="5180532"/>
                </a:lnTo>
                <a:lnTo>
                  <a:pt x="7295705" y="5210620"/>
                </a:lnTo>
                <a:lnTo>
                  <a:pt x="7296901" y="5212749"/>
                </a:lnTo>
                <a:cubicBezTo>
                  <a:pt x="7296704" y="5218058"/>
                  <a:pt x="7294377" y="5228574"/>
                  <a:pt x="7294523" y="5242477"/>
                </a:cubicBezTo>
                <a:lnTo>
                  <a:pt x="7297776" y="5296160"/>
                </a:lnTo>
                <a:lnTo>
                  <a:pt x="7289955" y="5304499"/>
                </a:lnTo>
                <a:lnTo>
                  <a:pt x="7286210" y="5305374"/>
                </a:lnTo>
                <a:lnTo>
                  <a:pt x="7286995" y="5320092"/>
                </a:lnTo>
                <a:lnTo>
                  <a:pt x="7281550" y="5330613"/>
                </a:lnTo>
                <a:lnTo>
                  <a:pt x="7285354" y="5340890"/>
                </a:lnTo>
                <a:lnTo>
                  <a:pt x="7281914" y="5354491"/>
                </a:lnTo>
                <a:cubicBezTo>
                  <a:pt x="7280017" y="5359352"/>
                  <a:pt x="7277725" y="5364763"/>
                  <a:pt x="7275918" y="5370917"/>
                </a:cubicBezTo>
                <a:lnTo>
                  <a:pt x="7267655" y="5384350"/>
                </a:lnTo>
                <a:lnTo>
                  <a:pt x="7263791" y="5406610"/>
                </a:lnTo>
                <a:cubicBezTo>
                  <a:pt x="7260956" y="5423841"/>
                  <a:pt x="7257650" y="5440271"/>
                  <a:pt x="7251522" y="5456222"/>
                </a:cubicBezTo>
                <a:cubicBezTo>
                  <a:pt x="7253699" y="5469913"/>
                  <a:pt x="7252931" y="5482529"/>
                  <a:pt x="7242311" y="5493751"/>
                </a:cubicBezTo>
                <a:cubicBezTo>
                  <a:pt x="7236636" y="5529727"/>
                  <a:pt x="7245809" y="5539513"/>
                  <a:pt x="7231835" y="5561252"/>
                </a:cubicBezTo>
                <a:cubicBezTo>
                  <a:pt x="7236311" y="5568555"/>
                  <a:pt x="7238499" y="5573475"/>
                  <a:pt x="7239152" y="5577121"/>
                </a:cubicBezTo>
                <a:cubicBezTo>
                  <a:pt x="7241111" y="5588065"/>
                  <a:pt x="7229268" y="5587525"/>
                  <a:pt x="7224043" y="5605355"/>
                </a:cubicBezTo>
                <a:cubicBezTo>
                  <a:pt x="7216774" y="5624244"/>
                  <a:pt x="7213225" y="5590845"/>
                  <a:pt x="7209229" y="5609118"/>
                </a:cubicBezTo>
                <a:cubicBezTo>
                  <a:pt x="7212098" y="5628346"/>
                  <a:pt x="7194168" y="5628785"/>
                  <a:pt x="7198222" y="5648700"/>
                </a:cubicBezTo>
                <a:cubicBezTo>
                  <a:pt x="7212577" y="5642705"/>
                  <a:pt x="7189541" y="5689259"/>
                  <a:pt x="7201221" y="5689771"/>
                </a:cubicBezTo>
                <a:cubicBezTo>
                  <a:pt x="7181618" y="5708428"/>
                  <a:pt x="7201258" y="5715573"/>
                  <a:pt x="7192555" y="5739098"/>
                </a:cubicBezTo>
                <a:cubicBezTo>
                  <a:pt x="7184486" y="5750478"/>
                  <a:pt x="7182208" y="5758416"/>
                  <a:pt x="7187522" y="5768603"/>
                </a:cubicBezTo>
                <a:cubicBezTo>
                  <a:pt x="7148692" y="5821144"/>
                  <a:pt x="7181577" y="5799065"/>
                  <a:pt x="7162500" y="5846928"/>
                </a:cubicBezTo>
                <a:lnTo>
                  <a:pt x="7160827" y="5850799"/>
                </a:lnTo>
                <a:lnTo>
                  <a:pt x="7163312" y="5866636"/>
                </a:lnTo>
                <a:cubicBezTo>
                  <a:pt x="7163884" y="5867070"/>
                  <a:pt x="7164455" y="5867505"/>
                  <a:pt x="7165029" y="5867939"/>
                </a:cubicBezTo>
                <a:lnTo>
                  <a:pt x="7142501" y="5914339"/>
                </a:lnTo>
                <a:lnTo>
                  <a:pt x="7143151" y="5921221"/>
                </a:lnTo>
                <a:lnTo>
                  <a:pt x="7123808" y="5950546"/>
                </a:lnTo>
                <a:lnTo>
                  <a:pt x="7116299" y="5966186"/>
                </a:lnTo>
                <a:lnTo>
                  <a:pt x="7106117" y="5983669"/>
                </a:lnTo>
                <a:lnTo>
                  <a:pt x="7109622" y="5995569"/>
                </a:lnTo>
                <a:cubicBezTo>
                  <a:pt x="7114727" y="6023526"/>
                  <a:pt x="7092983" y="6067450"/>
                  <a:pt x="7116605" y="6077139"/>
                </a:cubicBezTo>
                <a:cubicBezTo>
                  <a:pt x="7102148" y="6089933"/>
                  <a:pt x="7125501" y="6101908"/>
                  <a:pt x="7127573" y="6115892"/>
                </a:cubicBezTo>
                <a:cubicBezTo>
                  <a:pt x="7118381" y="6127056"/>
                  <a:pt x="7126331" y="6132595"/>
                  <a:pt x="7128098" y="6142737"/>
                </a:cubicBezTo>
                <a:cubicBezTo>
                  <a:pt x="7122429" y="6147329"/>
                  <a:pt x="7122724" y="6155912"/>
                  <a:pt x="7129375" y="6158833"/>
                </a:cubicBezTo>
                <a:cubicBezTo>
                  <a:pt x="7144709" y="6154689"/>
                  <a:pt x="7137060" y="6184499"/>
                  <a:pt x="7147635" y="6186714"/>
                </a:cubicBezTo>
                <a:cubicBezTo>
                  <a:pt x="7149842" y="6204016"/>
                  <a:pt x="7136414" y="6279145"/>
                  <a:pt x="7153343" y="6291871"/>
                </a:cubicBezTo>
                <a:cubicBezTo>
                  <a:pt x="7161381" y="6326852"/>
                  <a:pt x="7134450" y="6377408"/>
                  <a:pt x="7134923" y="6392273"/>
                </a:cubicBezTo>
                <a:cubicBezTo>
                  <a:pt x="7103997" y="6407024"/>
                  <a:pt x="7185503" y="6478818"/>
                  <a:pt x="7187236" y="6541940"/>
                </a:cubicBezTo>
                <a:cubicBezTo>
                  <a:pt x="7184250" y="6550446"/>
                  <a:pt x="7184290" y="6554993"/>
                  <a:pt x="7191340" y="6557275"/>
                </a:cubicBezTo>
                <a:cubicBezTo>
                  <a:pt x="7195412" y="6573685"/>
                  <a:pt x="7202070" y="6606060"/>
                  <a:pt x="7211670" y="6640404"/>
                </a:cubicBezTo>
                <a:cubicBezTo>
                  <a:pt x="7219591" y="6666216"/>
                  <a:pt x="7212698" y="6793331"/>
                  <a:pt x="7221085" y="6827708"/>
                </a:cubicBezTo>
                <a:lnTo>
                  <a:pt x="7227698" y="6857999"/>
                </a:lnTo>
                <a:lnTo>
                  <a:pt x="0" y="6857999"/>
                </a:lnTo>
                <a:close/>
              </a:path>
            </a:pathLst>
          </a:custGeom>
        </p:spPr>
      </p:pic>
    </p:spTree>
    <p:extLst>
      <p:ext uri="{BB962C8B-B14F-4D97-AF65-F5344CB8AC3E}">
        <p14:creationId xmlns:p14="http://schemas.microsoft.com/office/powerpoint/2010/main" val="467044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26">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28">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0242D2D6-C16E-437B-8925-51D08C76BFA2}"/>
              </a:ext>
            </a:extLst>
          </p:cNvPr>
          <p:cNvSpPr>
            <a:spLocks noGrp="1"/>
          </p:cNvSpPr>
          <p:nvPr>
            <p:ph type="ctrTitle"/>
          </p:nvPr>
        </p:nvSpPr>
        <p:spPr>
          <a:xfrm>
            <a:off x="753925" y="1321056"/>
            <a:ext cx="10684151" cy="1991979"/>
          </a:xfrm>
        </p:spPr>
        <p:txBody>
          <a:bodyPr anchor="b">
            <a:normAutofit/>
          </a:bodyPr>
          <a:lstStyle/>
          <a:p>
            <a:r>
              <a:rPr lang="en-US" sz="3200" b="0" i="1" dirty="0" err="1">
                <a:solidFill>
                  <a:schemeClr val="tx2"/>
                </a:solidFill>
                <a:effectLst/>
                <a:latin typeface="brandon-grotesque"/>
              </a:rPr>
              <a:t>Mangiare</a:t>
            </a:r>
            <a:r>
              <a:rPr lang="en-US" sz="3200" b="0" i="1" dirty="0">
                <a:solidFill>
                  <a:schemeClr val="tx2"/>
                </a:solidFill>
                <a:effectLst/>
                <a:latin typeface="brandon-grotesque"/>
              </a:rPr>
              <a:t> per vivere e non vivere per </a:t>
            </a:r>
            <a:r>
              <a:rPr lang="en-US" sz="3200" b="0" i="1" dirty="0" err="1">
                <a:solidFill>
                  <a:schemeClr val="tx2"/>
                </a:solidFill>
                <a:effectLst/>
                <a:latin typeface="brandon-grotesque"/>
              </a:rPr>
              <a:t>mangiare</a:t>
            </a:r>
            <a:r>
              <a:rPr lang="en-US" sz="3200" b="0" i="0" dirty="0">
                <a:solidFill>
                  <a:schemeClr val="tx2"/>
                </a:solidFill>
                <a:effectLst/>
                <a:latin typeface="brandon-grotesque"/>
              </a:rPr>
              <a:t> - Italian proverb</a:t>
            </a:r>
            <a:br>
              <a:rPr lang="en-US" sz="4400" dirty="0">
                <a:solidFill>
                  <a:schemeClr val="tx2"/>
                </a:solidFill>
              </a:rPr>
            </a:br>
            <a:endParaRPr lang="en-US" sz="4400" dirty="0">
              <a:solidFill>
                <a:schemeClr val="tx2"/>
              </a:solidFill>
            </a:endParaRPr>
          </a:p>
        </p:txBody>
      </p:sp>
      <p:sp>
        <p:nvSpPr>
          <p:cNvPr id="3" name="Subtitle 2">
            <a:extLst>
              <a:ext uri="{FF2B5EF4-FFF2-40B4-BE49-F238E27FC236}">
                <a16:creationId xmlns:a16="http://schemas.microsoft.com/office/drawing/2014/main" id="{17D20613-ECE7-4D57-BE15-83B6C8055A28}"/>
              </a:ext>
            </a:extLst>
          </p:cNvPr>
          <p:cNvSpPr>
            <a:spLocks noGrp="1"/>
          </p:cNvSpPr>
          <p:nvPr>
            <p:ph type="subTitle" idx="1"/>
          </p:nvPr>
        </p:nvSpPr>
        <p:spPr>
          <a:xfrm>
            <a:off x="1361395" y="3525490"/>
            <a:ext cx="9469211" cy="865639"/>
          </a:xfrm>
        </p:spPr>
        <p:txBody>
          <a:bodyPr anchor="t">
            <a:normAutofit/>
          </a:bodyPr>
          <a:lstStyle/>
          <a:p>
            <a:r>
              <a:rPr lang="en-US" sz="4000" b="0" i="0" dirty="0">
                <a:solidFill>
                  <a:schemeClr val="tx2"/>
                </a:solidFill>
                <a:effectLst/>
                <a:latin typeface="brandon-grotesque"/>
              </a:rPr>
              <a:t>Translation: Eat to live and not live to eat.</a:t>
            </a:r>
            <a:endParaRPr lang="en-US" sz="4000" dirty="0">
              <a:solidFill>
                <a:schemeClr val="tx2"/>
              </a:solidFill>
            </a:endParaRPr>
          </a:p>
        </p:txBody>
      </p:sp>
      <p:grpSp>
        <p:nvGrpSpPr>
          <p:cNvPr id="44" name="Group 30">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45" name="Freeform: Shape 31">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32">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33">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34">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36">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50" name="Freeform: Shape 37">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1149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17B79FEB-6575-4DD7-B1EB-0801A801C302}"/>
              </a:ext>
            </a:extLst>
          </p:cNvPr>
          <p:cNvSpPr>
            <a:spLocks noGrp="1"/>
          </p:cNvSpPr>
          <p:nvPr>
            <p:ph type="title"/>
          </p:nvPr>
        </p:nvSpPr>
        <p:spPr>
          <a:xfrm>
            <a:off x="2918658" y="529125"/>
            <a:ext cx="5754696" cy="1837349"/>
          </a:xfrm>
        </p:spPr>
        <p:txBody>
          <a:bodyPr anchor="ctr">
            <a:normAutofit/>
          </a:bodyPr>
          <a:lstStyle/>
          <a:p>
            <a:pPr algn="ctr"/>
            <a:r>
              <a:rPr lang="en-US" sz="4000" dirty="0">
                <a:solidFill>
                  <a:schemeClr val="tx2"/>
                </a:solidFill>
              </a:rPr>
              <a:t>What are Survivors doing right?</a:t>
            </a:r>
            <a:br>
              <a:rPr lang="en-US" sz="4000" dirty="0">
                <a:solidFill>
                  <a:schemeClr val="tx2"/>
                </a:solidFill>
              </a:rPr>
            </a:br>
            <a:endParaRPr lang="en-US" sz="4000" dirty="0">
              <a:solidFill>
                <a:schemeClr val="tx2"/>
              </a:solidFill>
            </a:endParaRPr>
          </a:p>
        </p:txBody>
      </p:sp>
      <p:sp>
        <p:nvSpPr>
          <p:cNvPr id="3" name="Content Placeholder 2">
            <a:extLst>
              <a:ext uri="{FF2B5EF4-FFF2-40B4-BE49-F238E27FC236}">
                <a16:creationId xmlns:a16="http://schemas.microsoft.com/office/drawing/2014/main" id="{DF07EF77-A649-47F8-96BE-90442786B6B2}"/>
              </a:ext>
            </a:extLst>
          </p:cNvPr>
          <p:cNvSpPr>
            <a:spLocks noGrp="1"/>
          </p:cNvSpPr>
          <p:nvPr>
            <p:ph idx="1"/>
          </p:nvPr>
        </p:nvSpPr>
        <p:spPr>
          <a:xfrm>
            <a:off x="3055954" y="2290193"/>
            <a:ext cx="5709721" cy="4202885"/>
          </a:xfrm>
        </p:spPr>
        <p:txBody>
          <a:bodyPr anchor="t">
            <a:noAutofit/>
          </a:bodyPr>
          <a:lstStyle/>
          <a:p>
            <a:r>
              <a:rPr lang="en-US" dirty="0">
                <a:solidFill>
                  <a:schemeClr val="tx2"/>
                </a:solidFill>
              </a:rPr>
              <a:t>More than half of breast cancer survivors reported reducing the consumption of red and processed meats.</a:t>
            </a:r>
          </a:p>
          <a:p>
            <a:r>
              <a:rPr lang="en-US" dirty="0">
                <a:solidFill>
                  <a:schemeClr val="tx2"/>
                </a:solidFill>
              </a:rPr>
              <a:t>They reduced the intake of high calorie sweets.</a:t>
            </a:r>
          </a:p>
          <a:p>
            <a:r>
              <a:rPr lang="en-US" dirty="0">
                <a:solidFill>
                  <a:schemeClr val="tx2"/>
                </a:solidFill>
              </a:rPr>
              <a:t>They reduced the intake of fried foods.</a:t>
            </a:r>
          </a:p>
          <a:p>
            <a:r>
              <a:rPr lang="en-US" dirty="0">
                <a:solidFill>
                  <a:schemeClr val="tx2"/>
                </a:solidFill>
              </a:rPr>
              <a:t>They increased the consumption of fruits and vegetables. </a:t>
            </a:r>
          </a:p>
        </p:txBody>
      </p:sp>
    </p:spTree>
    <p:extLst>
      <p:ext uri="{BB962C8B-B14F-4D97-AF65-F5344CB8AC3E}">
        <p14:creationId xmlns:p14="http://schemas.microsoft.com/office/powerpoint/2010/main" val="365225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AB5840B-8E04-A822-6067-EC499FE161E7}"/>
              </a:ext>
            </a:extLst>
          </p:cNvPr>
          <p:cNvSpPr>
            <a:spLocks noGrp="1"/>
          </p:cNvSpPr>
          <p:nvPr>
            <p:ph type="title"/>
          </p:nvPr>
        </p:nvSpPr>
        <p:spPr>
          <a:xfrm>
            <a:off x="3027924" y="512244"/>
            <a:ext cx="5754696" cy="1837349"/>
          </a:xfrm>
        </p:spPr>
        <p:txBody>
          <a:bodyPr>
            <a:normAutofit/>
          </a:bodyPr>
          <a:lstStyle/>
          <a:p>
            <a:pPr algn="ctr"/>
            <a:r>
              <a:rPr lang="en-US" sz="4000" dirty="0">
                <a:solidFill>
                  <a:schemeClr val="tx2"/>
                </a:solidFill>
              </a:rPr>
              <a:t>What else can I do to improve my diet?</a:t>
            </a:r>
          </a:p>
        </p:txBody>
      </p:sp>
      <p:sp>
        <p:nvSpPr>
          <p:cNvPr id="3" name="Content Placeholder 2">
            <a:extLst>
              <a:ext uri="{FF2B5EF4-FFF2-40B4-BE49-F238E27FC236}">
                <a16:creationId xmlns:a16="http://schemas.microsoft.com/office/drawing/2014/main" id="{8B7D27F5-CB08-71BF-9E7E-BD4E407DB349}"/>
              </a:ext>
            </a:extLst>
          </p:cNvPr>
          <p:cNvSpPr>
            <a:spLocks noGrp="1"/>
          </p:cNvSpPr>
          <p:nvPr>
            <p:ph idx="1"/>
          </p:nvPr>
        </p:nvSpPr>
        <p:spPr>
          <a:xfrm>
            <a:off x="3050411" y="2164360"/>
            <a:ext cx="5709721" cy="4530055"/>
          </a:xfrm>
        </p:spPr>
        <p:txBody>
          <a:bodyPr anchor="t">
            <a:normAutofit lnSpcReduction="10000"/>
          </a:bodyPr>
          <a:lstStyle/>
          <a:p>
            <a:pPr marL="0" indent="0" algn="ctr">
              <a:buNone/>
            </a:pPr>
            <a:r>
              <a:rPr lang="en-US" b="1" dirty="0">
                <a:solidFill>
                  <a:schemeClr val="tx2"/>
                </a:solidFill>
              </a:rPr>
              <a:t>Additionally, the American Institute for Cancer Research Recommends:</a:t>
            </a:r>
          </a:p>
          <a:p>
            <a:endParaRPr lang="en-US" dirty="0">
              <a:solidFill>
                <a:schemeClr val="tx2"/>
              </a:solidFill>
            </a:endParaRPr>
          </a:p>
          <a:p>
            <a:pPr lvl="1"/>
            <a:r>
              <a:rPr lang="en-US" sz="2800" dirty="0">
                <a:solidFill>
                  <a:schemeClr val="tx2"/>
                </a:solidFill>
              </a:rPr>
              <a:t>Limit consumption of fast foods and other processed foods high in fat, starches, or sugars</a:t>
            </a:r>
          </a:p>
          <a:p>
            <a:pPr lvl="1"/>
            <a:r>
              <a:rPr lang="en-US" sz="2800" dirty="0">
                <a:solidFill>
                  <a:schemeClr val="tx2"/>
                </a:solidFill>
              </a:rPr>
              <a:t>Limit consumption of sugar sweetened drinks</a:t>
            </a:r>
          </a:p>
          <a:p>
            <a:pPr lvl="1"/>
            <a:r>
              <a:rPr lang="en-US" sz="2800" dirty="0">
                <a:solidFill>
                  <a:schemeClr val="tx2"/>
                </a:solidFill>
              </a:rPr>
              <a:t>Limit alcohol consumption</a:t>
            </a:r>
          </a:p>
          <a:p>
            <a:pPr lvl="1"/>
            <a:r>
              <a:rPr lang="en-US" sz="2800" dirty="0">
                <a:solidFill>
                  <a:schemeClr val="tx2"/>
                </a:solidFill>
              </a:rPr>
              <a:t>Do not use supplements for cancer prevention</a:t>
            </a:r>
          </a:p>
          <a:p>
            <a:pPr lvl="1"/>
            <a:endParaRPr lang="en-US" sz="2000" dirty="0">
              <a:solidFill>
                <a:schemeClr val="tx2"/>
              </a:solidFill>
            </a:endParaRPr>
          </a:p>
          <a:p>
            <a:pPr lvl="1"/>
            <a:endParaRPr lang="en-US" sz="17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78618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646F75FB-0640-6E23-4F03-B270D882E223}"/>
              </a:ext>
            </a:extLst>
          </p:cNvPr>
          <p:cNvSpPr>
            <a:spLocks noGrp="1"/>
          </p:cNvSpPr>
          <p:nvPr>
            <p:ph type="title"/>
          </p:nvPr>
        </p:nvSpPr>
        <p:spPr>
          <a:xfrm>
            <a:off x="1277317" y="1321393"/>
            <a:ext cx="9833548" cy="1325563"/>
          </a:xfrm>
        </p:spPr>
        <p:txBody>
          <a:bodyPr anchor="b">
            <a:normAutofit/>
          </a:bodyPr>
          <a:lstStyle/>
          <a:p>
            <a:pPr algn="ctr"/>
            <a:r>
              <a:rPr lang="en-US" sz="4000" dirty="0">
                <a:solidFill>
                  <a:schemeClr val="tx2"/>
                </a:solidFill>
              </a:rPr>
              <a:t>What is a “plant based” diet?</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F1F9104F-3A46-1551-BDF5-32479DCAFB7D}"/>
              </a:ext>
            </a:extLst>
          </p:cNvPr>
          <p:cNvSpPr>
            <a:spLocks noGrp="1"/>
          </p:cNvSpPr>
          <p:nvPr>
            <p:ph idx="1"/>
          </p:nvPr>
        </p:nvSpPr>
        <p:spPr>
          <a:xfrm>
            <a:off x="1179226" y="3329677"/>
            <a:ext cx="9833548" cy="2936899"/>
          </a:xfrm>
        </p:spPr>
        <p:txBody>
          <a:bodyPr>
            <a:normAutofit/>
          </a:bodyPr>
          <a:lstStyle/>
          <a:p>
            <a:pPr marL="0" indent="0" algn="ctr">
              <a:buNone/>
            </a:pPr>
            <a:r>
              <a:rPr lang="en-US" b="1" dirty="0">
                <a:solidFill>
                  <a:schemeClr val="tx2"/>
                </a:solidFill>
              </a:rPr>
              <a:t>Make 2/3 of your plate plant foods and 1/3 animal protein.</a:t>
            </a:r>
          </a:p>
          <a:p>
            <a:endParaRPr lang="en-US" dirty="0">
              <a:solidFill>
                <a:schemeClr val="tx2"/>
              </a:solidFill>
            </a:endParaRPr>
          </a:p>
          <a:p>
            <a:pPr lvl="1"/>
            <a:r>
              <a:rPr lang="en-US" sz="2800" dirty="0">
                <a:solidFill>
                  <a:schemeClr val="tx2"/>
                </a:solidFill>
              </a:rPr>
              <a:t>Make sure that foods like vegetables, fruit, whole grains, and beans take up at least 2/3 of your plate.  </a:t>
            </a:r>
          </a:p>
          <a:p>
            <a:pPr lvl="1"/>
            <a:r>
              <a:rPr lang="en-US" sz="2800" dirty="0">
                <a:solidFill>
                  <a:schemeClr val="tx2"/>
                </a:solidFill>
              </a:rPr>
              <a:t>If you eat fish, poultry, lean red meat, cheese, and other animal foods, limit these to 1/3 of your plate.</a:t>
            </a:r>
          </a:p>
          <a:p>
            <a:pPr marL="457200" lvl="1" indent="0">
              <a:buNone/>
            </a:pPr>
            <a:endParaRPr lang="en-US" sz="1800" dirty="0">
              <a:solidFill>
                <a:schemeClr val="tx2"/>
              </a:solidFill>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23906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4C5C37-FA68-1F0A-D079-AC01C766CE1C}"/>
              </a:ext>
            </a:extLst>
          </p:cNvPr>
          <p:cNvSpPr>
            <a:spLocks noGrp="1"/>
          </p:cNvSpPr>
          <p:nvPr>
            <p:ph type="title"/>
          </p:nvPr>
        </p:nvSpPr>
        <p:spPr>
          <a:xfrm>
            <a:off x="3010979" y="789184"/>
            <a:ext cx="5754696" cy="1837349"/>
          </a:xfrm>
        </p:spPr>
        <p:txBody>
          <a:bodyPr anchor="b">
            <a:normAutofit/>
          </a:bodyPr>
          <a:lstStyle/>
          <a:p>
            <a:pPr algn="ctr"/>
            <a:r>
              <a:rPr lang="en-US" sz="4000" dirty="0">
                <a:solidFill>
                  <a:schemeClr val="tx2"/>
                </a:solidFill>
              </a:rPr>
              <a:t>How many grams of added sugars should I limit to per day?</a:t>
            </a:r>
          </a:p>
        </p:txBody>
      </p:sp>
      <p:grpSp>
        <p:nvGrpSpPr>
          <p:cNvPr id="10" name="Group 9">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11" name="Freeform: Shape 10">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60207E48-6503-D17D-8DB5-C4B070B6E46F}"/>
              </a:ext>
            </a:extLst>
          </p:cNvPr>
          <p:cNvSpPr>
            <a:spLocks noGrp="1"/>
          </p:cNvSpPr>
          <p:nvPr>
            <p:ph idx="1"/>
          </p:nvPr>
        </p:nvSpPr>
        <p:spPr>
          <a:xfrm>
            <a:off x="3055954" y="2979335"/>
            <a:ext cx="5709721" cy="3349539"/>
          </a:xfrm>
        </p:spPr>
        <p:txBody>
          <a:bodyPr anchor="t">
            <a:normAutofit/>
          </a:bodyPr>
          <a:lstStyle/>
          <a:p>
            <a:r>
              <a:rPr lang="en-US" dirty="0">
                <a:solidFill>
                  <a:schemeClr val="tx2"/>
                </a:solidFill>
              </a:rPr>
              <a:t>Aim to limit added sugars to 25 grams per day. </a:t>
            </a:r>
          </a:p>
          <a:p>
            <a:pPr marL="0" indent="0">
              <a:buNone/>
            </a:pPr>
            <a:endParaRPr lang="en-US" dirty="0">
              <a:solidFill>
                <a:schemeClr val="tx2"/>
              </a:solidFill>
            </a:endParaRPr>
          </a:p>
          <a:p>
            <a:pPr marL="0" indent="0">
              <a:buNone/>
            </a:pPr>
            <a:r>
              <a:rPr lang="en-US" dirty="0">
                <a:solidFill>
                  <a:schemeClr val="tx2"/>
                </a:solidFill>
              </a:rPr>
              <a:t>Did you know that 1 can of regular soda contains about 24 grams of sugar?  This is equal to almost 6 teaspoons of sugar!</a:t>
            </a:r>
          </a:p>
        </p:txBody>
      </p:sp>
    </p:spTree>
    <p:extLst>
      <p:ext uri="{BB962C8B-B14F-4D97-AF65-F5344CB8AC3E}">
        <p14:creationId xmlns:p14="http://schemas.microsoft.com/office/powerpoint/2010/main" val="2788764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B00E98-E5B0-7253-9A7A-E18B39309322}"/>
              </a:ext>
            </a:extLst>
          </p:cNvPr>
          <p:cNvSpPr>
            <a:spLocks noGrp="1"/>
          </p:cNvSpPr>
          <p:nvPr>
            <p:ph type="title"/>
          </p:nvPr>
        </p:nvSpPr>
        <p:spPr>
          <a:xfrm>
            <a:off x="3112496" y="429199"/>
            <a:ext cx="5754696" cy="1837349"/>
          </a:xfrm>
        </p:spPr>
        <p:txBody>
          <a:bodyPr anchor="b">
            <a:normAutofit/>
          </a:bodyPr>
          <a:lstStyle/>
          <a:p>
            <a:pPr algn="ctr"/>
            <a:r>
              <a:rPr lang="en-US" sz="4000" dirty="0">
                <a:solidFill>
                  <a:schemeClr val="tx2"/>
                </a:solidFill>
              </a:rPr>
              <a:t>Alcohol:  to drink or not to drink?</a:t>
            </a:r>
          </a:p>
        </p:txBody>
      </p:sp>
      <p:grpSp>
        <p:nvGrpSpPr>
          <p:cNvPr id="10" name="Group 9">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11" name="Freeform: Shape 10">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437A2E0B-8A3C-4E95-E8C7-D27846E34FD0}"/>
              </a:ext>
            </a:extLst>
          </p:cNvPr>
          <p:cNvSpPr>
            <a:spLocks noGrp="1"/>
          </p:cNvSpPr>
          <p:nvPr>
            <p:ph idx="1"/>
          </p:nvPr>
        </p:nvSpPr>
        <p:spPr>
          <a:xfrm>
            <a:off x="3089563" y="2266548"/>
            <a:ext cx="5709721" cy="3278851"/>
          </a:xfrm>
        </p:spPr>
        <p:txBody>
          <a:bodyPr anchor="t">
            <a:noAutofit/>
          </a:bodyPr>
          <a:lstStyle/>
          <a:p>
            <a:r>
              <a:rPr lang="en-US" dirty="0">
                <a:solidFill>
                  <a:schemeClr val="tx2"/>
                </a:solidFill>
              </a:rPr>
              <a:t>Despite some evidence linking moderate alcohol consumption to lower risk for heart disease, this protective effect does not apply to cancer.  </a:t>
            </a:r>
          </a:p>
          <a:p>
            <a:r>
              <a:rPr lang="en-US" dirty="0">
                <a:solidFill>
                  <a:schemeClr val="tx2"/>
                </a:solidFill>
              </a:rPr>
              <a:t>Alcoholic drinks increase the risk of pre- and post-menopausal breast cancer.  And drinking two or more alcoholic drinks a day is a cause of colorectal cancer.</a:t>
            </a:r>
          </a:p>
        </p:txBody>
      </p:sp>
    </p:spTree>
    <p:extLst>
      <p:ext uri="{BB962C8B-B14F-4D97-AF65-F5344CB8AC3E}">
        <p14:creationId xmlns:p14="http://schemas.microsoft.com/office/powerpoint/2010/main" val="2051529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1FD9A90-5C8B-2FC4-4FCA-C72211906F41}"/>
              </a:ext>
            </a:extLst>
          </p:cNvPr>
          <p:cNvSpPr>
            <a:spLocks noGrp="1"/>
          </p:cNvSpPr>
          <p:nvPr>
            <p:ph type="ctrTitle"/>
          </p:nvPr>
        </p:nvSpPr>
        <p:spPr>
          <a:xfrm>
            <a:off x="804672" y="1243013"/>
            <a:ext cx="3855720" cy="4371974"/>
          </a:xfrm>
        </p:spPr>
        <p:txBody>
          <a:bodyPr vert="horz" lIns="91440" tIns="45720" rIns="91440" bIns="45720" rtlCol="0" anchor="ctr">
            <a:normAutofit/>
          </a:bodyPr>
          <a:lstStyle/>
          <a:p>
            <a:pPr algn="l"/>
            <a:r>
              <a:rPr lang="en-US" sz="4000" kern="1200" dirty="0">
                <a:solidFill>
                  <a:schemeClr val="tx2"/>
                </a:solidFill>
                <a:latin typeface="+mj-lt"/>
                <a:ea typeface="+mj-ea"/>
                <a:cs typeface="+mj-cs"/>
              </a:rPr>
              <a:t>If you chose to drink, limit your intake to one drink per day for women and two for men.</a:t>
            </a: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ubtitle 2">
            <a:extLst>
              <a:ext uri="{FF2B5EF4-FFF2-40B4-BE49-F238E27FC236}">
                <a16:creationId xmlns:a16="http://schemas.microsoft.com/office/drawing/2014/main" id="{710060EA-F8FC-8AFB-D8BA-8D6DBF121F5E}"/>
              </a:ext>
            </a:extLst>
          </p:cNvPr>
          <p:cNvSpPr>
            <a:spLocks noGrp="1"/>
          </p:cNvSpPr>
          <p:nvPr>
            <p:ph type="subTitle" idx="1"/>
          </p:nvPr>
        </p:nvSpPr>
        <p:spPr>
          <a:xfrm>
            <a:off x="6632812" y="1032987"/>
            <a:ext cx="4919108" cy="4792027"/>
          </a:xfrm>
        </p:spPr>
        <p:txBody>
          <a:bodyPr vert="horz" lIns="91440" tIns="45720" rIns="91440" bIns="45720" rtlCol="0" anchor="ctr">
            <a:normAutofit/>
          </a:bodyPr>
          <a:lstStyle/>
          <a:p>
            <a:pPr indent="-228600" algn="l">
              <a:buFont typeface="Arial" panose="020B0604020202020204" pitchFamily="34" charset="0"/>
              <a:buChar char="•"/>
            </a:pPr>
            <a:r>
              <a:rPr lang="en-US" sz="2800" dirty="0">
                <a:solidFill>
                  <a:schemeClr val="tx2"/>
                </a:solidFill>
              </a:rPr>
              <a:t>One alcoholic drink is equal to:</a:t>
            </a:r>
          </a:p>
          <a:p>
            <a:pPr indent="-228600" algn="l">
              <a:buFont typeface="Arial" panose="020B0604020202020204" pitchFamily="34" charset="0"/>
              <a:buChar char="•"/>
            </a:pPr>
            <a:r>
              <a:rPr lang="en-US" sz="2800" dirty="0">
                <a:solidFill>
                  <a:schemeClr val="tx2"/>
                </a:solidFill>
              </a:rPr>
              <a:t>12 ounces of beer	</a:t>
            </a:r>
          </a:p>
          <a:p>
            <a:pPr indent="-228600" algn="l">
              <a:buFont typeface="Arial" panose="020B0604020202020204" pitchFamily="34" charset="0"/>
              <a:buChar char="•"/>
            </a:pPr>
            <a:r>
              <a:rPr lang="en-US" sz="2800" dirty="0">
                <a:solidFill>
                  <a:schemeClr val="tx2"/>
                </a:solidFill>
              </a:rPr>
              <a:t>5 ounces of wine</a:t>
            </a:r>
          </a:p>
          <a:p>
            <a:pPr indent="-228600" algn="l">
              <a:buFont typeface="Arial" panose="020B0604020202020204" pitchFamily="34" charset="0"/>
              <a:buChar char="•"/>
            </a:pPr>
            <a:r>
              <a:rPr lang="en-US" sz="2800" dirty="0">
                <a:solidFill>
                  <a:schemeClr val="tx2"/>
                </a:solidFill>
              </a:rPr>
              <a:t>1.5 ounces of 80 proof distilled     spirits</a:t>
            </a:r>
          </a:p>
        </p:txBody>
      </p:sp>
    </p:spTree>
    <p:extLst>
      <p:ext uri="{BB962C8B-B14F-4D97-AF65-F5344CB8AC3E}">
        <p14:creationId xmlns:p14="http://schemas.microsoft.com/office/powerpoint/2010/main" val="392685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5197</TotalTime>
  <Words>1273</Words>
  <Application>Microsoft Office PowerPoint</Application>
  <PresentationFormat>Widescreen</PresentationFormat>
  <Paragraphs>129</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brandon-grotesque</vt:lpstr>
      <vt:lpstr>Calibri</vt:lpstr>
      <vt:lpstr>Calibri Light</vt:lpstr>
      <vt:lpstr>Office Theme</vt:lpstr>
      <vt:lpstr>Cancer Survivorship and Nutrition  </vt:lpstr>
      <vt:lpstr>I have no disclosures.</vt:lpstr>
      <vt:lpstr>Mangiare per vivere e non vivere per mangiare - Italian proverb </vt:lpstr>
      <vt:lpstr>What are Survivors doing right? </vt:lpstr>
      <vt:lpstr>What else can I do to improve my diet?</vt:lpstr>
      <vt:lpstr>What is a “plant based” diet?</vt:lpstr>
      <vt:lpstr>How many grams of added sugars should I limit to per day?</vt:lpstr>
      <vt:lpstr>Alcohol:  to drink or not to drink?</vt:lpstr>
      <vt:lpstr>If you chose to drink, limit your intake to one drink per day for women and two for men.</vt:lpstr>
      <vt:lpstr>Supplements:  To use or not to use?</vt:lpstr>
      <vt:lpstr>Reasons Why Cancer Survivors Don’t Eat As Well As They Should</vt:lpstr>
      <vt:lpstr>Fatigue</vt:lpstr>
      <vt:lpstr>Stress, depression, and reduced mental function</vt:lpstr>
      <vt:lpstr>Craving unhealthy food and loss of appetite</vt:lpstr>
      <vt:lpstr>Cost</vt:lpstr>
      <vt:lpstr>Lack of time to prepare meals</vt:lpstr>
      <vt:lpstr>Nutrients that are the most lacking in cancer survivor’s diets</vt:lpstr>
      <vt:lpstr>Whole grains</vt:lpstr>
      <vt:lpstr>Greens and beans</vt:lpstr>
      <vt:lpstr>Sodium</vt:lpstr>
      <vt:lpstr>Fatty acid components</vt:lpstr>
      <vt:lpstr>Identify ways you can change behaviors and challenges to start eating better.</vt:lpstr>
      <vt:lpstr>Resources to use to start your journey</vt:lpstr>
      <vt:lpstr>References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Survivorship and Nutrition  What keeps us from eating what is best for us and how do we improve?</dc:title>
  <dc:creator>Lisa J Maccaroni RDN, CSO, LD, LDE, CDE</dc:creator>
  <cp:lastModifiedBy>Capps, Leann</cp:lastModifiedBy>
  <cp:revision>32</cp:revision>
  <dcterms:created xsi:type="dcterms:W3CDTF">2021-04-01T13:41:25Z</dcterms:created>
  <dcterms:modified xsi:type="dcterms:W3CDTF">2023-10-09T16:06:03Z</dcterms:modified>
</cp:coreProperties>
</file>